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91" r:id="rId5"/>
    <p:sldMasterId id="2147483660" r:id="rId6"/>
  </p:sldMasterIdLst>
  <p:notesMasterIdLst>
    <p:notesMasterId r:id="rId55"/>
  </p:notesMasterIdLst>
  <p:sldIdLst>
    <p:sldId id="262" r:id="rId7"/>
    <p:sldId id="2707" r:id="rId8"/>
    <p:sldId id="2708" r:id="rId9"/>
    <p:sldId id="989" r:id="rId10"/>
    <p:sldId id="274" r:id="rId11"/>
    <p:sldId id="2709" r:id="rId12"/>
    <p:sldId id="385" r:id="rId13"/>
    <p:sldId id="2701" r:id="rId14"/>
    <p:sldId id="2710" r:id="rId15"/>
    <p:sldId id="478" r:id="rId16"/>
    <p:sldId id="530" r:id="rId17"/>
    <p:sldId id="389" r:id="rId18"/>
    <p:sldId id="475" r:id="rId19"/>
    <p:sldId id="476" r:id="rId20"/>
    <p:sldId id="485" r:id="rId21"/>
    <p:sldId id="2714" r:id="rId22"/>
    <p:sldId id="453" r:id="rId23"/>
    <p:sldId id="491" r:id="rId24"/>
    <p:sldId id="536" r:id="rId25"/>
    <p:sldId id="537" r:id="rId26"/>
    <p:sldId id="359" r:id="rId27"/>
    <p:sldId id="399" r:id="rId28"/>
    <p:sldId id="2703" r:id="rId29"/>
    <p:sldId id="722" r:id="rId30"/>
    <p:sldId id="2711" r:id="rId31"/>
    <p:sldId id="726" r:id="rId32"/>
    <p:sldId id="2712" r:id="rId33"/>
    <p:sldId id="2713" r:id="rId34"/>
    <p:sldId id="534" r:id="rId35"/>
    <p:sldId id="493" r:id="rId36"/>
    <p:sldId id="496" r:id="rId37"/>
    <p:sldId id="358" r:id="rId38"/>
    <p:sldId id="497" r:id="rId39"/>
    <p:sldId id="286" r:id="rId40"/>
    <p:sldId id="326" r:id="rId41"/>
    <p:sldId id="501" r:id="rId42"/>
    <p:sldId id="482" r:id="rId43"/>
    <p:sldId id="375" r:id="rId44"/>
    <p:sldId id="503" r:id="rId45"/>
    <p:sldId id="504" r:id="rId46"/>
    <p:sldId id="505" r:id="rId47"/>
    <p:sldId id="506" r:id="rId48"/>
    <p:sldId id="507" r:id="rId49"/>
    <p:sldId id="2704" r:id="rId50"/>
    <p:sldId id="2706" r:id="rId51"/>
    <p:sldId id="509" r:id="rId52"/>
    <p:sldId id="373" r:id="rId53"/>
    <p:sldId id="2715"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2707"/>
            <p14:sldId id="2708"/>
            <p14:sldId id="989"/>
            <p14:sldId id="274"/>
            <p14:sldId id="2709"/>
            <p14:sldId id="385"/>
            <p14:sldId id="2701"/>
            <p14:sldId id="2710"/>
            <p14:sldId id="478"/>
            <p14:sldId id="530"/>
            <p14:sldId id="389"/>
            <p14:sldId id="475"/>
            <p14:sldId id="476"/>
            <p14:sldId id="485"/>
            <p14:sldId id="2714"/>
            <p14:sldId id="453"/>
            <p14:sldId id="491"/>
            <p14:sldId id="536"/>
            <p14:sldId id="537"/>
            <p14:sldId id="359"/>
            <p14:sldId id="399"/>
            <p14:sldId id="2703"/>
            <p14:sldId id="722"/>
            <p14:sldId id="2711"/>
            <p14:sldId id="726"/>
            <p14:sldId id="2712"/>
            <p14:sldId id="2713"/>
            <p14:sldId id="534"/>
            <p14:sldId id="493"/>
            <p14:sldId id="496"/>
            <p14:sldId id="358"/>
            <p14:sldId id="497"/>
            <p14:sldId id="286"/>
            <p14:sldId id="326"/>
            <p14:sldId id="501"/>
            <p14:sldId id="482"/>
            <p14:sldId id="375"/>
            <p14:sldId id="503"/>
            <p14:sldId id="504"/>
            <p14:sldId id="505"/>
            <p14:sldId id="506"/>
            <p14:sldId id="507"/>
            <p14:sldId id="2704"/>
            <p14:sldId id="2706"/>
            <p14:sldId id="509"/>
            <p14:sldId id="373"/>
            <p14:sldId id="27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8A9E4-E1F6-AE88-F380-2239F158CE11}" name="Nikki Wamelink" initials="NW" userId="S::n.wamelink@saxion.nl::688ceeaf-0d39-44a4-9fdf-cc857ef02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103A0-517F-4CF5-8BDB-BDB4C42C773D}" v="9" dt="2024-06-11T09:40:06.94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3187" autoAdjust="0"/>
  </p:normalViewPr>
  <p:slideViewPr>
    <p:cSldViewPr snapToGrid="0">
      <p:cViewPr varScale="1">
        <p:scale>
          <a:sx n="80" d="100"/>
          <a:sy n="80" d="100"/>
        </p:scale>
        <p:origin x="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Trotta" userId="30128cfe-f109-4615-9566-5e94bcfe3ae3" providerId="ADAL" clId="{32E103A0-517F-4CF5-8BDB-BDB4C42C773D}"/>
    <pc:docChg chg="custSel modMainMaster">
      <pc:chgData name="Dennis Trotta" userId="30128cfe-f109-4615-9566-5e94bcfe3ae3" providerId="ADAL" clId="{32E103A0-517F-4CF5-8BDB-BDB4C42C773D}" dt="2024-06-11T09:40:06.949" v="17"/>
      <pc:docMkLst>
        <pc:docMk/>
      </pc:docMkLst>
      <pc:sldMasterChg chg="modSldLayout">
        <pc:chgData name="Dennis Trotta" userId="30128cfe-f109-4615-9566-5e94bcfe3ae3" providerId="ADAL" clId="{32E103A0-517F-4CF5-8BDB-BDB4C42C773D}" dt="2024-06-11T09:39:34.772" v="9"/>
        <pc:sldMasterMkLst>
          <pc:docMk/>
          <pc:sldMasterMk cId="3599702930" sldId="2147483648"/>
        </pc:sldMasterMkLst>
        <pc:sldLayoutChg chg="addSp delSp modSp mod">
          <pc:chgData name="Dennis Trotta" userId="30128cfe-f109-4615-9566-5e94bcfe3ae3" providerId="ADAL" clId="{32E103A0-517F-4CF5-8BDB-BDB4C42C773D}" dt="2024-06-11T09:39:34.772" v="9"/>
          <pc:sldLayoutMkLst>
            <pc:docMk/>
            <pc:sldMasterMk cId="3599702930" sldId="2147483648"/>
            <pc:sldLayoutMk cId="912538009" sldId="2147483659"/>
          </pc:sldLayoutMkLst>
          <pc:picChg chg="add mod">
            <ac:chgData name="Dennis Trotta" userId="30128cfe-f109-4615-9566-5e94bcfe3ae3" providerId="ADAL" clId="{32E103A0-517F-4CF5-8BDB-BDB4C42C773D}" dt="2024-06-11T09:39:34.772" v="9"/>
            <ac:picMkLst>
              <pc:docMk/>
              <pc:sldMasterMk cId="3599702930" sldId="2147483648"/>
              <pc:sldLayoutMk cId="912538009" sldId="2147483659"/>
              <ac:picMk id="4" creationId="{78750FBC-C41B-BD77-D370-988D042EEC01}"/>
            </ac:picMkLst>
          </pc:picChg>
          <pc:picChg chg="del">
            <ac:chgData name="Dennis Trotta" userId="30128cfe-f109-4615-9566-5e94bcfe3ae3" providerId="ADAL" clId="{32E103A0-517F-4CF5-8BDB-BDB4C42C773D}" dt="2024-06-11T09:39:34.472" v="8" actId="478"/>
            <ac:picMkLst>
              <pc:docMk/>
              <pc:sldMasterMk cId="3599702930" sldId="2147483648"/>
              <pc:sldLayoutMk cId="912538009" sldId="2147483659"/>
              <ac:picMk id="17" creationId="{7E343B44-D364-8AEF-9AB9-A694E3024BC1}"/>
            </ac:picMkLst>
          </pc:picChg>
        </pc:sldLayoutChg>
        <pc:sldLayoutChg chg="addSp delSp modSp mod">
          <pc:chgData name="Dennis Trotta" userId="30128cfe-f109-4615-9566-5e94bcfe3ae3" providerId="ADAL" clId="{32E103A0-517F-4CF5-8BDB-BDB4C42C773D}" dt="2024-06-11T09:39:06.965" v="1"/>
          <pc:sldLayoutMkLst>
            <pc:docMk/>
            <pc:sldMasterMk cId="3599702930" sldId="2147483648"/>
            <pc:sldLayoutMk cId="1642095173" sldId="2147483685"/>
          </pc:sldLayoutMkLst>
          <pc:picChg chg="del">
            <ac:chgData name="Dennis Trotta" userId="30128cfe-f109-4615-9566-5e94bcfe3ae3" providerId="ADAL" clId="{32E103A0-517F-4CF5-8BDB-BDB4C42C773D}" dt="2024-06-11T09:39:06.611" v="0" actId="478"/>
            <ac:picMkLst>
              <pc:docMk/>
              <pc:sldMasterMk cId="3599702930" sldId="2147483648"/>
              <pc:sldLayoutMk cId="1642095173" sldId="2147483685"/>
              <ac:picMk id="3" creationId="{AB573B1B-2CC7-DE4B-EB21-BAF45BDBC859}"/>
            </ac:picMkLst>
          </pc:picChg>
          <pc:picChg chg="add mod">
            <ac:chgData name="Dennis Trotta" userId="30128cfe-f109-4615-9566-5e94bcfe3ae3" providerId="ADAL" clId="{32E103A0-517F-4CF5-8BDB-BDB4C42C773D}" dt="2024-06-11T09:39:06.965" v="1"/>
            <ac:picMkLst>
              <pc:docMk/>
              <pc:sldMasterMk cId="3599702930" sldId="2147483648"/>
              <pc:sldLayoutMk cId="1642095173" sldId="2147483685"/>
              <ac:picMk id="4" creationId="{A0F0116F-8848-806D-4AE0-894E16ACB20A}"/>
            </ac:picMkLst>
          </pc:picChg>
        </pc:sldLayoutChg>
        <pc:sldLayoutChg chg="addSp delSp modSp mod">
          <pc:chgData name="Dennis Trotta" userId="30128cfe-f109-4615-9566-5e94bcfe3ae3" providerId="ADAL" clId="{32E103A0-517F-4CF5-8BDB-BDB4C42C773D}" dt="2024-06-11T09:39:31.469" v="7"/>
          <pc:sldLayoutMkLst>
            <pc:docMk/>
            <pc:sldMasterMk cId="3599702930" sldId="2147483648"/>
            <pc:sldLayoutMk cId="3994375154" sldId="2147483687"/>
          </pc:sldLayoutMkLst>
          <pc:picChg chg="add mod">
            <ac:chgData name="Dennis Trotta" userId="30128cfe-f109-4615-9566-5e94bcfe3ae3" providerId="ADAL" clId="{32E103A0-517F-4CF5-8BDB-BDB4C42C773D}" dt="2024-06-11T09:39:31.469" v="7"/>
            <ac:picMkLst>
              <pc:docMk/>
              <pc:sldMasterMk cId="3599702930" sldId="2147483648"/>
              <pc:sldLayoutMk cId="3994375154" sldId="2147483687"/>
              <ac:picMk id="4" creationId="{29AC25CB-3726-02AF-A207-4AD8E4FC7911}"/>
            </ac:picMkLst>
          </pc:picChg>
          <pc:picChg chg="del">
            <ac:chgData name="Dennis Trotta" userId="30128cfe-f109-4615-9566-5e94bcfe3ae3" providerId="ADAL" clId="{32E103A0-517F-4CF5-8BDB-BDB4C42C773D}" dt="2024-06-11T09:39:31.186" v="6" actId="478"/>
            <ac:picMkLst>
              <pc:docMk/>
              <pc:sldMasterMk cId="3599702930" sldId="2147483648"/>
              <pc:sldLayoutMk cId="3994375154" sldId="2147483687"/>
              <ac:picMk id="17" creationId="{7E343B44-D364-8AEF-9AB9-A694E3024BC1}"/>
            </ac:picMkLst>
          </pc:picChg>
        </pc:sldLayoutChg>
      </pc:sldMasterChg>
      <pc:sldMasterChg chg="modSldLayout">
        <pc:chgData name="Dennis Trotta" userId="30128cfe-f109-4615-9566-5e94bcfe3ae3" providerId="ADAL" clId="{32E103A0-517F-4CF5-8BDB-BDB4C42C773D}" dt="2024-06-11T09:40:06.949" v="17"/>
        <pc:sldMasterMkLst>
          <pc:docMk/>
          <pc:sldMasterMk cId="211686908" sldId="2147483660"/>
        </pc:sldMasterMkLst>
        <pc:sldLayoutChg chg="addSp delSp modSp mod">
          <pc:chgData name="Dennis Trotta" userId="30128cfe-f109-4615-9566-5e94bcfe3ae3" providerId="ADAL" clId="{32E103A0-517F-4CF5-8BDB-BDB4C42C773D}" dt="2024-06-11T09:40:03.696" v="15"/>
          <pc:sldLayoutMkLst>
            <pc:docMk/>
            <pc:sldMasterMk cId="211686908" sldId="2147483660"/>
            <pc:sldLayoutMk cId="2801228801" sldId="2147483661"/>
          </pc:sldLayoutMkLst>
          <pc:picChg chg="add mod">
            <ac:chgData name="Dennis Trotta" userId="30128cfe-f109-4615-9566-5e94bcfe3ae3" providerId="ADAL" clId="{32E103A0-517F-4CF5-8BDB-BDB4C42C773D}" dt="2024-06-11T09:40:03.696" v="15"/>
            <ac:picMkLst>
              <pc:docMk/>
              <pc:sldMasterMk cId="211686908" sldId="2147483660"/>
              <pc:sldLayoutMk cId="2801228801" sldId="2147483661"/>
              <ac:picMk id="4" creationId="{E767E45F-F538-CCE1-DFC0-1C6373809FE3}"/>
            </ac:picMkLst>
          </pc:picChg>
          <pc:picChg chg="del">
            <ac:chgData name="Dennis Trotta" userId="30128cfe-f109-4615-9566-5e94bcfe3ae3" providerId="ADAL" clId="{32E103A0-517F-4CF5-8BDB-BDB4C42C773D}" dt="2024-06-11T09:40:03.379" v="14"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32E103A0-517F-4CF5-8BDB-BDB4C42C773D}" dt="2024-06-11T09:40:06.949" v="17"/>
          <pc:sldLayoutMkLst>
            <pc:docMk/>
            <pc:sldMasterMk cId="211686908" sldId="2147483660"/>
            <pc:sldLayoutMk cId="3977476800" sldId="2147483662"/>
          </pc:sldLayoutMkLst>
          <pc:picChg chg="add mod">
            <ac:chgData name="Dennis Trotta" userId="30128cfe-f109-4615-9566-5e94bcfe3ae3" providerId="ADAL" clId="{32E103A0-517F-4CF5-8BDB-BDB4C42C773D}" dt="2024-06-11T09:40:06.949" v="17"/>
            <ac:picMkLst>
              <pc:docMk/>
              <pc:sldMasterMk cId="211686908" sldId="2147483660"/>
              <pc:sldLayoutMk cId="3977476800" sldId="2147483662"/>
              <ac:picMk id="4" creationId="{3BDDE640-E85D-9B18-5DFF-B7CCDC91B245}"/>
            </ac:picMkLst>
          </pc:picChg>
          <pc:picChg chg="del">
            <ac:chgData name="Dennis Trotta" userId="30128cfe-f109-4615-9566-5e94bcfe3ae3" providerId="ADAL" clId="{32E103A0-517F-4CF5-8BDB-BDB4C42C773D}" dt="2024-06-11T09:40:06.615" v="16"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32E103A0-517F-4CF5-8BDB-BDB4C42C773D}" dt="2024-06-11T09:39:19.843" v="5"/>
          <pc:sldLayoutMkLst>
            <pc:docMk/>
            <pc:sldMasterMk cId="211686908" sldId="2147483660"/>
            <pc:sldLayoutMk cId="3428147710" sldId="2147483670"/>
          </pc:sldLayoutMkLst>
          <pc:picChg chg="del">
            <ac:chgData name="Dennis Trotta" userId="30128cfe-f109-4615-9566-5e94bcfe3ae3" providerId="ADAL" clId="{32E103A0-517F-4CF5-8BDB-BDB4C42C773D}" dt="2024-06-11T09:39:19.476" v="4"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32E103A0-517F-4CF5-8BDB-BDB4C42C773D}" dt="2024-06-11T09:39:19.843" v="5"/>
            <ac:picMkLst>
              <pc:docMk/>
              <pc:sldMasterMk cId="211686908" sldId="2147483660"/>
              <pc:sldLayoutMk cId="3428147710" sldId="2147483670"/>
              <ac:picMk id="4" creationId="{D5C13A46-F3ED-ABAE-FEBA-C384A3AA7B86}"/>
            </ac:picMkLst>
          </pc:picChg>
        </pc:sldLayoutChg>
      </pc:sldMasterChg>
      <pc:sldMasterChg chg="modSldLayout">
        <pc:chgData name="Dennis Trotta" userId="30128cfe-f109-4615-9566-5e94bcfe3ae3" providerId="ADAL" clId="{32E103A0-517F-4CF5-8BDB-BDB4C42C773D}" dt="2024-06-11T09:39:49.518" v="13"/>
        <pc:sldMasterMkLst>
          <pc:docMk/>
          <pc:sldMasterMk cId="1503207052" sldId="2147483691"/>
        </pc:sldMasterMkLst>
        <pc:sldLayoutChg chg="addSp delSp modSp mod">
          <pc:chgData name="Dennis Trotta" userId="30128cfe-f109-4615-9566-5e94bcfe3ae3" providerId="ADAL" clId="{32E103A0-517F-4CF5-8BDB-BDB4C42C773D}" dt="2024-06-11T09:39:13.287" v="3"/>
          <pc:sldLayoutMkLst>
            <pc:docMk/>
            <pc:sldMasterMk cId="1503207052" sldId="2147483691"/>
            <pc:sldLayoutMk cId="350428641" sldId="2147483679"/>
          </pc:sldLayoutMkLst>
          <pc:picChg chg="del">
            <ac:chgData name="Dennis Trotta" userId="30128cfe-f109-4615-9566-5e94bcfe3ae3" providerId="ADAL" clId="{32E103A0-517F-4CF5-8BDB-BDB4C42C773D}" dt="2024-06-11T09:39:12.954" v="2" actId="478"/>
            <ac:picMkLst>
              <pc:docMk/>
              <pc:sldMasterMk cId="1503207052" sldId="2147483691"/>
              <pc:sldLayoutMk cId="350428641" sldId="2147483679"/>
              <ac:picMk id="3" creationId="{AB573B1B-2CC7-DE4B-EB21-BAF45BDBC859}"/>
            </ac:picMkLst>
          </pc:picChg>
          <pc:picChg chg="add mod">
            <ac:chgData name="Dennis Trotta" userId="30128cfe-f109-4615-9566-5e94bcfe3ae3" providerId="ADAL" clId="{32E103A0-517F-4CF5-8BDB-BDB4C42C773D}" dt="2024-06-11T09:39:13.287" v="3"/>
            <ac:picMkLst>
              <pc:docMk/>
              <pc:sldMasterMk cId="1503207052" sldId="2147483691"/>
              <pc:sldLayoutMk cId="350428641" sldId="2147483679"/>
              <ac:picMk id="4" creationId="{EDFFCBDB-94DD-4626-F956-70699CDC5DD8}"/>
            </ac:picMkLst>
          </pc:picChg>
        </pc:sldLayoutChg>
        <pc:sldLayoutChg chg="addSp delSp modSp mod">
          <pc:chgData name="Dennis Trotta" userId="30128cfe-f109-4615-9566-5e94bcfe3ae3" providerId="ADAL" clId="{32E103A0-517F-4CF5-8BDB-BDB4C42C773D}" dt="2024-06-11T09:39:45.649" v="11"/>
          <pc:sldLayoutMkLst>
            <pc:docMk/>
            <pc:sldMasterMk cId="1503207052" sldId="2147483691"/>
            <pc:sldLayoutMk cId="749446254" sldId="2147483692"/>
          </pc:sldLayoutMkLst>
          <pc:picChg chg="add mod">
            <ac:chgData name="Dennis Trotta" userId="30128cfe-f109-4615-9566-5e94bcfe3ae3" providerId="ADAL" clId="{32E103A0-517F-4CF5-8BDB-BDB4C42C773D}" dt="2024-06-11T09:39:45.649" v="11"/>
            <ac:picMkLst>
              <pc:docMk/>
              <pc:sldMasterMk cId="1503207052" sldId="2147483691"/>
              <pc:sldLayoutMk cId="749446254" sldId="2147483692"/>
              <ac:picMk id="4" creationId="{65F3B35F-8EA0-27C4-084C-47390E32F27F}"/>
            </ac:picMkLst>
          </pc:picChg>
          <pc:picChg chg="del">
            <ac:chgData name="Dennis Trotta" userId="30128cfe-f109-4615-9566-5e94bcfe3ae3" providerId="ADAL" clId="{32E103A0-517F-4CF5-8BDB-BDB4C42C773D}" dt="2024-06-11T09:39:45.331" v="10" actId="478"/>
            <ac:picMkLst>
              <pc:docMk/>
              <pc:sldMasterMk cId="1503207052" sldId="2147483691"/>
              <pc:sldLayoutMk cId="749446254" sldId="2147483692"/>
              <ac:picMk id="17" creationId="{7E343B44-D364-8AEF-9AB9-A694E3024BC1}"/>
            </ac:picMkLst>
          </pc:picChg>
        </pc:sldLayoutChg>
        <pc:sldLayoutChg chg="addSp delSp modSp mod">
          <pc:chgData name="Dennis Trotta" userId="30128cfe-f109-4615-9566-5e94bcfe3ae3" providerId="ADAL" clId="{32E103A0-517F-4CF5-8BDB-BDB4C42C773D}" dt="2024-06-11T09:39:49.518" v="13"/>
          <pc:sldLayoutMkLst>
            <pc:docMk/>
            <pc:sldMasterMk cId="1503207052" sldId="2147483691"/>
            <pc:sldLayoutMk cId="32231085" sldId="2147483693"/>
          </pc:sldLayoutMkLst>
          <pc:picChg chg="add mod">
            <ac:chgData name="Dennis Trotta" userId="30128cfe-f109-4615-9566-5e94bcfe3ae3" providerId="ADAL" clId="{32E103A0-517F-4CF5-8BDB-BDB4C42C773D}" dt="2024-06-11T09:39:49.518" v="13"/>
            <ac:picMkLst>
              <pc:docMk/>
              <pc:sldMasterMk cId="1503207052" sldId="2147483691"/>
              <pc:sldLayoutMk cId="32231085" sldId="2147483693"/>
              <ac:picMk id="4" creationId="{8B305ECF-E52A-FB7F-6D9C-67D228410148}"/>
            </ac:picMkLst>
          </pc:picChg>
          <pc:picChg chg="del">
            <ac:chgData name="Dennis Trotta" userId="30128cfe-f109-4615-9566-5e94bcfe3ae3" providerId="ADAL" clId="{32E103A0-517F-4CF5-8BDB-BDB4C42C773D}" dt="2024-06-11T09:39:49.051" v="12" actId="478"/>
            <ac:picMkLst>
              <pc:docMk/>
              <pc:sldMasterMk cId="1503207052" sldId="2147483691"/>
              <pc:sldLayoutMk cId="32231085" sldId="2147483693"/>
              <ac:picMk id="17" creationId="{7E343B44-D364-8AEF-9AB9-A694E3024BC1}"/>
            </ac:picMkLst>
          </pc:picChg>
        </pc:sldLayoutChg>
      </pc:sldMasterChg>
    </pc:docChg>
  </pc:docChgLst>
  <pc:docChgLst>
    <pc:chgData name="Marie Louise Rickhoff - Oude Brunink" userId="S::m.t.a.rickhoff@saxion.nl::4c8dc5cc-0b65-4515-9c9c-998d38cd7144" providerId="AD" clId="Web-{0E0F8F7A-B2AF-48D6-97A9-B57ABBF93BF2}"/>
    <pc:docChg chg="addSld modSld addMainMaster modMainMaster modSection">
      <pc:chgData name="Marie Louise Rickhoff - Oude Brunink" userId="S::m.t.a.rickhoff@saxion.nl::4c8dc5cc-0b65-4515-9c9c-998d38cd7144" providerId="AD" clId="Web-{0E0F8F7A-B2AF-48D6-97A9-B57ABBF93BF2}" dt="2024-05-27T10:45:27.273" v="1"/>
      <pc:docMkLst>
        <pc:docMk/>
      </pc:docMkLst>
      <pc:sldChg chg="add">
        <pc:chgData name="Marie Louise Rickhoff - Oude Brunink" userId="S::m.t.a.rickhoff@saxion.nl::4c8dc5cc-0b65-4515-9c9c-998d38cd7144" providerId="AD" clId="Web-{0E0F8F7A-B2AF-48D6-97A9-B57ABBF93BF2}" dt="2024-05-27T10:45:27.273" v="1"/>
        <pc:sldMkLst>
          <pc:docMk/>
          <pc:sldMk cId="2702814865" sldId="373"/>
        </pc:sldMkLst>
      </pc:sldChg>
      <pc:sldChg chg="modNotes">
        <pc:chgData name="Marie Louise Rickhoff - Oude Brunink" userId="S::m.t.a.rickhoff@saxion.nl::4c8dc5cc-0b65-4515-9c9c-998d38cd7144" providerId="AD" clId="Web-{0E0F8F7A-B2AF-48D6-97A9-B57ABBF93BF2}" dt="2024-05-27T10:44:29.647" v="0"/>
        <pc:sldMkLst>
          <pc:docMk/>
          <pc:sldMk cId="3499060982" sldId="385"/>
        </pc:sldMkLst>
      </pc:sldChg>
      <pc:sldMasterChg chg="modSldLayout">
        <pc:chgData name="Marie Louise Rickhoff - Oude Brunink" userId="S::m.t.a.rickhoff@saxion.nl::4c8dc5cc-0b65-4515-9c9c-998d38cd7144" providerId="AD" clId="Web-{0E0F8F7A-B2AF-48D6-97A9-B57ABBF93BF2}" dt="2024-05-27T10:45:27.273" v="1"/>
        <pc:sldMasterMkLst>
          <pc:docMk/>
          <pc:sldMasterMk cId="3599702930" sldId="2147483648"/>
        </pc:sldMasterMkLst>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2514516192" sldId="2147483683"/>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3251173486" sldId="2147483684"/>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1642095173" sldId="2147483685"/>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266177519" sldId="2147483686"/>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3994375154" sldId="2147483687"/>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287341458" sldId="2147483688"/>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689779857" sldId="2147483689"/>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890888533" sldId="2147483690"/>
          </pc:sldLayoutMkLst>
        </pc:sldLayoutChg>
      </pc:sldMasterChg>
      <pc:sldMasterChg chg="add addSldLayout">
        <pc:chgData name="Marie Louise Rickhoff - Oude Brunink" userId="S::m.t.a.rickhoff@saxion.nl::4c8dc5cc-0b65-4515-9c9c-998d38cd7144" providerId="AD" clId="Web-{0E0F8F7A-B2AF-48D6-97A9-B57ABBF93BF2}" dt="2024-05-27T10:45:27.273" v="1"/>
        <pc:sldMasterMkLst>
          <pc:docMk/>
          <pc:sldMasterMk cId="211686908" sldId="2147483660"/>
        </pc:sldMasterMkLst>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775961789" sldId="2147483650"/>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591576484" sldId="2147483654"/>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086746727" sldId="2147483671"/>
          </pc:sldLayoutMkLst>
        </pc:sldLayoutChg>
      </pc:sldMasterChg>
      <pc:sldMasterChg chg="replId modSldLayout">
        <pc:chgData name="Marie Louise Rickhoff - Oude Brunink" userId="S::m.t.a.rickhoff@saxion.nl::4c8dc5cc-0b65-4515-9c9c-998d38cd7144" providerId="AD" clId="Web-{0E0F8F7A-B2AF-48D6-97A9-B57ABBF93BF2}" dt="2024-05-27T10:45:27.273" v="1"/>
        <pc:sldMasterMkLst>
          <pc:docMk/>
          <pc:sldMasterMk cId="1503207052" sldId="2147483691"/>
        </pc:sldMasterMkLst>
        <pc:sldLayoutChg chg="replId">
          <pc:chgData name="Marie Louise Rickhoff - Oude Brunink" userId="S::m.t.a.rickhoff@saxion.nl::4c8dc5cc-0b65-4515-9c9c-998d38cd7144" providerId="AD" clId="Web-{0E0F8F7A-B2AF-48D6-97A9-B57ABBF93BF2}" dt="2024-05-27T10:45:27.273" v="1"/>
          <pc:sldLayoutMkLst>
            <pc:docMk/>
            <pc:sldMasterMk cId="1503207052" sldId="2147483691"/>
            <pc:sldLayoutMk cId="749446254" sldId="2147483692"/>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1503207052" sldId="2147483691"/>
            <pc:sldLayoutMk cId="32231085" sldId="2147483693"/>
          </pc:sldLayoutMkLst>
        </pc:sldLayoutChg>
      </pc:sldMasterChg>
    </pc:docChg>
  </pc:docChgLst>
  <pc:docChgLst>
    <pc:chgData name="Marie Louise Rickhoff - Oude Brunink" userId="S::m.t.a.rickhoff@saxion.nl::4c8dc5cc-0b65-4515-9c9c-998d38cd7144" providerId="AD" clId="Web-{FE30D42F-87A3-4F74-9663-402E7FD7F1FF}"/>
    <pc:docChg chg="addSld modSld modSection">
      <pc:chgData name="Marie Louise Rickhoff - Oude Brunink" userId="S::m.t.a.rickhoff@saxion.nl::4c8dc5cc-0b65-4515-9c9c-998d38cd7144" providerId="AD" clId="Web-{FE30D42F-87A3-4F74-9663-402E7FD7F1FF}" dt="2024-04-25T08:20:22.304" v="97" actId="20577"/>
      <pc:docMkLst>
        <pc:docMk/>
      </pc:docMkLst>
      <pc:sldChg chg="modSp new">
        <pc:chgData name="Marie Louise Rickhoff - Oude Brunink" userId="S::m.t.a.rickhoff@saxion.nl::4c8dc5cc-0b65-4515-9c9c-998d38cd7144" providerId="AD" clId="Web-{FE30D42F-87A3-4F74-9663-402E7FD7F1FF}" dt="2024-04-25T08:20:22.304" v="97" actId="20577"/>
        <pc:sldMkLst>
          <pc:docMk/>
          <pc:sldMk cId="3577466711" sldId="2715"/>
        </pc:sldMkLst>
        <pc:spChg chg="mod">
          <ac:chgData name="Marie Louise Rickhoff - Oude Brunink" userId="S::m.t.a.rickhoff@saxion.nl::4c8dc5cc-0b65-4515-9c9c-998d38cd7144" providerId="AD" clId="Web-{FE30D42F-87A3-4F74-9663-402E7FD7F1FF}" dt="2024-04-25T08:20:22.304" v="97" actId="20577"/>
          <ac:spMkLst>
            <pc:docMk/>
            <pc:sldMk cId="3577466711" sldId="2715"/>
            <ac:spMk id="2" creationId="{3FA7E28B-BFDE-26FD-E716-4223C204F1F4}"/>
          </ac:spMkLst>
        </pc:spChg>
        <pc:spChg chg="mod">
          <ac:chgData name="Marie Louise Rickhoff - Oude Brunink" userId="S::m.t.a.rickhoff@saxion.nl::4c8dc5cc-0b65-4515-9c9c-998d38cd7144" providerId="AD" clId="Web-{FE30D42F-87A3-4F74-9663-402E7FD7F1FF}" dt="2024-04-25T08:15:20.933" v="1" actId="20577"/>
          <ac:spMkLst>
            <pc:docMk/>
            <pc:sldMk cId="3577466711" sldId="2715"/>
            <ac:spMk id="6" creationId="{3D681CD6-3AAF-C001-BF46-DAA10C8640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iggelaar.nl/waarom-veranderen-zo-lastig-is-en-wat-wel-werk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model biedt een kader bij het interpreteren van gebeurtenissen in een enkel gesprek, maar ook tussen gesprekken. Cliënten kunnen bij je binnenstappen in een stadium</a:t>
            </a:r>
            <a:r>
              <a:rPr lang="nl-NL" baseline="0" dirty="0"/>
              <a:t> van </a:t>
            </a:r>
            <a:r>
              <a:rPr lang="nl-NL" baseline="0" dirty="0" err="1"/>
              <a:t>precontemplatie</a:t>
            </a:r>
            <a:r>
              <a:rPr lang="nl-NL" baseline="0" dirty="0"/>
              <a:t>, dan snel opmarcheren richting voorbereiding, maar dan weer terugvallen naar contemplatie en zelfs </a:t>
            </a:r>
            <a:r>
              <a:rPr lang="nl-NL" baseline="0" dirty="0" err="1"/>
              <a:t>precontemplatie</a:t>
            </a:r>
            <a:r>
              <a:rPr lang="nl-NL" baseline="0" dirty="0"/>
              <a:t>. Het kan ook zijn dat je met een </a:t>
            </a:r>
            <a:r>
              <a:rPr lang="nl-NL" baseline="0" dirty="0" err="1"/>
              <a:t>client</a:t>
            </a:r>
            <a:r>
              <a:rPr lang="nl-NL" baseline="0" dirty="0"/>
              <a:t> goede plannen hebt gemaakt, je </a:t>
            </a:r>
            <a:r>
              <a:rPr lang="nl-NL" baseline="0" dirty="0" err="1"/>
              <a:t>client</a:t>
            </a:r>
            <a:r>
              <a:rPr lang="nl-NL" baseline="0" dirty="0"/>
              <a:t> volgende week rapporteert dat alles perfect gaat, maar dan twee weken later bedroefd komt vertellen dat hij weer heeft moeten buigen voor de kracht van bv verslaving en dat het plan toch geen zin heeft…. Voorbeelden uit eigen leven: stoppen met roken of drinken, meer bewegen/minder eten, afvallen…. Mensen vallen vaak meer dan eens terug in probleemgedrag of ongewenst gedrag, doorlopen vaak meerdere cycli door de stadia met vallen en opstaan.</a:t>
            </a:r>
          </a:p>
          <a:p>
            <a:r>
              <a:rPr lang="nl-NL" dirty="0"/>
              <a:t>Als coach is het de kunst de cliënt te (blijven) bewegen (=motiveren)</a:t>
            </a:r>
            <a:r>
              <a:rPr lang="nl-NL" baseline="0" dirty="0"/>
              <a:t> </a:t>
            </a:r>
            <a:r>
              <a:rPr lang="nl-NL" dirty="0"/>
              <a:t>naar uiteindelijk actie en onderhoud. </a:t>
            </a:r>
            <a:endParaRPr lang="en-US" dirty="0"/>
          </a:p>
        </p:txBody>
      </p:sp>
      <p:sp>
        <p:nvSpPr>
          <p:cNvPr id="4" name="Tijdelijke aanduiding voor dianummer 3"/>
          <p:cNvSpPr>
            <a:spLocks noGrp="1"/>
          </p:cNvSpPr>
          <p:nvPr>
            <p:ph type="sldNum" sz="quarter" idx="10"/>
          </p:nvPr>
        </p:nvSpPr>
        <p:spPr/>
        <p:txBody>
          <a:bodyPr/>
          <a:lstStyle/>
          <a:p>
            <a:fld id="{7C55F839-D2C5-4CCF-A2BB-11A40BE356DD}" type="slidenum">
              <a:rPr lang="en-US" smtClean="0"/>
              <a:t>20</a:t>
            </a:fld>
            <a:endParaRPr lang="en-US"/>
          </a:p>
        </p:txBody>
      </p:sp>
    </p:spTree>
    <p:extLst>
      <p:ext uri="{BB962C8B-B14F-4D97-AF65-F5344CB8AC3E}">
        <p14:creationId xmlns:p14="http://schemas.microsoft.com/office/powerpoint/2010/main" val="19065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reading?</a:t>
            </a:r>
          </a:p>
          <a:p>
            <a:pPr marL="342900" indent="-342900">
              <a:buFont typeface="Arial" panose="020B0604020202020204" pitchFamily="34" charset="0"/>
              <a:buChar char="•"/>
            </a:pPr>
            <a:r>
              <a:rPr lang="nl-NL" dirty="0"/>
              <a:t>https://www.toolshero.com/leadership/theory-u-scharmer/</a:t>
            </a:r>
          </a:p>
          <a:p>
            <a:pPr marL="342900" indent="-342900">
              <a:buFont typeface="Arial" panose="020B0604020202020204" pitchFamily="34" charset="0"/>
              <a:buChar char="•"/>
            </a:pPr>
            <a:r>
              <a:rPr lang="en-US" dirty="0"/>
              <a:t>2004 </a:t>
            </a:r>
            <a:r>
              <a:rPr lang="en-US" dirty="0" err="1"/>
              <a:t>Scharmer-Theory_U_Leading_profound_innovation_and_change</a:t>
            </a:r>
            <a:endParaRPr lang="en-US" dirty="0"/>
          </a:p>
          <a:p>
            <a:pPr marL="342900" indent="-342900">
              <a:buFont typeface="Arial" panose="020B0604020202020204" pitchFamily="34" charset="0"/>
              <a:buChar char="•"/>
            </a:pPr>
            <a:r>
              <a:rPr lang="en-US" dirty="0"/>
              <a:t>2018 Heller- Critical analysis of </a:t>
            </a:r>
            <a:r>
              <a:rPr lang="en-US" dirty="0" err="1"/>
              <a:t>Scharmers</a:t>
            </a:r>
            <a:r>
              <a:rPr lang="en-US" dirty="0"/>
              <a:t> Theory U</a:t>
            </a:r>
            <a:endParaRPr lang="nl-NL" dirty="0"/>
          </a:p>
        </p:txBody>
      </p:sp>
    </p:spTree>
    <p:extLst>
      <p:ext uri="{BB962C8B-B14F-4D97-AF65-F5344CB8AC3E}">
        <p14:creationId xmlns:p14="http://schemas.microsoft.com/office/powerpoint/2010/main" val="119597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lezen:</a:t>
            </a:r>
          </a:p>
          <a:p>
            <a:pPr marL="342900" indent="-342900">
              <a:buFont typeface="Arial" panose="020B0604020202020204" pitchFamily="34" charset="0"/>
              <a:buChar char="•"/>
            </a:pPr>
            <a:r>
              <a:rPr lang="nl-NL" dirty="0"/>
              <a:t>2011- </a:t>
            </a:r>
            <a:r>
              <a:rPr lang="nl-NL" dirty="0" err="1"/>
              <a:t>Woerkom</a:t>
            </a:r>
            <a:r>
              <a:rPr lang="nl-NL" dirty="0"/>
              <a:t> </a:t>
            </a:r>
            <a:r>
              <a:rPr lang="nl-NL" dirty="0" err="1"/>
              <a:t>ea</a:t>
            </a:r>
            <a:r>
              <a:rPr lang="nl-NL" dirty="0"/>
              <a:t> -</a:t>
            </a:r>
            <a:r>
              <a:rPr lang="nl-NL" dirty="0" err="1"/>
              <a:t>De_sterke_punten_-benadering_werkt._O&amp;O</a:t>
            </a:r>
            <a:endParaRPr lang="nl-NL" dirty="0"/>
          </a:p>
          <a:p>
            <a:pPr marL="342900" indent="-342900">
              <a:buFont typeface="Arial" panose="020B0604020202020204" pitchFamily="34" charset="0"/>
              <a:buChar char="•"/>
            </a:pPr>
            <a:r>
              <a:rPr lang="nl-NL" dirty="0"/>
              <a:t>2013 </a:t>
            </a:r>
            <a:r>
              <a:rPr lang="nl-NL" dirty="0" err="1"/>
              <a:t>Hiemstra_bohlmeijerde_sterke_kanten_benadering</a:t>
            </a:r>
            <a:r>
              <a:rPr lang="nl-NL" dirty="0"/>
              <a:t>_</a:t>
            </a:r>
          </a:p>
          <a:p>
            <a:pPr marL="342900" indent="-342900">
              <a:buFont typeface="Arial" panose="020B0604020202020204" pitchFamily="34" charset="0"/>
              <a:buChar char="•"/>
            </a:pPr>
            <a:r>
              <a:rPr lang="nl-NL" dirty="0"/>
              <a:t>https://instituutvoorinterventiekunde.nl/appreciative-inquiry/ </a:t>
            </a:r>
          </a:p>
        </p:txBody>
      </p:sp>
    </p:spTree>
    <p:extLst>
      <p:ext uri="{BB962C8B-B14F-4D97-AF65-F5344CB8AC3E}">
        <p14:creationId xmlns:p14="http://schemas.microsoft.com/office/powerpoint/2010/main" val="265135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a:t>More Information </a:t>
            </a:r>
            <a:r>
              <a:rPr lang="nl-NL" err="1"/>
              <a:t>to</a:t>
            </a:r>
            <a:r>
              <a:rPr lang="nl-NL"/>
              <a:t> </a:t>
            </a:r>
            <a:r>
              <a:rPr lang="nl-NL" err="1"/>
              <a:t>read</a:t>
            </a:r>
            <a:r>
              <a:rPr lang="nl-NL"/>
              <a:t>: </a:t>
            </a:r>
          </a:p>
          <a:p>
            <a:pPr marL="342900" indent="-342900">
              <a:buFont typeface="Arial" panose="020B0604020202020204" pitchFamily="34" charset="0"/>
              <a:buChar char="•"/>
            </a:pPr>
            <a:r>
              <a:rPr lang="en-US"/>
              <a:t>2002 DiClemente- </a:t>
            </a:r>
            <a:r>
              <a:rPr lang="en-US" err="1"/>
              <a:t>Motivational_Interviewing_and_the_Stages_of_Change</a:t>
            </a:r>
            <a:endParaRPr lang="en-US"/>
          </a:p>
          <a:p>
            <a:pPr marL="342900" indent="-342900">
              <a:buFont typeface="Arial" panose="020B0604020202020204" pitchFamily="34" charset="0"/>
              <a:buChar char="•"/>
            </a:pPr>
            <a:r>
              <a:rPr lang="en-US"/>
              <a:t>Change language - 2012 Miller &amp; Rollnick- Book Motivational interviewing</a:t>
            </a:r>
            <a:endParaRPr lang="nl-NL"/>
          </a:p>
          <a:p>
            <a:endParaRPr lang="nl-NL"/>
          </a:p>
        </p:txBody>
      </p:sp>
    </p:spTree>
    <p:extLst>
      <p:ext uri="{BB962C8B-B14F-4D97-AF65-F5344CB8AC3E}">
        <p14:creationId xmlns:p14="http://schemas.microsoft.com/office/powerpoint/2010/main" val="239498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Ambivalentie : voordelen en nadelen zijn </a:t>
            </a:r>
            <a:r>
              <a:rPr lang="nl-NL" dirty="0" err="1"/>
              <a:t>tov</a:t>
            </a:r>
            <a:r>
              <a:rPr lang="nl-NL" dirty="0"/>
              <a:t> verandering.</a:t>
            </a:r>
            <a:r>
              <a:rPr lang="nl-NL" baseline="0" dirty="0"/>
              <a:t> Client heeft verandertaal en behoudstaal</a:t>
            </a:r>
          </a:p>
          <a:p>
            <a:r>
              <a:rPr lang="nl-NL" baseline="0" dirty="0"/>
              <a:t>Normaal onderdeel van veranderproces</a:t>
            </a:r>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30</a:t>
            </a:fld>
            <a:endParaRPr lang="en-US"/>
          </a:p>
        </p:txBody>
      </p:sp>
    </p:spTree>
    <p:extLst>
      <p:ext uri="{BB962C8B-B14F-4D97-AF65-F5344CB8AC3E}">
        <p14:creationId xmlns:p14="http://schemas.microsoft.com/office/powerpoint/2010/main" val="50119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Fase 1: </a:t>
            </a:r>
            <a:r>
              <a:rPr lang="nl-NL" b="1" dirty="0" err="1"/>
              <a:t>Engage</a:t>
            </a:r>
            <a:r>
              <a:rPr lang="nl-NL" dirty="0"/>
              <a:t>: in veilig omgeving verbinding maken</a:t>
            </a:r>
          </a:p>
          <a:p>
            <a:r>
              <a:rPr lang="nl-NL" dirty="0"/>
              <a:t>Fase 2: </a:t>
            </a:r>
            <a:r>
              <a:rPr lang="nl-NL" b="1" dirty="0"/>
              <a:t>Focus</a:t>
            </a:r>
            <a:r>
              <a:rPr lang="nl-NL" dirty="0"/>
              <a:t> </a:t>
            </a:r>
            <a:r>
              <a:rPr lang="nl-NL" dirty="0">
                <a:sym typeface="Wingdings"/>
              </a:rPr>
              <a:t></a:t>
            </a:r>
            <a:r>
              <a:rPr lang="nl-NL" dirty="0"/>
              <a:t> helder doel opstellen Doel helder krijgen is belangrijk! als begeleider sta je NEUTRAAL tegen over de uitkomst</a:t>
            </a:r>
          </a:p>
          <a:p>
            <a:r>
              <a:rPr lang="nl-NL" dirty="0"/>
              <a:t>Fase 3: </a:t>
            </a:r>
            <a:r>
              <a:rPr lang="nl-NL" b="1" dirty="0"/>
              <a:t>Evocatie</a:t>
            </a:r>
            <a:r>
              <a:rPr lang="nl-NL" dirty="0"/>
              <a:t> </a:t>
            </a:r>
            <a:r>
              <a:rPr lang="nl-NL" dirty="0">
                <a:sym typeface="Wingdings"/>
              </a:rPr>
              <a:t></a:t>
            </a:r>
            <a:r>
              <a:rPr lang="nl-NL" dirty="0"/>
              <a:t> specifiek voor MG/MI</a:t>
            </a:r>
            <a:r>
              <a:rPr lang="nl-NL" dirty="0">
                <a:sym typeface="Wingdings"/>
              </a:rPr>
              <a:t></a:t>
            </a:r>
            <a:r>
              <a:rPr lang="nl-NL" dirty="0"/>
              <a:t> ontlokken van verandertaal </a:t>
            </a:r>
          </a:p>
          <a:p>
            <a:r>
              <a:rPr lang="nl-NL" dirty="0"/>
              <a:t>Fase 4: </a:t>
            </a:r>
            <a:r>
              <a:rPr lang="nl-NL" b="1" dirty="0"/>
              <a:t>Planning</a:t>
            </a:r>
            <a:r>
              <a:rPr lang="nl-NL" dirty="0"/>
              <a:t> </a:t>
            </a:r>
            <a:r>
              <a:rPr lang="nl-NL" dirty="0">
                <a:sym typeface="Wingdings"/>
              </a:rPr>
              <a:t></a:t>
            </a:r>
            <a:r>
              <a:rPr lang="nl-NL" dirty="0"/>
              <a:t> Persoonlijk en uniek plan ( via schaalvraag de intentie en het vertrouwen verhelderen) </a:t>
            </a:r>
          </a:p>
          <a:p>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32</a:t>
            </a:fld>
            <a:endParaRPr lang="en-US"/>
          </a:p>
        </p:txBody>
      </p:sp>
    </p:spTree>
    <p:extLst>
      <p:ext uri="{BB962C8B-B14F-4D97-AF65-F5344CB8AC3E}">
        <p14:creationId xmlns:p14="http://schemas.microsoft.com/office/powerpoint/2010/main" val="314567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p>
            <a:r>
              <a:rPr lang="nl-NL" altLang="nl-NL" dirty="0">
                <a:latin typeface="Times New Roman" charset="0"/>
              </a:rPr>
              <a:t>Uitlokken (Zijn er nog punten die te verbeteren zijn, wat zou je willen bereiken. Waarom is het juist nu zo belangrijk?)</a:t>
            </a:r>
          </a:p>
          <a:p>
            <a:r>
              <a:rPr lang="nl-NL" altLang="nl-NL" dirty="0">
                <a:latin typeface="Times New Roman" charset="0"/>
              </a:rPr>
              <a:t>Voor- en nadelen onderzoeken (waarover maak je je de meeste zorgen, hoe voel je je na ….?) (wat zijn de voordelen als, wat lijkt je daar aantrekkelijk aan?)</a:t>
            </a:r>
          </a:p>
          <a:p>
            <a:r>
              <a:rPr lang="nl-NL" altLang="nl-NL" dirty="0">
                <a:latin typeface="Times New Roman" charset="0"/>
              </a:rPr>
              <a:t>Optimisme uitlokken (het is al gelukt om, hoe is dat toen gelukt?)</a:t>
            </a:r>
          </a:p>
          <a:p>
            <a:r>
              <a:rPr lang="nl-NL" altLang="nl-NL" dirty="0">
                <a:latin typeface="Times New Roman" charset="0"/>
              </a:rPr>
              <a:t>Goede voornemens laten uitspreken (wat zouden aanpassingen kunnen zijn, welke andere manieren zijn er om?)</a:t>
            </a:r>
          </a:p>
          <a:p>
            <a:r>
              <a:rPr lang="nl-NL" altLang="nl-NL" dirty="0">
                <a:latin typeface="Times New Roman" charset="0"/>
              </a:rPr>
              <a:t>Extremen onderzoeken (stel er verandert niets, wat is dan het ergste dat er kan gebeuren, wat zijn de best mogelijke resultaten?)</a:t>
            </a:r>
          </a:p>
          <a:p>
            <a:r>
              <a:rPr lang="nl-NL" altLang="nl-NL" dirty="0">
                <a:latin typeface="Times New Roman" charset="0"/>
              </a:rPr>
              <a:t>Terug kijken of vooruit kijken (heb je er in het verleden wel eens anders naar gekeken, hoe deed je dat toen, wanneer zou je je wel druk maken?)</a:t>
            </a:r>
          </a:p>
          <a:p>
            <a:r>
              <a:rPr lang="nl-NL" altLang="nl-NL" dirty="0">
                <a:latin typeface="Times New Roman" charset="0"/>
              </a:rPr>
              <a:t>Doelen en waarden exploreren (wat vind je het belangrijkst in het leven/werk/relatie, wat zou je hiermee willen bereiken?)</a:t>
            </a:r>
          </a:p>
          <a:p>
            <a:r>
              <a:rPr lang="nl-NL" altLang="nl-NL" dirty="0">
                <a:latin typeface="Times New Roman" charset="0"/>
              </a:rPr>
              <a:t>Herkaderen (je vindt het vreselijk dat het zo is gelopen, maar je had geen keuze, je hebt geen ervaring, maar dit zou een eerste stap kunnen zijn om ervaring op te doen)</a:t>
            </a:r>
          </a:p>
          <a:p>
            <a:r>
              <a:rPr lang="nl-NL" altLang="nl-NL" dirty="0">
                <a:latin typeface="Times New Roman" charset="0"/>
              </a:rPr>
              <a:t>Positieve uitzonderingen zoeken (wanneer is het eens wel/niet gelukt?)</a:t>
            </a:r>
            <a:endParaRPr lang="en-US" altLang="nl-NL" dirty="0">
              <a:latin typeface="Times New Roman" charset="0"/>
            </a:endParaRPr>
          </a:p>
          <a:p>
            <a:endParaRPr lang="en-US" altLang="nl-NL" dirty="0">
              <a:latin typeface="Times New Roman" charset="0"/>
            </a:endParaRPr>
          </a:p>
        </p:txBody>
      </p:sp>
      <p:sp>
        <p:nvSpPr>
          <p:cNvPr id="40964" name="Slide Number Placeholder 3"/>
          <p:cNvSpPr>
            <a:spLocks noGrp="1"/>
          </p:cNvSpPr>
          <p:nvPr>
            <p:ph type="sldNum" sz="quarter" idx="5"/>
          </p:nvPr>
        </p:nvSpPr>
        <p:spPr>
          <a:xfrm>
            <a:off x="3884879" y="8684518"/>
            <a:ext cx="2971536" cy="457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lvl1pPr>
              <a:defRPr sz="2700">
                <a:solidFill>
                  <a:schemeClr val="tx1"/>
                </a:solidFill>
                <a:latin typeface="Times New Roman" charset="0"/>
              </a:defRPr>
            </a:lvl1pPr>
            <a:lvl2pPr marL="724599" indent="-278692">
              <a:defRPr sz="2700">
                <a:solidFill>
                  <a:schemeClr val="tx1"/>
                </a:solidFill>
                <a:latin typeface="Times New Roman" charset="0"/>
              </a:defRPr>
            </a:lvl2pPr>
            <a:lvl3pPr marL="1114768" indent="-222954">
              <a:defRPr sz="2700">
                <a:solidFill>
                  <a:schemeClr val="tx1"/>
                </a:solidFill>
                <a:latin typeface="Times New Roman" charset="0"/>
              </a:defRPr>
            </a:lvl3pPr>
            <a:lvl4pPr marL="1560675" indent="-222954">
              <a:defRPr sz="2700">
                <a:solidFill>
                  <a:schemeClr val="tx1"/>
                </a:solidFill>
                <a:latin typeface="Times New Roman" charset="0"/>
              </a:defRPr>
            </a:lvl4pPr>
            <a:lvl5pPr marL="2006582" indent="-222954">
              <a:defRPr sz="2700">
                <a:solidFill>
                  <a:schemeClr val="tx1"/>
                </a:solidFill>
                <a:latin typeface="Times New Roman" charset="0"/>
              </a:defRPr>
            </a:lvl5pPr>
            <a:lvl6pPr marL="2452489" indent="-222954" eaLnBrk="0" fontAlgn="base" hangingPunct="0">
              <a:spcBef>
                <a:spcPct val="0"/>
              </a:spcBef>
              <a:spcAft>
                <a:spcPct val="0"/>
              </a:spcAft>
              <a:defRPr sz="2700">
                <a:solidFill>
                  <a:schemeClr val="tx1"/>
                </a:solidFill>
                <a:latin typeface="Times New Roman" charset="0"/>
              </a:defRPr>
            </a:lvl6pPr>
            <a:lvl7pPr marL="2898397" indent="-222954" eaLnBrk="0" fontAlgn="base" hangingPunct="0">
              <a:spcBef>
                <a:spcPct val="0"/>
              </a:spcBef>
              <a:spcAft>
                <a:spcPct val="0"/>
              </a:spcAft>
              <a:defRPr sz="2700">
                <a:solidFill>
                  <a:schemeClr val="tx1"/>
                </a:solidFill>
                <a:latin typeface="Times New Roman" charset="0"/>
              </a:defRPr>
            </a:lvl7pPr>
            <a:lvl8pPr marL="3344304" indent="-222954" eaLnBrk="0" fontAlgn="base" hangingPunct="0">
              <a:spcBef>
                <a:spcPct val="0"/>
              </a:spcBef>
              <a:spcAft>
                <a:spcPct val="0"/>
              </a:spcAft>
              <a:defRPr sz="2700">
                <a:solidFill>
                  <a:schemeClr val="tx1"/>
                </a:solidFill>
                <a:latin typeface="Times New Roman" charset="0"/>
              </a:defRPr>
            </a:lvl8pPr>
            <a:lvl9pPr marL="3790211" indent="-222954" eaLnBrk="0" fontAlgn="base" hangingPunct="0">
              <a:spcBef>
                <a:spcPct val="0"/>
              </a:spcBef>
              <a:spcAft>
                <a:spcPct val="0"/>
              </a:spcAft>
              <a:defRPr sz="2700">
                <a:solidFill>
                  <a:schemeClr val="tx1"/>
                </a:solidFill>
                <a:latin typeface="Times New Roman" charset="0"/>
              </a:defRPr>
            </a:lvl9pPr>
          </a:lstStyle>
          <a:p>
            <a:fld id="{0DCF5281-A6A5-BA4F-B7C6-5638BCC185B5}" type="slidenum">
              <a:rPr lang="en-US" altLang="nl-NL" sz="1200"/>
              <a:t>39</a:t>
            </a:fld>
            <a:endParaRPr lang="en-US" altLang="nl-NL" sz="1200"/>
          </a:p>
        </p:txBody>
      </p:sp>
    </p:spTree>
    <p:extLst>
      <p:ext uri="{BB962C8B-B14F-4D97-AF65-F5344CB8AC3E}">
        <p14:creationId xmlns:p14="http://schemas.microsoft.com/office/powerpoint/2010/main" val="82330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lIns="89181" tIns="44591" rIns="89181" bIns="44591"/>
          <a:lstStyle/>
          <a:p>
            <a:endParaRPr lang="nl-NL"/>
          </a:p>
        </p:txBody>
      </p:sp>
      <p:sp>
        <p:nvSpPr>
          <p:cNvPr id="4" name="Tijdelijke aanduiding voor dianummer 3"/>
          <p:cNvSpPr>
            <a:spLocks noGrp="1"/>
          </p:cNvSpPr>
          <p:nvPr>
            <p:ph type="sldNum" sz="quarter" idx="10"/>
          </p:nvPr>
        </p:nvSpPr>
        <p:spPr>
          <a:xfrm>
            <a:off x="3884879" y="8684518"/>
            <a:ext cx="2971536" cy="457961"/>
          </a:xfrm>
          <a:prstGeom prst="rect">
            <a:avLst/>
          </a:prstGeom>
        </p:spPr>
        <p:txBody>
          <a:bodyPr lIns="89181" tIns="44591" rIns="89181" bIns="44591"/>
          <a:lstStyle/>
          <a:p>
            <a:fld id="{E8C4675A-D369-4883-9C9B-FC7DCBDDA59C}" type="slidenum">
              <a:rPr lang="en-US" smtClean="0"/>
              <a:t>40</a:t>
            </a:fld>
            <a:endParaRPr lang="en-US"/>
          </a:p>
        </p:txBody>
      </p:sp>
    </p:spTree>
    <p:extLst>
      <p:ext uri="{BB962C8B-B14F-4D97-AF65-F5344CB8AC3E}">
        <p14:creationId xmlns:p14="http://schemas.microsoft.com/office/powerpoint/2010/main" val="321478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a:xfrm>
            <a:off x="114300" y="746125"/>
            <a:ext cx="6629400" cy="372903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txBox="1">
            <a:spLocks noGrp="1" noChangeArrowheads="1"/>
          </p:cNvSpPr>
          <p:nvPr>
            <p:ph type="body" idx="1"/>
          </p:nvPr>
        </p:nvSpPr>
        <p:spPr>
          <a:xfrm>
            <a:off x="685800" y="4724202"/>
            <a:ext cx="5456238" cy="444275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p>
        </p:txBody>
      </p:sp>
    </p:spTree>
    <p:extLst>
      <p:ext uri="{BB962C8B-B14F-4D97-AF65-F5344CB8AC3E}">
        <p14:creationId xmlns:p14="http://schemas.microsoft.com/office/powerpoint/2010/main" val="429312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lezen? </a:t>
            </a:r>
          </a:p>
          <a:p>
            <a:pPr marL="342900" indent="-342900">
              <a:buFont typeface="Arial" panose="020B0604020202020204" pitchFamily="34" charset="0"/>
              <a:buChar char="•"/>
            </a:pPr>
            <a:r>
              <a:rPr lang="nl-NL" dirty="0"/>
              <a:t>Zie artikel: Omgaan met weerstanden</a:t>
            </a:r>
          </a:p>
        </p:txBody>
      </p:sp>
    </p:spTree>
    <p:extLst>
      <p:ext uri="{BB962C8B-B14F-4D97-AF65-F5344CB8AC3E}">
        <p14:creationId xmlns:p14="http://schemas.microsoft.com/office/powerpoint/2010/main" val="123862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Ben </a:t>
            </a:r>
            <a:r>
              <a:rPr lang="nl-NL" sz="1200" kern="1200" dirty="0" err="1">
                <a:solidFill>
                  <a:schemeClr val="tx1"/>
                </a:solidFill>
                <a:effectLst/>
                <a:latin typeface="+mn-lt"/>
                <a:ea typeface="+mn-ea"/>
                <a:cs typeface="+mn-cs"/>
              </a:rPr>
              <a:t>Tiggelaar</a:t>
            </a:r>
            <a:r>
              <a:rPr lang="nl-NL" sz="1200"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hlinkClick r:id="rId3"/>
              </a:rPr>
              <a:t>https://www.tiggelaar.nl/waarom-veranderen-zo-lastig-is-en-wat-wel-werkt/</a:t>
            </a:r>
            <a:endParaRPr lang="nl-NL" sz="1200" kern="1200" dirty="0">
              <a:solidFill>
                <a:schemeClr val="tx1"/>
              </a:solidFill>
              <a:effectLst/>
              <a:latin typeface="+mn-lt"/>
              <a:ea typeface="+mn-ea"/>
              <a:cs typeface="+mn-cs"/>
            </a:endParaRPr>
          </a:p>
          <a:p>
            <a:endParaRPr lang="nl-NL" dirty="0">
              <a:ea typeface="Calibri" panose="020F0502020204030204"/>
              <a:cs typeface="Calibri" panose="020F0502020204030204"/>
            </a:endParaRPr>
          </a:p>
          <a:p>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6</a:t>
            </a:fld>
            <a:endParaRPr lang="en-US"/>
          </a:p>
        </p:txBody>
      </p:sp>
    </p:spTree>
    <p:extLst>
      <p:ext uri="{BB962C8B-B14F-4D97-AF65-F5344CB8AC3E}">
        <p14:creationId xmlns:p14="http://schemas.microsoft.com/office/powerpoint/2010/main" val="8049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a:r>
              <a:rPr lang="nl-NL" dirty="0"/>
              <a:t>Boek: </a:t>
            </a:r>
            <a:r>
              <a:rPr lang="nl-NL" b="1" i="0" dirty="0">
                <a:solidFill>
                  <a:srgbClr val="333333"/>
                </a:solidFill>
                <a:effectLst/>
                <a:latin typeface="Arial" panose="020B0604020202020204" pitchFamily="34" charset="0"/>
              </a:rPr>
              <a:t>De zeven eigenschappen voor succes in je leven</a:t>
            </a:r>
          </a:p>
          <a:p>
            <a:r>
              <a:rPr lang="nl-NL" b="0" i="0" dirty="0">
                <a:solidFill>
                  <a:srgbClr val="333333"/>
                </a:solidFill>
                <a:effectLst/>
                <a:latin typeface="Arial" panose="020B0604020202020204" pitchFamily="34" charset="0"/>
              </a:rPr>
              <a:t>Door Stephen R. </a:t>
            </a:r>
            <a:r>
              <a:rPr lang="nl-NL" b="0" i="0" dirty="0" err="1">
                <a:solidFill>
                  <a:srgbClr val="333333"/>
                </a:solidFill>
                <a:effectLst/>
                <a:latin typeface="Arial" panose="020B0604020202020204" pitchFamily="34" charset="0"/>
              </a:rPr>
              <a:t>Covey</a:t>
            </a:r>
            <a:endParaRPr lang="nl-NL" dirty="0"/>
          </a:p>
        </p:txBody>
      </p:sp>
    </p:spTree>
    <p:extLst>
      <p:ext uri="{BB962C8B-B14F-4D97-AF65-F5344CB8AC3E}">
        <p14:creationId xmlns:p14="http://schemas.microsoft.com/office/powerpoint/2010/main" val="31104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nl-NL" dirty="0"/>
              <a:t>https://fs.blog/carol-dweck-mindset/</a:t>
            </a:r>
          </a:p>
          <a:p>
            <a:pPr marL="342900" indent="-342900">
              <a:buFont typeface="Arial" panose="020B0604020202020204" pitchFamily="34" charset="0"/>
              <a:buChar char="•"/>
            </a:pPr>
            <a:r>
              <a:rPr lang="nl-NL" dirty="0"/>
              <a:t>2019 </a:t>
            </a:r>
            <a:r>
              <a:rPr lang="nl-NL" dirty="0" err="1"/>
              <a:t>Dweck</a:t>
            </a:r>
            <a:r>
              <a:rPr lang="nl-NL" dirty="0"/>
              <a:t>&amp; Yeager--</a:t>
            </a:r>
            <a:r>
              <a:rPr lang="nl-NL" dirty="0" err="1"/>
              <a:t>Mindsets</a:t>
            </a:r>
            <a:r>
              <a:rPr lang="nl-NL" dirty="0"/>
              <a:t>-a-view-</a:t>
            </a:r>
            <a:r>
              <a:rPr lang="nl-NL" dirty="0" err="1"/>
              <a:t>from</a:t>
            </a:r>
            <a:r>
              <a:rPr lang="nl-NL" dirty="0"/>
              <a:t>-</a:t>
            </a:r>
            <a:r>
              <a:rPr lang="nl-NL" dirty="0" err="1"/>
              <a:t>two-eras</a:t>
            </a:r>
            <a:endParaRPr lang="nl-NL" dirty="0"/>
          </a:p>
          <a:p>
            <a:endParaRPr lang="nl-NL" dirty="0"/>
          </a:p>
        </p:txBody>
      </p:sp>
    </p:spTree>
    <p:extLst>
      <p:ext uri="{BB962C8B-B14F-4D97-AF65-F5344CB8AC3E}">
        <p14:creationId xmlns:p14="http://schemas.microsoft.com/office/powerpoint/2010/main" val="40689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E8C4675A-D369-4883-9C9B-FC7DCBDDA5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5642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379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informatie:</a:t>
            </a:r>
          </a:p>
          <a:p>
            <a:r>
              <a:rPr lang="en-US" dirty="0"/>
              <a:t>2002 DiClemente- </a:t>
            </a:r>
            <a:r>
              <a:rPr lang="en-US" dirty="0" err="1"/>
              <a:t>Motivational_Interviewing_and_the_Stages_of_Change</a:t>
            </a: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15</a:t>
            </a:fld>
            <a:endParaRPr lang="en-US"/>
          </a:p>
        </p:txBody>
      </p:sp>
    </p:spTree>
    <p:extLst>
      <p:ext uri="{BB962C8B-B14F-4D97-AF65-F5344CB8AC3E}">
        <p14:creationId xmlns:p14="http://schemas.microsoft.com/office/powerpoint/2010/main" val="19913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a:t>
            </a:r>
            <a:r>
              <a:rPr lang="nl-NL" dirty="0" err="1"/>
              <a:t>to</a:t>
            </a:r>
            <a:r>
              <a:rPr lang="nl-NL" dirty="0"/>
              <a:t> </a:t>
            </a:r>
            <a:r>
              <a:rPr lang="nl-NL" dirty="0" err="1"/>
              <a:t>watch</a:t>
            </a:r>
            <a:endParaRPr lang="nl-NL" dirty="0"/>
          </a:p>
          <a:p>
            <a:pPr marL="342900" indent="-342900">
              <a:buFont typeface="Arial" panose="020B0604020202020204" pitchFamily="34" charset="0"/>
              <a:buChar char="•"/>
            </a:pPr>
            <a:r>
              <a:rPr lang="nl-NL" dirty="0"/>
              <a:t>https://www.youtube.com/watch?v=gFxr8GBiEoI</a:t>
            </a:r>
          </a:p>
          <a:p>
            <a:pPr marL="342900" indent="-342900">
              <a:buFont typeface="Arial" panose="020B0604020202020204" pitchFamily="34" charset="0"/>
              <a:buChar char="•"/>
            </a:pPr>
            <a:r>
              <a:rPr lang="nl-NL" dirty="0"/>
              <a:t>https://www.youtube.com/watch?v=mtRgHQjun0Q</a:t>
            </a:r>
          </a:p>
          <a:p>
            <a:endParaRPr lang="nl-NL" dirty="0"/>
          </a:p>
          <a:p>
            <a:r>
              <a:rPr lang="nl-NL" dirty="0"/>
              <a:t>More </a:t>
            </a:r>
            <a:r>
              <a:rPr lang="nl-NL" dirty="0" err="1"/>
              <a:t>to</a:t>
            </a:r>
            <a:r>
              <a:rPr lang="nl-NL" dirty="0"/>
              <a:t> </a:t>
            </a:r>
            <a:r>
              <a:rPr lang="nl-NL" dirty="0" err="1"/>
              <a:t>read</a:t>
            </a:r>
            <a:endParaRPr lang="nl-NL" dirty="0"/>
          </a:p>
          <a:p>
            <a:pPr marL="342900" indent="-342900">
              <a:buFont typeface="Arial" panose="020B0604020202020204" pitchFamily="34" charset="0"/>
              <a:buChar char="•"/>
            </a:pPr>
            <a:r>
              <a:rPr lang="nl-NL" dirty="0"/>
              <a:t>https://www.corequality.nl/?lang=en</a:t>
            </a:r>
          </a:p>
        </p:txBody>
      </p:sp>
    </p:spTree>
    <p:extLst>
      <p:ext uri="{BB962C8B-B14F-4D97-AF65-F5344CB8AC3E}">
        <p14:creationId xmlns:p14="http://schemas.microsoft.com/office/powerpoint/2010/main" val="3611195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29AC25CB-3726-02AF-A207-4AD8E4FC79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943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pic>
        <p:nvPicPr>
          <p:cNvPr id="7" name="image2.jpeg" descr="SAX_PPT_NL_Achtergro5.jpg"/>
          <p:cNvPicPr/>
          <p:nvPr/>
        </p:nvPicPr>
        <p:blipFill>
          <a:blip r:embed="rId2"/>
          <a:stretch>
            <a:fillRect/>
          </a:stretch>
        </p:blipFill>
        <p:spPr>
          <a:xfrm>
            <a:off x="0" y="0"/>
            <a:ext cx="12192000" cy="6858000"/>
          </a:xfrm>
          <a:prstGeom prst="rect">
            <a:avLst/>
          </a:prstGeom>
          <a:ln w="12700">
            <a:miter lim="400000"/>
          </a:ln>
        </p:spPr>
      </p:pic>
      <p:sp>
        <p:nvSpPr>
          <p:cNvPr id="8" name="Shape 8"/>
          <p:cNvSpPr>
            <a:spLocks noGrp="1"/>
          </p:cNvSpPr>
          <p:nvPr>
            <p:ph type="title"/>
          </p:nvPr>
        </p:nvSpPr>
        <p:spPr>
          <a:xfrm>
            <a:off x="3407702" y="1268761"/>
            <a:ext cx="8256917" cy="1080121"/>
          </a:xfrm>
          <a:prstGeom prst="rect">
            <a:avLst/>
          </a:prstGeom>
        </p:spPr>
        <p:txBody>
          <a:bodyPr>
            <a:noAutofit/>
          </a:bodyPr>
          <a:lstStyle>
            <a:lvl1pPr>
              <a:defRPr sz="3600" b="1"/>
            </a:lvl1pPr>
          </a:lstStyle>
          <a:p>
            <a:pPr lvl="0">
              <a:defRPr sz="1800" b="0">
                <a:solidFill>
                  <a:srgbClr val="000000"/>
                </a:solidFill>
              </a:defRPr>
            </a:pPr>
            <a:r>
              <a:rPr sz="3600" b="1">
                <a:solidFill>
                  <a:srgbClr val="FFFFFF"/>
                </a:solidFill>
              </a:rPr>
              <a:t>Titeltekst</a:t>
            </a:r>
          </a:p>
        </p:txBody>
      </p:sp>
      <p:sp>
        <p:nvSpPr>
          <p:cNvPr id="9" name="Shape 9"/>
          <p:cNvSpPr>
            <a:spLocks noGrp="1"/>
          </p:cNvSpPr>
          <p:nvPr>
            <p:ph type="body" idx="1"/>
          </p:nvPr>
        </p:nvSpPr>
        <p:spPr>
          <a:xfrm>
            <a:off x="3407701" y="2348880"/>
            <a:ext cx="8534401" cy="1752600"/>
          </a:xfrm>
          <a:prstGeom prst="rect">
            <a:avLst/>
          </a:prstGeom>
        </p:spPr>
        <p:txBody>
          <a:bodyPr/>
          <a:lstStyle>
            <a:lvl1pPr marL="0" indent="0">
              <a:buSzTx/>
              <a:buFontTx/>
              <a:buNone/>
              <a:defRPr i="1">
                <a:solidFill>
                  <a:srgbClr val="FFFFFF"/>
                </a:solidFill>
              </a:defRPr>
            </a:lvl1pPr>
            <a:lvl2pPr marL="0" indent="457200">
              <a:buSzTx/>
              <a:buFontTx/>
              <a:buNone/>
              <a:defRPr i="1">
                <a:solidFill>
                  <a:srgbClr val="FFFFFF"/>
                </a:solidFill>
              </a:defRPr>
            </a:lvl2pPr>
            <a:lvl3pPr marL="0" indent="914400">
              <a:buSzTx/>
              <a:buFontTx/>
              <a:buNone/>
              <a:defRPr i="1">
                <a:solidFill>
                  <a:srgbClr val="FFFFFF"/>
                </a:solidFill>
              </a:defRPr>
            </a:lvl3pPr>
            <a:lvl4pPr marL="0" indent="1371600">
              <a:buSzTx/>
              <a:buFontTx/>
              <a:buNone/>
              <a:defRPr i="1">
                <a:solidFill>
                  <a:srgbClr val="FFFFFF"/>
                </a:solidFill>
              </a:defRPr>
            </a:lvl4pPr>
            <a:lvl5pPr marL="0" indent="1828800">
              <a:buSzTx/>
              <a:buFontTx/>
              <a:buNone/>
              <a:defRPr i="1">
                <a:solidFill>
                  <a:srgbClr val="FFFFFF"/>
                </a:solidFill>
              </a:defRPr>
            </a:lvl5pPr>
          </a:lstStyle>
          <a:p>
            <a:pPr lvl="0">
              <a:defRPr sz="1800" i="0">
                <a:solidFill>
                  <a:srgbClr val="000000"/>
                </a:solidFill>
              </a:defRPr>
            </a:pPr>
            <a:r>
              <a:rPr sz="2800" i="1">
                <a:solidFill>
                  <a:srgbClr val="FFFFFF"/>
                </a:solidFill>
              </a:rPr>
              <a:t>Hoofdtekst - niveau één</a:t>
            </a:r>
          </a:p>
          <a:p>
            <a:pPr lvl="1">
              <a:defRPr sz="1800" i="0">
                <a:solidFill>
                  <a:srgbClr val="000000"/>
                </a:solidFill>
              </a:defRPr>
            </a:pPr>
            <a:r>
              <a:rPr sz="2800" i="1">
                <a:solidFill>
                  <a:srgbClr val="FFFFFF"/>
                </a:solidFill>
              </a:rPr>
              <a:t>Hoofdtekst - niveau twee</a:t>
            </a:r>
          </a:p>
          <a:p>
            <a:pPr lvl="2">
              <a:defRPr sz="1800" i="0">
                <a:solidFill>
                  <a:srgbClr val="000000"/>
                </a:solidFill>
              </a:defRPr>
            </a:pPr>
            <a:r>
              <a:rPr sz="2800" i="1">
                <a:solidFill>
                  <a:srgbClr val="FFFFFF"/>
                </a:solidFill>
              </a:rPr>
              <a:t>Hoofdtekst - niveau drie</a:t>
            </a:r>
          </a:p>
          <a:p>
            <a:pPr lvl="3">
              <a:defRPr sz="1800" i="0">
                <a:solidFill>
                  <a:srgbClr val="000000"/>
                </a:solidFill>
              </a:defRPr>
            </a:pPr>
            <a:r>
              <a:rPr sz="2800" i="1">
                <a:solidFill>
                  <a:srgbClr val="FFFFFF"/>
                </a:solidFill>
              </a:rPr>
              <a:t>Hoofdtekst - niveau vier</a:t>
            </a:r>
          </a:p>
          <a:p>
            <a:pPr lvl="4">
              <a:defRPr sz="1800" i="0">
                <a:solidFill>
                  <a:srgbClr val="000000"/>
                </a:solidFill>
              </a:defRPr>
            </a:pPr>
            <a:r>
              <a:rPr sz="2800" i="1">
                <a:solidFill>
                  <a:srgbClr val="FFFFFF"/>
                </a:solidFill>
              </a:rPr>
              <a:t>Hoofdtekst - niveau vijf</a:t>
            </a:r>
          </a:p>
        </p:txBody>
      </p:sp>
    </p:spTree>
    <p:extLst>
      <p:ext uri="{BB962C8B-B14F-4D97-AF65-F5344CB8AC3E}">
        <p14:creationId xmlns:p14="http://schemas.microsoft.com/office/powerpoint/2010/main" val="6897798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fld id="{242CB915-B87C-4ACF-BD58-AD5AFDBAD0E4}" type="datetime1">
              <a:rPr lang="en-GB" smtClean="0"/>
              <a:t>11/06/2024</a:t>
            </a:fld>
            <a:endParaRPr lang="en-US"/>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r>
              <a:rPr lang="en-US"/>
              <a:t>ERASMUS+ DIGIGEN 
Project Ref. No. 2021-1-DE02-KA220-VET-000025335</a:t>
            </a:r>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89088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65F3B35F-8EA0-27C4-084C-47390E32F2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74944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7" y="5876903"/>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5"/>
            <a:ext cx="9144000" cy="1797099"/>
          </a:xfrm>
        </p:spPr>
        <p:txBody>
          <a:bodyPr anchor="b"/>
          <a:lstStyle>
            <a:lvl1pPr algn="ctr">
              <a:defRPr sz="5999"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600" y="6351388"/>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1"/>
            <a:ext cx="2743200" cy="365125"/>
          </a:xfrm>
        </p:spPr>
        <p:txBody>
          <a:bodyPr/>
          <a:lstStyle/>
          <a:p>
            <a:fld id="{56912F38-0344-47A1-B423-D1123B7390D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2"/>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8B305ECF-E52A-FB7F-6D9C-67D2284101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223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1"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1" y="4589464"/>
            <a:ext cx="10515600" cy="1500187"/>
          </a:xfrm>
        </p:spPr>
        <p:txBody>
          <a:bodyPr/>
          <a:lstStyle>
            <a:lvl1pPr marL="0" indent="0">
              <a:buNone/>
              <a:defRPr sz="2400" i="1">
                <a:solidFill>
                  <a:schemeClr val="tx1">
                    <a:tint val="75000"/>
                  </a:schemeClr>
                </a:solidFill>
              </a:defRPr>
            </a:lvl1pPr>
            <a:lvl2pPr marL="457191" indent="0">
              <a:buNone/>
              <a:defRPr sz="2000">
                <a:solidFill>
                  <a:schemeClr val="tx1">
                    <a:tint val="75000"/>
                  </a:schemeClr>
                </a:solidFill>
              </a:defRPr>
            </a:lvl2pPr>
            <a:lvl3pPr marL="914382" indent="0">
              <a:buNone/>
              <a:defRPr sz="1800">
                <a:solidFill>
                  <a:schemeClr val="tx1">
                    <a:tint val="75000"/>
                  </a:schemeClr>
                </a:solidFill>
              </a:defRPr>
            </a:lvl3pPr>
            <a:lvl4pPr marL="1371573" indent="0">
              <a:buNone/>
              <a:defRPr sz="1600">
                <a:solidFill>
                  <a:schemeClr val="tx1">
                    <a:tint val="75000"/>
                  </a:schemeClr>
                </a:solidFill>
              </a:defRPr>
            </a:lvl4pPr>
            <a:lvl5pPr marL="1828765" indent="0">
              <a:buNone/>
              <a:defRPr sz="1600">
                <a:solidFill>
                  <a:schemeClr val="tx1">
                    <a:tint val="75000"/>
                  </a:schemeClr>
                </a:solidFill>
              </a:defRPr>
            </a:lvl5pPr>
            <a:lvl6pPr marL="2285955" indent="0">
              <a:buNone/>
              <a:defRPr sz="1600">
                <a:solidFill>
                  <a:schemeClr val="tx1">
                    <a:tint val="75000"/>
                  </a:schemeClr>
                </a:solidFill>
              </a:defRPr>
            </a:lvl6pPr>
            <a:lvl7pPr marL="2743147" indent="0">
              <a:buNone/>
              <a:defRPr sz="1600">
                <a:solidFill>
                  <a:schemeClr val="tx1">
                    <a:tint val="75000"/>
                  </a:schemeClr>
                </a:solidFill>
              </a:defRPr>
            </a:lvl7pPr>
            <a:lvl8pPr marL="3200338" indent="0">
              <a:buNone/>
              <a:defRPr sz="1600">
                <a:solidFill>
                  <a:schemeClr val="tx1">
                    <a:tint val="75000"/>
                  </a:schemeClr>
                </a:solidFill>
              </a:defRPr>
            </a:lvl8pPr>
            <a:lvl9pPr marL="3657529"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42F3C6CF-CD63-4BD6-89FA-41D6BA15711E}"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4"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2"/>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66793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9737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81259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223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72E42A60-EC5B-4E3C-8ECC-C3DEE2E605B5}"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385145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DB98A82-7C4D-40FC-A9B8-57C20E560FC2}"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a:t>Klik om stijl te bewerken</a:t>
            </a:r>
            <a:endParaRPr lang="en-GB" noProof="0"/>
          </a:p>
        </p:txBody>
      </p:sp>
    </p:spTree>
    <p:extLst>
      <p:ext uri="{BB962C8B-B14F-4D97-AF65-F5344CB8AC3E}">
        <p14:creationId xmlns:p14="http://schemas.microsoft.com/office/powerpoint/2010/main" val="20460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062880AB-17D5-44E0-BB8F-78F7EF6D9616}"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8750FBC-C41B-BD77-D370-988D042EEC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91253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40B61757-BBAB-4AC1-93CF-34FC6B62154C}"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42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3297044" y="4458753"/>
            <a:ext cx="1118007"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0"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382"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8"/>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DFFCBDB-94DD-4626-F956-70699CDC5DD8}"/>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50428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D29235B7-009E-4662-8183-46BF9E67A1F3}"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endParaRPr lang="en-GB" noProof="0" dirty="0"/>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430181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CB062B9D-19D4-4733-BD48-EC6FAFF6B7C4}"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214621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305"/>
          <a:stretch/>
        </p:blipFill>
        <p:spPr bwMode="auto">
          <a:xfrm>
            <a:off x="0" y="1"/>
            <a:ext cx="12192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791744" y="274638"/>
            <a:ext cx="7790656"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nl-NL" dirty="0"/>
              <a:t>Klik om de stijl te bewerken</a:t>
            </a:r>
            <a:endParaRPr lang="en-US" dirty="0"/>
          </a:p>
        </p:txBody>
      </p:sp>
      <p:sp>
        <p:nvSpPr>
          <p:cNvPr id="3" name="Tijdelijke aanduiding voor inhoud 2"/>
          <p:cNvSpPr>
            <a:spLocks noGrp="1"/>
          </p:cNvSpPr>
          <p:nvPr>
            <p:ph idx="1"/>
          </p:nvPr>
        </p:nvSpPr>
        <p:spPr>
          <a:xfrm>
            <a:off x="623392" y="1600201"/>
            <a:ext cx="10959008"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041824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E767E45F-F538-CCE1-DFC0-1C6373809F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BDDE640-E85D-9B18-5DFF-B7CCDC91B2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8FBED470-1A74-4240-92B9-AE01C6FAE6E2}"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514516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D5C13A46-F3ED-ABAE-FEBA-C384A3AA7B86}"/>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43040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6617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7F4C75DE-6A96-4592-AA9D-DF22F856D70C}"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34EBAC23-F1FB-4EF9-9F20-E2FAFDBD58E0}"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92168" y="4458753"/>
            <a:ext cx="112776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A0F0116F-8848-806D-4AE0-894E16ACB20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305"/>
          <a:stretch/>
        </p:blipFill>
        <p:spPr bwMode="auto">
          <a:xfrm>
            <a:off x="0" y="1"/>
            <a:ext cx="12192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791744" y="274638"/>
            <a:ext cx="7790656"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nl-NL"/>
              <a:t>Klik om de stijl te bewerken</a:t>
            </a:r>
            <a:endParaRPr lang="en-US"/>
          </a:p>
        </p:txBody>
      </p:sp>
      <p:sp>
        <p:nvSpPr>
          <p:cNvPr id="3" name="Tijdelijke aanduiding voor inhoud 2"/>
          <p:cNvSpPr>
            <a:spLocks noGrp="1"/>
          </p:cNvSpPr>
          <p:nvPr>
            <p:ph idx="1"/>
          </p:nvPr>
        </p:nvSpPr>
        <p:spPr>
          <a:xfrm>
            <a:off x="623392" y="1600201"/>
            <a:ext cx="10959008"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8734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2BA38D85-235C-42AA-9A07-5DF6E3814345}"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pPr/>
              <a:t>‹#›</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87" r:id="rId1"/>
    <p:sldLayoutId id="2147483659" r:id="rId2"/>
    <p:sldLayoutId id="2147483683" r:id="rId3"/>
    <p:sldLayoutId id="2147483658" r:id="rId4"/>
    <p:sldLayoutId id="2147483686" r:id="rId5"/>
    <p:sldLayoutId id="2147483657" r:id="rId6"/>
    <p:sldLayoutId id="2147483684" r:id="rId7"/>
    <p:sldLayoutId id="2147483685" r:id="rId8"/>
    <p:sldLayoutId id="2147483688" r:id="rId9"/>
    <p:sldLayoutId id="2147483689" r:id="rId10"/>
    <p:sldLayoutId id="2147483690" r:id="rId11"/>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CF90AF0F-6C90-48D0-A507-A42EF25A8704}" type="datetime1">
              <a:rPr lang="en-GB" smtClean="0"/>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endParaRPr lang="en-GB" sz="1100"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dirty="0"/>
          </a:p>
        </p:txBody>
      </p:sp>
    </p:spTree>
    <p:extLst>
      <p:ext uri="{BB962C8B-B14F-4D97-AF65-F5344CB8AC3E}">
        <p14:creationId xmlns:p14="http://schemas.microsoft.com/office/powerpoint/2010/main" val="150320705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brahampc.com/blog/2020/3/16/what-can-i-do-the-circles-of-concern-and-influence" TargetMode="External"/><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hyperlink" Target="https://educationaltechnology.net/vygotskys-zone-of-proximal-development-and-scaffol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www.specializedtherapy.com/the-fixed-mindset-and-its-ability-to-impact-life-and-learn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firststeprehab.co.za/drama-triangle/"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s://nl.pinterest.com/pin/221450506658142540/"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hyperlink" Target="https://beta.elsevier.com/connect/the-5-most-powerful-self-beliefs-that-ignite-human-behavior?trial=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hyperlink" Target="https://www.structural-learning.com/post/the-learning-pit-a-guide-for-teach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www.goingupstream.net/blog/november-12th-2017"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Theory_U2"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en.wikipedia.org/wiki/Theory_U2"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hyperlink" Target="https://www.bridgingspaces.nl/nieuws/waarderend-onderzoek-appreciative-inqui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uncmotivationalinterviewing.wordpress.com/2017/02/01/motivational-interviewing-components-process-of-motivational-interviewing/" TargetMode="External"/><Relationship Id="rId5" Type="http://schemas.openxmlformats.org/officeDocument/2006/relationships/image" Target="../media/image2.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8" Type="http://schemas.openxmlformats.org/officeDocument/2006/relationships/hyperlink" Target="https://www.researchgate.net/publication/231081405_Motivational_Interviewing_and_the_Stages_of_Change/link/0fcfd50b5f8c5af70e000000/download?_tp=eyJjb250ZXh0Ijp7ImZpcnN0UGFnZSI6InB1YmxpY2F0aW9uIiwicGFnZSI6InB1YmxpY2F0aW9uIn19" TargetMode="External"/><Relationship Id="rId13" Type="http://schemas.openxmlformats.org/officeDocument/2006/relationships/hyperlink" Target="https://link.springer.com/article/10.1007/s40926-018-0087-0" TargetMode="External"/><Relationship Id="rId3" Type="http://schemas.openxmlformats.org/officeDocument/2006/relationships/hyperlink" Target="https://fs.blog/carol-dweck-mindset/" TargetMode="External"/><Relationship Id="rId7" Type="http://schemas.openxmlformats.org/officeDocument/2006/relationships/hyperlink" Target="https://www.corequality.nl/?lang=en" TargetMode="External"/><Relationship Id="rId12" Type="http://schemas.openxmlformats.org/officeDocument/2006/relationships/hyperlink" Target="https://www.bkconnection.com/static/Theory_U_EXCERPT.pdf" TargetMode="External"/><Relationship Id="rId2" Type="http://schemas.openxmlformats.org/officeDocument/2006/relationships/hyperlink" Target="https://journals.sagepub.com/doi/pdf/10.1177/1745691618804166" TargetMode="External"/><Relationship Id="rId16" Type="http://schemas.openxmlformats.org/officeDocument/2006/relationships/hyperlink" Target="https://instituutvoorinterventiekunde.nl/appreciative-inquiry/" TargetMode="External"/><Relationship Id="rId1" Type="http://schemas.openxmlformats.org/officeDocument/2006/relationships/slideLayout" Target="../slideLayouts/slideLayout18.xml"/><Relationship Id="rId6" Type="http://schemas.openxmlformats.org/officeDocument/2006/relationships/hyperlink" Target="https://www.youtube.com/watch?v=mtRgHQjun0Q" TargetMode="External"/><Relationship Id="rId11" Type="http://schemas.openxmlformats.org/officeDocument/2006/relationships/hyperlink" Target="https://www.u-school.org/theory-u%20/" TargetMode="External"/><Relationship Id="rId5" Type="http://schemas.openxmlformats.org/officeDocument/2006/relationships/hyperlink" Target="https://www.youtube.com/watch?v=gFxr8GBiEoI" TargetMode="External"/><Relationship Id="rId15" Type="http://schemas.openxmlformats.org/officeDocument/2006/relationships/hyperlink" Target="https://www.researchgate.net/publication/11946304_Positive_Psychology_An_Introduction" TargetMode="External"/><Relationship Id="rId10" Type="http://schemas.openxmlformats.org/officeDocument/2006/relationships/hyperlink" Target="https://www.movisie.nl/sites/movisie.nl/files/2018-03/Methodebeschrijving-motiverende-gespreksvoering.pdf" TargetMode="External"/><Relationship Id="rId4" Type="http://schemas.openxmlformats.org/officeDocument/2006/relationships/hyperlink" Target="https://www.teamchange.nl/wp-content/uploads/2014-12-18-Dramadriehoek-artikel.pdf" TargetMode="External"/><Relationship Id="rId9" Type="http://schemas.openxmlformats.org/officeDocument/2006/relationships/hyperlink" Target="https://www.researchgate.net/profile/Mary-Velasquez/publication/231081405_Motivational_Interviewing_and_the_Stages_of_Change/links/0fcfd50b5f8c5af70e000000/Motivational-Interviewing-and-the-Stages-of-Change.pdf#page=222" TargetMode="External"/><Relationship Id="rId14" Type="http://schemas.openxmlformats.org/officeDocument/2006/relationships/hyperlink" Target="https://www.toolshero.com/leadership/theory-u-scharm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hyperlink" Target="https://www.flickr.com/photos/toddle_email_newsletters/2103124345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tiggelaar.nl/waarom-veranderen-zo-lastig-is-en-wat-wel-werkt/"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leaneast.com/7-hab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59274"/>
            <a:ext cx="9144001" cy="2872777"/>
          </a:xfrm>
        </p:spPr>
        <p:txBody>
          <a:bodyPr>
            <a:normAutofit fontScale="90000"/>
          </a:bodyPr>
          <a:lstStyle/>
          <a:p>
            <a:r>
              <a:rPr lang="en-GB" sz="5950" dirty="0">
                <a:solidFill>
                  <a:schemeClr val="bg1"/>
                </a:solidFill>
                <a:latin typeface="Jost Medium Roman"/>
              </a:rPr>
              <a:t>PROFESSIONELE </a:t>
            </a:r>
            <a:br>
              <a:rPr lang="en-GB" sz="5950" dirty="0"/>
            </a:br>
            <a:r>
              <a:rPr lang="en-GB" sz="5950" dirty="0">
                <a:solidFill>
                  <a:schemeClr val="bg1"/>
                </a:solidFill>
                <a:latin typeface="Jost Medium Roman"/>
              </a:rPr>
              <a:t>BEGELEIDING</a:t>
            </a:r>
            <a:br>
              <a:rPr lang="en-GB" sz="5950" dirty="0"/>
            </a:br>
            <a:r>
              <a:rPr lang="en-GB" sz="4750" i="1" dirty="0">
                <a:solidFill>
                  <a:schemeClr val="bg1"/>
                </a:solidFill>
                <a:latin typeface="Jost Medium Roman"/>
              </a:rPr>
              <a:t>PRAKTISCHE TOEPASSING</a:t>
            </a:r>
            <a:br>
              <a:rPr lang="en-GB" sz="4750" i="1" dirty="0">
                <a:solidFill>
                  <a:schemeClr val="bg1"/>
                </a:solidFill>
                <a:latin typeface="Jost Medium Roman"/>
              </a:rPr>
            </a:br>
            <a:r>
              <a:rPr lang="en-GB" sz="4750" i="1" dirty="0" err="1">
                <a:solidFill>
                  <a:schemeClr val="bg1"/>
                </a:solidFill>
                <a:latin typeface="Jost Medium Roman"/>
              </a:rPr>
              <a:t>Onderwerp</a:t>
            </a:r>
            <a:r>
              <a:rPr lang="en-GB" sz="4750" i="1" dirty="0">
                <a:solidFill>
                  <a:schemeClr val="bg1"/>
                </a:solidFill>
                <a:latin typeface="Jost Medium Roman"/>
              </a:rPr>
              <a:t> 5B</a:t>
            </a:r>
            <a:endParaRPr lang="en-GB" sz="4750" i="1" dirty="0">
              <a:solidFill>
                <a:schemeClr val="bg1"/>
              </a:solidFill>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4224177"/>
            <a:ext cx="9144001" cy="647721"/>
          </a:xfrm>
        </p:spPr>
        <p:txBody>
          <a:bodyPr vert="horz" lIns="68551" tIns="34275" rIns="68551" bIns="34275" rtlCol="0" anchor="t">
            <a:normAutofit/>
          </a:bodyPr>
          <a:lstStyle/>
          <a:p>
            <a:r>
              <a:rPr lang="en-GB" dirty="0">
                <a:latin typeface="+mn-lt"/>
              </a:rPr>
              <a:t>  </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4005061"/>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572460-1877-4659-BB66-D73671564C09}"/>
              </a:ext>
            </a:extLst>
          </p:cNvPr>
          <p:cNvSpPr>
            <a:spLocks noGrp="1"/>
          </p:cNvSpPr>
          <p:nvPr>
            <p:ph idx="4294967295"/>
          </p:nvPr>
        </p:nvSpPr>
        <p:spPr>
          <a:xfrm>
            <a:off x="2648198" y="2474826"/>
            <a:ext cx="8220075" cy="3985636"/>
          </a:xfrm>
        </p:spPr>
        <p:txBody>
          <a:bodyPr>
            <a:normAutofit/>
          </a:bodyPr>
          <a:lstStyle/>
          <a:p>
            <a:pPr marL="0" indent="0">
              <a:buNone/>
            </a:pPr>
            <a:r>
              <a:rPr lang="nl-NL" dirty="0"/>
              <a:t>Er zijn twee manieren om ervoor te zorgen dat de cirkel van invloed de cirkel van betrokkenheid meer gaat overlappen: </a:t>
            </a:r>
          </a:p>
          <a:p>
            <a:pPr marL="514350" indent="-514350">
              <a:buFont typeface="+mj-lt"/>
              <a:buAutoNum type="arabicPeriod"/>
            </a:pPr>
            <a:r>
              <a:rPr lang="nl-NL" dirty="0"/>
              <a:t>Door je cirkel van invloed te vergroten. Dat kan door datgene waarvan je last hebt aan te pakken. </a:t>
            </a:r>
          </a:p>
          <a:p>
            <a:pPr marL="514350" indent="-514350">
              <a:buFont typeface="+mj-lt"/>
              <a:buAutoNum type="arabicPeriod"/>
            </a:pPr>
            <a:r>
              <a:rPr lang="nl-NL" dirty="0"/>
              <a:t>Door je eigen kracht (“wat kan ik zelf anders doen?”) en sociale vaardigheden in te zetten om andere mensen tot verandering te bewegen.</a:t>
            </a:r>
          </a:p>
        </p:txBody>
      </p:sp>
      <p:pic>
        <p:nvPicPr>
          <p:cNvPr id="2" name="Afbeelding 1">
            <a:extLst>
              <a:ext uri="{FF2B5EF4-FFF2-40B4-BE49-F238E27FC236}">
                <a16:creationId xmlns:a16="http://schemas.microsoft.com/office/drawing/2014/main" id="{3B8B8472-F9E6-DEB4-3071-7BC10A57813B}"/>
              </a:ext>
            </a:extLst>
          </p:cNvPr>
          <p:cNvPicPr>
            <a:picLocks noChangeAspect="1"/>
          </p:cNvPicPr>
          <p:nvPr/>
        </p:nvPicPr>
        <p:blipFill>
          <a:blip r:embed="rId2"/>
          <a:stretch>
            <a:fillRect/>
          </a:stretch>
        </p:blipFill>
        <p:spPr>
          <a:xfrm>
            <a:off x="965762" y="247387"/>
            <a:ext cx="3680085" cy="1904274"/>
          </a:xfrm>
          <a:prstGeom prst="rect">
            <a:avLst/>
          </a:prstGeom>
        </p:spPr>
      </p:pic>
      <p:sp>
        <p:nvSpPr>
          <p:cNvPr id="5" name="Titel 1">
            <a:extLst>
              <a:ext uri="{FF2B5EF4-FFF2-40B4-BE49-F238E27FC236}">
                <a16:creationId xmlns:a16="http://schemas.microsoft.com/office/drawing/2014/main" id="{12BE6398-4656-F307-60EF-3EC2E157E231}"/>
              </a:ext>
            </a:extLst>
          </p:cNvPr>
          <p:cNvSpPr>
            <a:spLocks noGrp="1"/>
          </p:cNvSpPr>
          <p:nvPr>
            <p:ph type="title"/>
          </p:nvPr>
        </p:nvSpPr>
        <p:spPr>
          <a:xfrm>
            <a:off x="5125192" y="247387"/>
            <a:ext cx="5336970" cy="780585"/>
          </a:xfrm>
        </p:spPr>
        <p:txBody>
          <a:bodyPr>
            <a:normAutofit fontScale="90000"/>
          </a:bodyPr>
          <a:lstStyle/>
          <a:p>
            <a:r>
              <a:rPr lang="nl-NL" sz="4400" dirty="0"/>
              <a:t>AD 3. </a:t>
            </a:r>
            <a:r>
              <a:rPr lang="nl-NL" sz="4400" dirty="0" err="1"/>
              <a:t>Circel</a:t>
            </a:r>
            <a:r>
              <a:rPr lang="nl-NL" sz="4400" dirty="0"/>
              <a:t> van invloed- vervolg</a:t>
            </a:r>
            <a:br>
              <a:rPr lang="nl-NL" sz="4400" dirty="0"/>
            </a:br>
            <a:br>
              <a:rPr lang="nl-NL" dirty="0"/>
            </a:br>
            <a:br>
              <a:rPr lang="nl-NL" i="1" dirty="0"/>
            </a:br>
            <a:endParaRPr lang="nl-NL" i="1" dirty="0"/>
          </a:p>
        </p:txBody>
      </p:sp>
      <p:sp>
        <p:nvSpPr>
          <p:cNvPr id="4" name="Tekstvak 8">
            <a:extLst>
              <a:ext uri="{FF2B5EF4-FFF2-40B4-BE49-F238E27FC236}">
                <a16:creationId xmlns:a16="http://schemas.microsoft.com/office/drawing/2014/main" id="{3A0CB3DF-8049-4D05-046D-7B9F48486C2C}"/>
              </a:ext>
            </a:extLst>
          </p:cNvPr>
          <p:cNvSpPr txBox="1"/>
          <p:nvPr/>
        </p:nvSpPr>
        <p:spPr>
          <a:xfrm>
            <a:off x="194659" y="2151661"/>
            <a:ext cx="318441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3"/>
              </a:rPr>
              <a:t>https://www.abrahampc.com/blog/2020/3/16/what-can-i-do-the-circles-of-concern-and-influence</a:t>
            </a:r>
            <a:endParaRPr lang="nl-NL" dirty="0"/>
          </a:p>
          <a:p>
            <a:endParaRPr lang="en-GB" sz="900" dirty="0">
              <a:ea typeface="+mn-lt"/>
              <a:cs typeface="+mn-lt"/>
            </a:endParaRPr>
          </a:p>
          <a:p>
            <a:endParaRPr lang="en-GB" sz="900" dirty="0">
              <a:ea typeface="+mn-lt"/>
              <a:cs typeface="+mn-lt"/>
            </a:endParaRPr>
          </a:p>
        </p:txBody>
      </p:sp>
    </p:spTree>
    <p:extLst>
      <p:ext uri="{BB962C8B-B14F-4D97-AF65-F5344CB8AC3E}">
        <p14:creationId xmlns:p14="http://schemas.microsoft.com/office/powerpoint/2010/main" val="393989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1D66605-57D5-631C-432B-173BBECB5884}"/>
              </a:ext>
            </a:extLst>
          </p:cNvPr>
          <p:cNvSpPr>
            <a:spLocks noGrp="1"/>
          </p:cNvSpPr>
          <p:nvPr>
            <p:ph type="dt" sz="half" idx="10"/>
          </p:nvPr>
        </p:nvSpPr>
        <p:spPr/>
        <p:txBody>
          <a:bodyPr/>
          <a:lstStyle/>
          <a:p>
            <a:fld id="{0CFAFC74-4821-435C-B4C0-33D85CA29640}"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05853010-29DE-5473-EF93-E8E1394EBDAE}"/>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7D710D7-2FE6-A7F8-7379-D6E468DC5A7F}"/>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2" name="Titel 1">
            <a:extLst>
              <a:ext uri="{FF2B5EF4-FFF2-40B4-BE49-F238E27FC236}">
                <a16:creationId xmlns:a16="http://schemas.microsoft.com/office/drawing/2014/main" id="{80AB3B63-3BA8-9C41-8C58-F80DA78EFF63}"/>
              </a:ext>
            </a:extLst>
          </p:cNvPr>
          <p:cNvSpPr>
            <a:spLocks noGrp="1"/>
          </p:cNvSpPr>
          <p:nvPr>
            <p:ph type="title"/>
          </p:nvPr>
        </p:nvSpPr>
        <p:spPr>
          <a:xfrm>
            <a:off x="838201" y="149767"/>
            <a:ext cx="9920288" cy="1273599"/>
          </a:xfrm>
        </p:spPr>
        <p:txBody>
          <a:bodyPr>
            <a:noAutofit/>
          </a:bodyPr>
          <a:lstStyle/>
          <a:p>
            <a:pPr algn="l"/>
            <a:r>
              <a:rPr lang="en-US" sz="4400" i="0" u="none" strike="noStrike" dirty="0">
                <a:effectLst/>
                <a:latin typeface="+mj-lt"/>
              </a:rPr>
              <a:t>Zone van </a:t>
            </a:r>
            <a:r>
              <a:rPr lang="en-US" sz="4400" i="0" u="none" strike="noStrike" dirty="0" err="1">
                <a:effectLst/>
                <a:latin typeface="+mj-lt"/>
              </a:rPr>
              <a:t>naaste</a:t>
            </a:r>
            <a:r>
              <a:rPr lang="en-US" sz="4400" i="0" u="none" strike="noStrike" dirty="0">
                <a:effectLst/>
                <a:latin typeface="+mj-lt"/>
              </a:rPr>
              <a:t> </a:t>
            </a:r>
            <a:r>
              <a:rPr lang="en-US" sz="4400" i="0" u="none" strike="noStrike" dirty="0" err="1">
                <a:effectLst/>
                <a:latin typeface="+mj-lt"/>
              </a:rPr>
              <a:t>ontwikkeling</a:t>
            </a:r>
            <a:r>
              <a:rPr lang="en-US" sz="4400" i="0" u="none" strike="noStrike" dirty="0">
                <a:effectLst/>
                <a:latin typeface="+mj-lt"/>
              </a:rPr>
              <a:t> (Vygotsky)</a:t>
            </a:r>
            <a:endParaRPr lang="nl-NL" sz="4400" dirty="0">
              <a:latin typeface="+mj-lt"/>
            </a:endParaRPr>
          </a:p>
        </p:txBody>
      </p:sp>
      <p:pic>
        <p:nvPicPr>
          <p:cNvPr id="21" name="Afbeelding 20">
            <a:extLst>
              <a:ext uri="{FF2B5EF4-FFF2-40B4-BE49-F238E27FC236}">
                <a16:creationId xmlns:a16="http://schemas.microsoft.com/office/drawing/2014/main" id="{9102E422-CA8F-4AE0-8FBF-59E9195DFF37}"/>
              </a:ext>
            </a:extLst>
          </p:cNvPr>
          <p:cNvPicPr>
            <a:picLocks noChangeAspect="1"/>
          </p:cNvPicPr>
          <p:nvPr/>
        </p:nvPicPr>
        <p:blipFill>
          <a:blip r:embed="rId2"/>
          <a:stretch>
            <a:fillRect/>
          </a:stretch>
        </p:blipFill>
        <p:spPr>
          <a:xfrm>
            <a:off x="2460681" y="1865323"/>
            <a:ext cx="7270637" cy="4045896"/>
          </a:xfrm>
          <a:prstGeom prst="rect">
            <a:avLst/>
          </a:prstGeom>
        </p:spPr>
      </p:pic>
      <p:sp>
        <p:nvSpPr>
          <p:cNvPr id="13" name="Textfeld 12">
            <a:extLst>
              <a:ext uri="{FF2B5EF4-FFF2-40B4-BE49-F238E27FC236}">
                <a16:creationId xmlns:a16="http://schemas.microsoft.com/office/drawing/2014/main" id="{A0F70B05-FD1A-7855-E342-FD880FCD2A89}"/>
              </a:ext>
            </a:extLst>
          </p:cNvPr>
          <p:cNvSpPr txBox="1"/>
          <p:nvPr/>
        </p:nvSpPr>
        <p:spPr>
          <a:xfrm>
            <a:off x="10750499" y="1543513"/>
            <a:ext cx="1441501" cy="276999"/>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a:t>
            </a:r>
            <a:r>
              <a:rPr lang="nl-NL" sz="1200" dirty="0">
                <a:latin typeface="+mj-lt"/>
              </a:rPr>
              <a:t>Vygotsky 1978</a:t>
            </a:r>
            <a:r>
              <a:rPr lang="de-DE" sz="1100" b="0" dirty="0">
                <a:effectLst/>
                <a:latin typeface="Jost"/>
                <a:ea typeface="Times New Roman" panose="02020603050405020304" pitchFamily="18" charset="0"/>
                <a:cs typeface="Arial"/>
              </a:rPr>
              <a:t>)</a:t>
            </a:r>
            <a:endParaRPr lang="en-GB" sz="1105" dirty="0">
              <a:solidFill>
                <a:prstClr val="black"/>
              </a:solidFill>
              <a:latin typeface="Jost"/>
              <a:cs typeface="+mn-cs"/>
            </a:endParaRPr>
          </a:p>
        </p:txBody>
      </p:sp>
      <p:pic>
        <p:nvPicPr>
          <p:cNvPr id="14" name="Afbeelding 9" descr="Afbeelding met wit&#10;&#10;Automatisch gegenereerde beschrijving">
            <a:extLst>
              <a:ext uri="{FF2B5EF4-FFF2-40B4-BE49-F238E27FC236}">
                <a16:creationId xmlns:a16="http://schemas.microsoft.com/office/drawing/2014/main" id="{A38D2CC6-3ECA-E9E1-C063-6008852D581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5" name="Textfeld 14">
            <a:extLst>
              <a:ext uri="{FF2B5EF4-FFF2-40B4-BE49-F238E27FC236}">
                <a16:creationId xmlns:a16="http://schemas.microsoft.com/office/drawing/2014/main" id="{E7D5FC2B-61D8-9EB8-9D46-1F81B1EDE4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5" name="Tekstvak 6">
            <a:extLst>
              <a:ext uri="{FF2B5EF4-FFF2-40B4-BE49-F238E27FC236}">
                <a16:creationId xmlns:a16="http://schemas.microsoft.com/office/drawing/2014/main" id="{4C238AE6-6C88-035C-149D-99F9682F803B}"/>
              </a:ext>
            </a:extLst>
          </p:cNvPr>
          <p:cNvSpPr txBox="1"/>
          <p:nvPr/>
        </p:nvSpPr>
        <p:spPr>
          <a:xfrm>
            <a:off x="3221569" y="5977662"/>
            <a:ext cx="5060091" cy="5078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4"/>
              </a:rPr>
              <a:t>https://educationaltechnology.net/vygotskys-zone-of-proximal-development-and-scaffolding/</a:t>
            </a:r>
            <a:endParaRPr lang="nl-NL" dirty="0">
              <a:ea typeface="+mn-lt"/>
              <a:cs typeface="+mn-lt"/>
            </a:endParaRPr>
          </a:p>
          <a:p>
            <a:endParaRPr lang="en-GB" sz="900" dirty="0">
              <a:ea typeface="+mn-lt"/>
              <a:cs typeface="+mn-lt"/>
            </a:endParaRPr>
          </a:p>
          <a:p>
            <a:endParaRPr lang="en-GB" sz="900" dirty="0">
              <a:ea typeface="+mn-lt"/>
              <a:cs typeface="+mn-lt"/>
            </a:endParaRPr>
          </a:p>
        </p:txBody>
      </p:sp>
    </p:spTree>
    <p:extLst>
      <p:ext uri="{BB962C8B-B14F-4D97-AF65-F5344CB8AC3E}">
        <p14:creationId xmlns:p14="http://schemas.microsoft.com/office/powerpoint/2010/main" val="122190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0B261C-EC56-AD80-8FC2-3A2078234CF8}"/>
              </a:ext>
            </a:extLst>
          </p:cNvPr>
          <p:cNvSpPr>
            <a:spLocks noGrp="1"/>
          </p:cNvSpPr>
          <p:nvPr>
            <p:ph type="dt" sz="half" idx="10"/>
          </p:nvPr>
        </p:nvSpPr>
        <p:spPr/>
        <p:txBody>
          <a:bodyPr/>
          <a:lstStyle/>
          <a:p>
            <a:fld id="{138BE77B-10AE-4456-A482-86D9648A378A}" type="datetime1">
              <a:rPr lang="en-GB" noProof="0" smtClean="0"/>
              <a:t>11/06/2024</a:t>
            </a:fld>
            <a:endParaRPr lang="en-GB" noProof="0"/>
          </a:p>
        </p:txBody>
      </p:sp>
      <p:sp>
        <p:nvSpPr>
          <p:cNvPr id="3" name="Fußzeilenplatzhalter 2">
            <a:extLst>
              <a:ext uri="{FF2B5EF4-FFF2-40B4-BE49-F238E27FC236}">
                <a16:creationId xmlns:a16="http://schemas.microsoft.com/office/drawing/2014/main" id="{5551EBF8-4EA7-F16B-6A48-9E80E4D9F2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DBC34A-B3A2-7BB5-3739-EF397752CAF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0D818B0D-1974-CF7A-36DD-01FA1FED63D7}"/>
              </a:ext>
            </a:extLst>
          </p:cNvPr>
          <p:cNvSpPr>
            <a:spLocks noGrp="1"/>
          </p:cNvSpPr>
          <p:nvPr>
            <p:ph type="title"/>
          </p:nvPr>
        </p:nvSpPr>
        <p:spPr/>
        <p:txBody>
          <a:bodyPr>
            <a:normAutofit fontScale="90000"/>
          </a:bodyPr>
          <a:lstStyle/>
          <a:p>
            <a:r>
              <a:rPr lang="nl-NL" dirty="0"/>
              <a:t>Mindset (Dweck)</a:t>
            </a:r>
          </a:p>
        </p:txBody>
      </p:sp>
      <p:pic>
        <p:nvPicPr>
          <p:cNvPr id="8" name="Afbeelding 7">
            <a:extLst>
              <a:ext uri="{FF2B5EF4-FFF2-40B4-BE49-F238E27FC236}">
                <a16:creationId xmlns:a16="http://schemas.microsoft.com/office/drawing/2014/main" id="{DC41297C-2E27-711F-1D98-15E3601D5E45}"/>
              </a:ext>
            </a:extLst>
          </p:cNvPr>
          <p:cNvPicPr>
            <a:picLocks noChangeAspect="1"/>
          </p:cNvPicPr>
          <p:nvPr/>
        </p:nvPicPr>
        <p:blipFill>
          <a:blip r:embed="rId3"/>
          <a:stretch>
            <a:fillRect/>
          </a:stretch>
        </p:blipFill>
        <p:spPr>
          <a:xfrm>
            <a:off x="1717548" y="1062314"/>
            <a:ext cx="8661899" cy="5423048"/>
          </a:xfrm>
          <a:prstGeom prst="rect">
            <a:avLst/>
          </a:prstGeom>
        </p:spPr>
      </p:pic>
      <p:pic>
        <p:nvPicPr>
          <p:cNvPr id="9" name="Afbeelding 9" descr="Afbeelding met wit&#10;&#10;Automatisch gegenereerde beschrijving">
            <a:extLst>
              <a:ext uri="{FF2B5EF4-FFF2-40B4-BE49-F238E27FC236}">
                <a16:creationId xmlns:a16="http://schemas.microsoft.com/office/drawing/2014/main" id="{DBBE5FA5-DAF8-22BB-2139-2F9D99B58580}"/>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F32C29E2-A462-1186-C406-AAA568DF778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4" name="Tekstvak 6">
            <a:extLst>
              <a:ext uri="{FF2B5EF4-FFF2-40B4-BE49-F238E27FC236}">
                <a16:creationId xmlns:a16="http://schemas.microsoft.com/office/drawing/2014/main" id="{33D71087-3573-412A-1EFA-FEBC22092236}"/>
              </a:ext>
            </a:extLst>
          </p:cNvPr>
          <p:cNvSpPr txBox="1"/>
          <p:nvPr/>
        </p:nvSpPr>
        <p:spPr>
          <a:xfrm>
            <a:off x="3023729" y="6116030"/>
            <a:ext cx="632551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i="1" dirty="0">
                <a:latin typeface="Arial"/>
              </a:rPr>
              <a:t>Source: </a:t>
            </a:r>
            <a:r>
              <a:rPr lang="en-GB" sz="900" dirty="0">
                <a:ea typeface="+mn-lt"/>
                <a:cs typeface="+mn-lt"/>
                <a:hlinkClick r:id="rId5"/>
              </a:rPr>
              <a:t>https://www.specializedtherapy.com/the-fixed-mindset-and-its-ability-to-impact-life-and-learning/</a:t>
            </a:r>
            <a:endParaRPr lang="en-GB" sz="900" dirty="0">
              <a:ea typeface="+mn-lt"/>
              <a:cs typeface="+mn-lt"/>
            </a:endParaRPr>
          </a:p>
          <a:p>
            <a:pPr algn="ctr"/>
            <a:endParaRPr lang="en-GB" sz="900" dirty="0">
              <a:ea typeface="+mn-lt"/>
              <a:cs typeface="+mn-lt"/>
            </a:endParaRPr>
          </a:p>
        </p:txBody>
      </p:sp>
    </p:spTree>
    <p:extLst>
      <p:ext uri="{BB962C8B-B14F-4D97-AF65-F5344CB8AC3E}">
        <p14:creationId xmlns:p14="http://schemas.microsoft.com/office/powerpoint/2010/main" val="31208700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5EB7332-F501-6541-6C61-E5D5BC2E858C}"/>
              </a:ext>
            </a:extLst>
          </p:cNvPr>
          <p:cNvSpPr>
            <a:spLocks noGrp="1"/>
          </p:cNvSpPr>
          <p:nvPr>
            <p:ph type="dt" sz="half" idx="10"/>
          </p:nvPr>
        </p:nvSpPr>
        <p:spPr/>
        <p:txBody>
          <a:bodyPr/>
          <a:lstStyle/>
          <a:p>
            <a:fld id="{38FF9AB8-FD4A-4154-9204-2B63DC884C8B}"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1574B831-058F-F93A-71A9-2B7B6E95AC10}"/>
              </a:ext>
            </a:extLst>
          </p:cNvPr>
          <p:cNvSpPr>
            <a:spLocks noGrp="1"/>
          </p:cNvSpPr>
          <p:nvPr>
            <p:ph type="ftr" sz="quarter" idx="11"/>
          </p:nvPr>
        </p:nvSpPr>
        <p:spPr>
          <a:xfrm>
            <a:off x="4038600" y="6354763"/>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9C3B8DF0-058C-9D77-92F1-5F01BAC54EE8}"/>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2" name="Title 1"/>
          <p:cNvSpPr>
            <a:spLocks noGrp="1"/>
          </p:cNvSpPr>
          <p:nvPr>
            <p:ph type="title"/>
          </p:nvPr>
        </p:nvSpPr>
        <p:spPr/>
        <p:txBody>
          <a:bodyPr>
            <a:noAutofit/>
          </a:bodyPr>
          <a:lstStyle/>
          <a:p>
            <a:r>
              <a:rPr lang="nl-NL" sz="5400" dirty="0"/>
              <a:t>Dramadriehoek (Karpman)</a:t>
            </a:r>
          </a:p>
        </p:txBody>
      </p:sp>
      <p:sp>
        <p:nvSpPr>
          <p:cNvPr id="9" name="Textfeld 8">
            <a:extLst>
              <a:ext uri="{FF2B5EF4-FFF2-40B4-BE49-F238E27FC236}">
                <a16:creationId xmlns:a16="http://schemas.microsoft.com/office/drawing/2014/main" id="{FDA2B8B7-A16D-5C85-22D5-DF9D62321414}"/>
              </a:ext>
            </a:extLst>
          </p:cNvPr>
          <p:cNvSpPr txBox="1"/>
          <p:nvPr/>
        </p:nvSpPr>
        <p:spPr>
          <a:xfrm>
            <a:off x="1045028" y="3115595"/>
            <a:ext cx="2743200" cy="707886"/>
          </a:xfrm>
          <a:prstGeom prst="rect">
            <a:avLst/>
          </a:prstGeom>
          <a:noFill/>
        </p:spPr>
        <p:txBody>
          <a:bodyPr wrap="square">
            <a:spAutoFit/>
          </a:bodyPr>
          <a:lstStyle/>
          <a:p>
            <a:r>
              <a:rPr lang="nl-NL" sz="2000" dirty="0">
                <a:solidFill>
                  <a:schemeClr val="accent1"/>
                </a:solidFill>
              </a:rPr>
              <a:t>POSITIE IN COMMUNICATIE: </a:t>
            </a:r>
          </a:p>
        </p:txBody>
      </p:sp>
      <p:pic>
        <p:nvPicPr>
          <p:cNvPr id="10" name="Afbeelding 9" descr="Afbeelding met wit&#10;&#10;Automatisch gegenereerde beschrijving">
            <a:extLst>
              <a:ext uri="{FF2B5EF4-FFF2-40B4-BE49-F238E27FC236}">
                <a16:creationId xmlns:a16="http://schemas.microsoft.com/office/drawing/2014/main" id="{8E277B34-2593-E469-8D3A-B54F70204B0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A8B9EE0F-6237-7B97-17BE-3EA407D2C55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pic>
        <p:nvPicPr>
          <p:cNvPr id="2050" name="Picture 2" descr="The Winners Triangle – UPDATED 2022 – A Complete Guide">
            <a:extLst>
              <a:ext uri="{FF2B5EF4-FFF2-40B4-BE49-F238E27FC236}">
                <a16:creationId xmlns:a16="http://schemas.microsoft.com/office/drawing/2014/main" id="{88996B5C-C72F-E7B0-5B54-2B3AE9395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120" y="1548985"/>
            <a:ext cx="6065322" cy="454899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13">
            <a:extLst>
              <a:ext uri="{FF2B5EF4-FFF2-40B4-BE49-F238E27FC236}">
                <a16:creationId xmlns:a16="http://schemas.microsoft.com/office/drawing/2014/main" id="{98E4DE0F-C906-05F4-9818-3B19C9B11B56}"/>
              </a:ext>
            </a:extLst>
          </p:cNvPr>
          <p:cNvSpPr txBox="1"/>
          <p:nvPr/>
        </p:nvSpPr>
        <p:spPr>
          <a:xfrm>
            <a:off x="6338842" y="5913311"/>
            <a:ext cx="5060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5"/>
              </a:rPr>
              <a:t>https://firststeprehab.co.za/drama-triangle/</a:t>
            </a:r>
            <a:endParaRPr lang="nl-NL" dirty="0"/>
          </a:p>
          <a:p>
            <a:endParaRPr lang="en-GB" sz="900" dirty="0">
              <a:ea typeface="+mn-lt"/>
              <a:cs typeface="+mn-lt"/>
            </a:endParaRPr>
          </a:p>
        </p:txBody>
      </p:sp>
    </p:spTree>
    <p:extLst>
      <p:ext uri="{BB962C8B-B14F-4D97-AF65-F5344CB8AC3E}">
        <p14:creationId xmlns:p14="http://schemas.microsoft.com/office/powerpoint/2010/main" val="30860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7BCD47D-AC93-8A09-CD43-05529419762A}"/>
              </a:ext>
            </a:extLst>
          </p:cNvPr>
          <p:cNvSpPr>
            <a:spLocks noGrp="1"/>
          </p:cNvSpPr>
          <p:nvPr>
            <p:ph type="dt" sz="half" idx="10"/>
          </p:nvPr>
        </p:nvSpPr>
        <p:spPr/>
        <p:txBody>
          <a:bodyPr/>
          <a:lstStyle/>
          <a:p>
            <a:fld id="{C6469A9F-EDBC-4457-AA4B-E32AC1966152}"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C2DD835E-ACC9-7309-407C-143E00997663}"/>
              </a:ext>
            </a:extLst>
          </p:cNvPr>
          <p:cNvSpPr>
            <a:spLocks noGrp="1"/>
          </p:cNvSpPr>
          <p:nvPr>
            <p:ph type="ftr" sz="quarter" idx="11"/>
          </p:nvPr>
        </p:nvSpPr>
        <p:spPr>
          <a:xfrm>
            <a:off x="4038600" y="6354717"/>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56F6F7DB-2E91-0F78-2A29-B807EBA4F541}"/>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sp>
        <p:nvSpPr>
          <p:cNvPr id="3" name="Titel 2"/>
          <p:cNvSpPr>
            <a:spLocks noGrp="1"/>
          </p:cNvSpPr>
          <p:nvPr>
            <p:ph type="title"/>
          </p:nvPr>
        </p:nvSpPr>
        <p:spPr/>
        <p:txBody>
          <a:bodyPr/>
          <a:lstStyle/>
          <a:p>
            <a:r>
              <a:rPr lang="en-US" sz="4400" dirty="0"/>
              <a:t>Hoe dan </a:t>
            </a:r>
            <a:r>
              <a:rPr lang="en-US" sz="4400" dirty="0" err="1"/>
              <a:t>wel</a:t>
            </a:r>
            <a:r>
              <a:rPr lang="en-US" sz="4400" dirty="0"/>
              <a:t>? </a:t>
            </a:r>
            <a:r>
              <a:rPr lang="en-US" sz="4400" dirty="0">
                <a:sym typeface="Wingdings" panose="05000000000000000000" pitchFamily="2" charset="2"/>
              </a:rPr>
              <a:t> </a:t>
            </a:r>
            <a:r>
              <a:rPr lang="en-US" sz="4400" dirty="0" err="1">
                <a:sym typeface="Wingdings" panose="05000000000000000000" pitchFamily="2" charset="2"/>
              </a:rPr>
              <a:t>Winnaarsdriehoek</a:t>
            </a:r>
            <a:endParaRPr lang="en-US" sz="4400" dirty="0"/>
          </a:p>
        </p:txBody>
      </p:sp>
      <p:pic>
        <p:nvPicPr>
          <p:cNvPr id="7" name="Afbeelding 9" descr="Afbeelding met wit&#10;&#10;Automatisch gegenereerde beschrijving">
            <a:extLst>
              <a:ext uri="{FF2B5EF4-FFF2-40B4-BE49-F238E27FC236}">
                <a16:creationId xmlns:a16="http://schemas.microsoft.com/office/drawing/2014/main" id="{EC8A25DD-C098-0CD8-CAE8-234380B067AB}"/>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0CE99625-8204-7C6E-60AD-E6B0F5DFEC8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pic>
        <p:nvPicPr>
          <p:cNvPr id="4098" name="Picture 2" descr="Transactional Analysis resources and information | Clinical social work,  Transactional analysis, Drama triangle">
            <a:extLst>
              <a:ext uri="{FF2B5EF4-FFF2-40B4-BE49-F238E27FC236}">
                <a16:creationId xmlns:a16="http://schemas.microsoft.com/office/drawing/2014/main" id="{D2168A47-34A0-8563-D017-26701FFEA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121" y="1735706"/>
            <a:ext cx="5108988" cy="415531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B7851CE7-6911-6557-A549-4BE7E77D7EBA}"/>
              </a:ext>
            </a:extLst>
          </p:cNvPr>
          <p:cNvSpPr txBox="1"/>
          <p:nvPr/>
        </p:nvSpPr>
        <p:spPr>
          <a:xfrm>
            <a:off x="4088468" y="5833155"/>
            <a:ext cx="5060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latin typeface="Arial"/>
                <a:hlinkClick r:id="rId5"/>
              </a:rPr>
              <a:t>https://nl.pinterest.com/pin/221450506658142540/</a:t>
            </a:r>
            <a:endParaRPr lang="en-GB" sz="900" dirty="0">
              <a:latin typeface="Jost"/>
            </a:endParaRPr>
          </a:p>
          <a:p>
            <a:endParaRPr lang="en-GB" sz="900" dirty="0">
              <a:latin typeface="Arial"/>
              <a:ea typeface="+mn-lt"/>
              <a:cs typeface="Arial"/>
            </a:endParaRPr>
          </a:p>
        </p:txBody>
      </p:sp>
    </p:spTree>
    <p:extLst>
      <p:ext uri="{BB962C8B-B14F-4D97-AF65-F5344CB8AC3E}">
        <p14:creationId xmlns:p14="http://schemas.microsoft.com/office/powerpoint/2010/main" val="398091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a:p>
            <a:pPr marL="0" fontAlgn="t">
              <a:spcBef>
                <a:spcPts val="0"/>
              </a:spcBef>
            </a:pPr>
            <a:endParaRPr lang="nl-NL" dirty="0">
              <a:latin typeface="Arial" panose="020B0604020202020204" pitchFamily="34" charset="0"/>
            </a:endParaRPr>
          </a:p>
          <a:p>
            <a:endParaRPr lang="nl-NL" dirty="0"/>
          </a:p>
        </p:txBody>
      </p:sp>
      <p:sp>
        <p:nvSpPr>
          <p:cNvPr id="2" name="Titel 1"/>
          <p:cNvSpPr>
            <a:spLocks noGrp="1"/>
          </p:cNvSpPr>
          <p:nvPr>
            <p:ph type="title"/>
          </p:nvPr>
        </p:nvSpPr>
        <p:spPr/>
        <p:txBody>
          <a:bodyPr/>
          <a:lstStyle/>
          <a:p>
            <a:r>
              <a:rPr lang="nl-NL" dirty="0">
                <a:solidFill>
                  <a:srgbClr val="FF0000"/>
                </a:solidFill>
              </a:rPr>
              <a:t>Ik ben oké, jij bent oké </a:t>
            </a:r>
          </a:p>
        </p:txBody>
      </p:sp>
      <p:graphicFrame>
        <p:nvGraphicFramePr>
          <p:cNvPr id="5" name="Tabel 4"/>
          <p:cNvGraphicFramePr>
            <a:graphicFrameLocks noGrp="1"/>
          </p:cNvGraphicFramePr>
          <p:nvPr/>
        </p:nvGraphicFramePr>
        <p:xfrm>
          <a:off x="1991544" y="1397000"/>
          <a:ext cx="8219256" cy="4976540"/>
        </p:xfrm>
        <a:graphic>
          <a:graphicData uri="http://schemas.openxmlformats.org/drawingml/2006/table">
            <a:tbl>
              <a:tblPr firstRow="1" bandRow="1">
                <a:tableStyleId>{5C22544A-7EE6-4342-B048-85BDC9FD1C3A}</a:tableStyleId>
              </a:tblPr>
              <a:tblGrid>
                <a:gridCol w="2935448">
                  <a:extLst>
                    <a:ext uri="{9D8B030D-6E8A-4147-A177-3AD203B41FA5}">
                      <a16:colId xmlns:a16="http://schemas.microsoft.com/office/drawing/2014/main" val="1088495774"/>
                    </a:ext>
                  </a:extLst>
                </a:gridCol>
                <a:gridCol w="5283808">
                  <a:extLst>
                    <a:ext uri="{9D8B030D-6E8A-4147-A177-3AD203B41FA5}">
                      <a16:colId xmlns:a16="http://schemas.microsoft.com/office/drawing/2014/main" val="1377084701"/>
                    </a:ext>
                  </a:extLst>
                </a:gridCol>
              </a:tblGrid>
              <a:tr h="1576388">
                <a:tc>
                  <a:txBody>
                    <a:bodyPr/>
                    <a:lstStyle/>
                    <a:p>
                      <a:r>
                        <a:rPr lang="nl-NL" dirty="0"/>
                        <a:t>In plaats van redden</a:t>
                      </a:r>
                    </a:p>
                  </a:txBody>
                  <a:tcPr/>
                </a:tc>
                <a:tc>
                  <a:txBody>
                    <a:bodyPr/>
                    <a:lstStyle/>
                    <a:p>
                      <a:r>
                        <a:rPr lang="nl-NL" dirty="0"/>
                        <a:t>zet ik me in om de ander te helpen zelf zijn of haar probleem in beeld te krijgen en op te lossen, en verantwoordelijkheid te nemen. </a:t>
                      </a:r>
                    </a:p>
                  </a:txBody>
                  <a:tcPr/>
                </a:tc>
                <a:extLst>
                  <a:ext uri="{0D108BD9-81ED-4DB2-BD59-A6C34878D82A}">
                    <a16:rowId xmlns:a16="http://schemas.microsoft.com/office/drawing/2014/main" val="3545385879"/>
                  </a:ext>
                </a:extLst>
              </a:tr>
              <a:tr h="1823764">
                <a:tc>
                  <a:txBody>
                    <a:bodyPr/>
                    <a:lstStyle/>
                    <a:p>
                      <a:r>
                        <a:rPr lang="nl-NL" dirty="0"/>
                        <a:t>In plaats van slachtoffergedrag vertonen</a:t>
                      </a:r>
                    </a:p>
                  </a:txBody>
                  <a:tcPr/>
                </a:tc>
                <a:tc>
                  <a:txBody>
                    <a:bodyPr/>
                    <a:lstStyle/>
                    <a:p>
                      <a:r>
                        <a:rPr lang="nl-NL" dirty="0"/>
                        <a:t>ga ik anderen concrete hulpvragen stellen en zelf tot actie komen en mezelf committeren aan het bereiken van reële doelen die voor mij van belang zijn. </a:t>
                      </a:r>
                    </a:p>
                  </a:txBody>
                  <a:tcPr/>
                </a:tc>
                <a:extLst>
                  <a:ext uri="{0D108BD9-81ED-4DB2-BD59-A6C34878D82A}">
                    <a16:rowId xmlns:a16="http://schemas.microsoft.com/office/drawing/2014/main" val="3588309312"/>
                  </a:ext>
                </a:extLst>
              </a:tr>
              <a:tr h="1576388">
                <a:tc>
                  <a:txBody>
                    <a:bodyPr/>
                    <a:lstStyle/>
                    <a:p>
                      <a:r>
                        <a:rPr lang="nl-NL" dirty="0"/>
                        <a:t>En in plaats van aanklagen</a:t>
                      </a:r>
                    </a:p>
                  </a:txBody>
                  <a:tcPr/>
                </a:tc>
                <a:tc>
                  <a:txBody>
                    <a:bodyPr/>
                    <a:lstStyle/>
                    <a:p>
                      <a:r>
                        <a:rPr lang="nl-NL" dirty="0"/>
                        <a:t>ga ik meedenken en bouwen aan een betere situatie voor mezelf en anderen.</a:t>
                      </a:r>
                    </a:p>
                  </a:txBody>
                  <a:tcPr/>
                </a:tc>
                <a:extLst>
                  <a:ext uri="{0D108BD9-81ED-4DB2-BD59-A6C34878D82A}">
                    <a16:rowId xmlns:a16="http://schemas.microsoft.com/office/drawing/2014/main" val="870190504"/>
                  </a:ext>
                </a:extLst>
              </a:tr>
            </a:tbl>
          </a:graphicData>
        </a:graphic>
      </p:graphicFrame>
    </p:spTree>
    <p:extLst>
      <p:ext uri="{BB962C8B-B14F-4D97-AF65-F5344CB8AC3E}">
        <p14:creationId xmlns:p14="http://schemas.microsoft.com/office/powerpoint/2010/main" val="427231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nl-NL" sz="4400" dirty="0"/>
              <a:t>Ad 6. Invloed van de onderstroom</a:t>
            </a:r>
            <a:br>
              <a:rPr lang="nl-NL" sz="4400" dirty="0"/>
            </a:br>
            <a:r>
              <a:rPr lang="nl-NL" sz="4400" dirty="0" err="1"/>
              <a:t>MCClelland</a:t>
            </a:r>
            <a:endParaRPr lang="nl-NL" sz="4400" dirty="0"/>
          </a:p>
        </p:txBody>
      </p:sp>
      <p:sp>
        <p:nvSpPr>
          <p:cNvPr id="9" name="Tijdelijke aanduiding voor inhoud 8"/>
          <p:cNvSpPr>
            <a:spLocks noGrp="1"/>
          </p:cNvSpPr>
          <p:nvPr>
            <p:ph sz="quarter" idx="4294967295"/>
          </p:nvPr>
        </p:nvSpPr>
        <p:spPr>
          <a:xfrm>
            <a:off x="6199373" y="1449998"/>
            <a:ext cx="5006975" cy="5141913"/>
          </a:xfrm>
        </p:spPr>
        <p:txBody>
          <a:bodyPr>
            <a:normAutofit/>
          </a:bodyPr>
          <a:lstStyle/>
          <a:p>
            <a:pPr marL="0" indent="0">
              <a:buNone/>
            </a:pPr>
            <a:r>
              <a:rPr lang="nl-NL" sz="2000" dirty="0"/>
              <a:t>	Bewustmaking ‘makkelijker”</a:t>
            </a:r>
          </a:p>
          <a:p>
            <a:pPr marL="0" indent="0">
              <a:buNone/>
            </a:pPr>
            <a:r>
              <a:rPr lang="nl-NL" sz="2000" i="1" dirty="0" err="1">
                <a:solidFill>
                  <a:schemeClr val="accent1"/>
                </a:solidFill>
              </a:rPr>
              <a:t>Observeerbaar</a:t>
            </a:r>
            <a:r>
              <a:rPr lang="nl-NL" sz="2000" i="1" dirty="0">
                <a:solidFill>
                  <a:schemeClr val="accent1"/>
                </a:solidFill>
              </a:rPr>
              <a:t> ….. voor anderen</a:t>
            </a:r>
            <a:r>
              <a:rPr lang="nl-NL" sz="2000" dirty="0">
                <a:solidFill>
                  <a:schemeClr val="accent1"/>
                </a:solidFill>
              </a:rPr>
              <a:t> </a:t>
            </a:r>
          </a:p>
          <a:p>
            <a:pPr marL="0" indent="0">
              <a:buNone/>
            </a:pPr>
            <a:r>
              <a:rPr lang="nl-NL" sz="2000" dirty="0"/>
              <a:t>Wat doe je? </a:t>
            </a:r>
          </a:p>
          <a:p>
            <a:pPr marL="0" indent="0">
              <a:buNone/>
            </a:pPr>
            <a:r>
              <a:rPr lang="nl-NL" sz="2000" dirty="0"/>
              <a:t>Gedrag</a:t>
            </a:r>
          </a:p>
          <a:p>
            <a:pPr marL="0" indent="0">
              <a:buNone/>
            </a:pPr>
            <a:endParaRPr lang="nl-NL" sz="2000" dirty="0"/>
          </a:p>
          <a:p>
            <a:pPr marL="0" indent="0">
              <a:buNone/>
            </a:pPr>
            <a:r>
              <a:rPr lang="nl-NL" sz="2000" dirty="0"/>
              <a:t>Wat vind je? Gedrag, gevoelens en gedachten (</a:t>
            </a:r>
            <a:r>
              <a:rPr lang="nl-NL" sz="2000" dirty="0" err="1"/>
              <a:t>ggg</a:t>
            </a:r>
            <a:r>
              <a:rPr lang="nl-NL" sz="2000" dirty="0"/>
              <a:t>)</a:t>
            </a:r>
          </a:p>
          <a:p>
            <a:pPr marL="0" indent="0">
              <a:buNone/>
            </a:pPr>
            <a:endParaRPr lang="nl-NL" sz="2000" dirty="0"/>
          </a:p>
          <a:p>
            <a:pPr marL="0" indent="0">
              <a:buNone/>
            </a:pPr>
            <a:r>
              <a:rPr lang="nl-NL" sz="2000" dirty="0"/>
              <a:t>Wat wil je? Zelfkennis, zelfbeeld, persoonlijke missie, </a:t>
            </a:r>
            <a:r>
              <a:rPr lang="nl-NL" sz="2000" dirty="0" err="1"/>
              <a:t>ggg</a:t>
            </a:r>
            <a:r>
              <a:rPr lang="nl-NL" sz="2000" dirty="0"/>
              <a:t> als aanleiding of gevolg</a:t>
            </a:r>
          </a:p>
          <a:p>
            <a:pPr marL="0" indent="0">
              <a:buNone/>
            </a:pPr>
            <a:endParaRPr lang="nl-NL" sz="2000" dirty="0"/>
          </a:p>
          <a:p>
            <a:pPr marL="0" indent="0">
              <a:buNone/>
            </a:pPr>
            <a:r>
              <a:rPr lang="nl-NL" sz="2000" i="1" dirty="0">
                <a:solidFill>
                  <a:schemeClr val="accent1"/>
                </a:solidFill>
              </a:rPr>
              <a:t>Niet </a:t>
            </a:r>
            <a:r>
              <a:rPr lang="nl-NL" sz="2000" i="1" dirty="0" err="1">
                <a:solidFill>
                  <a:schemeClr val="accent1"/>
                </a:solidFill>
              </a:rPr>
              <a:t>observeerbaar</a:t>
            </a:r>
            <a:r>
              <a:rPr lang="nl-NL" sz="2000" i="1" dirty="0">
                <a:solidFill>
                  <a:schemeClr val="accent1"/>
                </a:solidFill>
              </a:rPr>
              <a:t> …voor anderen</a:t>
            </a:r>
          </a:p>
          <a:p>
            <a:pPr marL="0" indent="0">
              <a:buNone/>
            </a:pPr>
            <a:r>
              <a:rPr lang="nl-NL" sz="2000" dirty="0"/>
              <a:t>	Bewustmaking ‘moeilijker”</a:t>
            </a:r>
          </a:p>
          <a:p>
            <a:pPr marL="0" indent="0">
              <a:buNone/>
            </a:pPr>
            <a:endParaRPr lang="nl-NL" sz="2000" dirty="0"/>
          </a:p>
        </p:txBody>
      </p:sp>
      <p:pic>
        <p:nvPicPr>
          <p:cNvPr id="2" name="Afbeelding 1" descr="Afbeelding met zwart, duisternis&#10;&#10;Automatisch gegenereerde beschrijving">
            <a:extLst>
              <a:ext uri="{FF2B5EF4-FFF2-40B4-BE49-F238E27FC236}">
                <a16:creationId xmlns:a16="http://schemas.microsoft.com/office/drawing/2014/main" id="{59B517A9-42E8-2240-026E-24116D669474}"/>
              </a:ext>
            </a:extLst>
          </p:cNvPr>
          <p:cNvPicPr>
            <a:picLocks noChangeAspect="1"/>
          </p:cNvPicPr>
          <p:nvPr/>
        </p:nvPicPr>
        <p:blipFill>
          <a:blip r:embed="rId3"/>
          <a:stretch>
            <a:fillRect/>
          </a:stretch>
        </p:blipFill>
        <p:spPr>
          <a:xfrm>
            <a:off x="1372810" y="1575783"/>
            <a:ext cx="3338286" cy="2714625"/>
          </a:xfrm>
          <a:prstGeom prst="rect">
            <a:avLst/>
          </a:prstGeom>
        </p:spPr>
      </p:pic>
      <p:pic>
        <p:nvPicPr>
          <p:cNvPr id="3" name="Afbeelding 2" descr="Afbeelding met schermopname, zwart&#10;&#10;Automatisch gegenereerde beschrijving">
            <a:extLst>
              <a:ext uri="{FF2B5EF4-FFF2-40B4-BE49-F238E27FC236}">
                <a16:creationId xmlns:a16="http://schemas.microsoft.com/office/drawing/2014/main" id="{2928B1C0-067D-AB79-DF87-F4673074A9DB}"/>
              </a:ext>
            </a:extLst>
          </p:cNvPr>
          <p:cNvPicPr>
            <a:picLocks noChangeAspect="1"/>
          </p:cNvPicPr>
          <p:nvPr/>
        </p:nvPicPr>
        <p:blipFill>
          <a:blip r:embed="rId4"/>
          <a:stretch>
            <a:fillRect/>
          </a:stretch>
        </p:blipFill>
        <p:spPr>
          <a:xfrm>
            <a:off x="341918" y="4295246"/>
            <a:ext cx="5605690" cy="2295223"/>
          </a:xfrm>
          <a:prstGeom prst="rect">
            <a:avLst/>
          </a:prstGeom>
        </p:spPr>
      </p:pic>
      <p:pic>
        <p:nvPicPr>
          <p:cNvPr id="4" name="Afbeelding 3" descr="Afbeelding met zwart, duisternis&#10;&#10;Automatisch gegenereerde beschrijving">
            <a:extLst>
              <a:ext uri="{FF2B5EF4-FFF2-40B4-BE49-F238E27FC236}">
                <a16:creationId xmlns:a16="http://schemas.microsoft.com/office/drawing/2014/main" id="{E6527603-8E65-4DCB-0528-D339289CAA30}"/>
              </a:ext>
            </a:extLst>
          </p:cNvPr>
          <p:cNvPicPr>
            <a:picLocks noChangeAspect="1"/>
          </p:cNvPicPr>
          <p:nvPr/>
        </p:nvPicPr>
        <p:blipFill>
          <a:blip r:embed="rId5"/>
          <a:stretch>
            <a:fillRect/>
          </a:stretch>
        </p:blipFill>
        <p:spPr>
          <a:xfrm>
            <a:off x="1369332" y="4225850"/>
            <a:ext cx="3200099" cy="2627540"/>
          </a:xfrm>
          <a:prstGeom prst="rect">
            <a:avLst/>
          </a:prstGeom>
        </p:spPr>
      </p:pic>
    </p:spTree>
    <p:extLst>
      <p:ext uri="{BB962C8B-B14F-4D97-AF65-F5344CB8AC3E}">
        <p14:creationId xmlns:p14="http://schemas.microsoft.com/office/powerpoint/2010/main" val="318904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1CA135-B44E-46C8-B6B7-28222DD1F65D}"/>
              </a:ext>
            </a:extLst>
          </p:cNvPr>
          <p:cNvSpPr>
            <a:spLocks noGrp="1"/>
          </p:cNvSpPr>
          <p:nvPr>
            <p:ph idx="1"/>
          </p:nvPr>
        </p:nvSpPr>
        <p:spPr/>
        <p:txBody>
          <a:bodyPr>
            <a:normAutofit fontScale="92500"/>
          </a:bodyPr>
          <a:lstStyle/>
          <a:p>
            <a:r>
              <a:rPr lang="nl-NL" dirty="0"/>
              <a:t>Wanneer mensen zich niet gehoord voelen of het idee hebben dat hun mening genegeerd wordt. </a:t>
            </a:r>
          </a:p>
          <a:p>
            <a:r>
              <a:rPr lang="nl-NL" dirty="0"/>
              <a:t>Wanneer er wel gemopperd wordt, maar niet open wordt gesproken in een vergadering of rechtstreeks tegen de persoon die het betreft</a:t>
            </a:r>
          </a:p>
          <a:p>
            <a:r>
              <a:rPr lang="nl-NL" dirty="0"/>
              <a:t>Wanneer er ‘ja’ wordt gezegd tegen een voorstel, maar het toch niet wordt gedaan</a:t>
            </a:r>
          </a:p>
          <a:p>
            <a:r>
              <a:rPr lang="nl-NL" dirty="0"/>
              <a:t>Wanneer er allerlei smoesjes worden verzonnen waarom het toch niet kon. </a:t>
            </a:r>
          </a:p>
          <a:p>
            <a:pPr marL="0" indent="0">
              <a:buNone/>
            </a:pPr>
            <a:endParaRPr lang="nl-NL" dirty="0"/>
          </a:p>
          <a:p>
            <a:pPr marL="0" indent="0">
              <a:buNone/>
            </a:pPr>
            <a:r>
              <a:rPr lang="nl-NL" dirty="0"/>
              <a:t>We spreken hier vaak niet rustig en openlijk over, maar hebben allerlei manieren om ‘onderhuids’ en in de ‘onderstroom’ tegen te spartelen. </a:t>
            </a:r>
          </a:p>
        </p:txBody>
      </p:sp>
      <p:sp>
        <p:nvSpPr>
          <p:cNvPr id="2" name="Titel 1">
            <a:extLst>
              <a:ext uri="{FF2B5EF4-FFF2-40B4-BE49-F238E27FC236}">
                <a16:creationId xmlns:a16="http://schemas.microsoft.com/office/drawing/2014/main" id="{1D2A5B3F-3F3D-4F2E-9844-F1CEF78D54E8}"/>
              </a:ext>
            </a:extLst>
          </p:cNvPr>
          <p:cNvSpPr>
            <a:spLocks noGrp="1"/>
          </p:cNvSpPr>
          <p:nvPr>
            <p:ph type="title"/>
          </p:nvPr>
        </p:nvSpPr>
        <p:spPr/>
        <p:txBody>
          <a:bodyPr/>
          <a:lstStyle/>
          <a:p>
            <a:r>
              <a:rPr lang="nl-NL" dirty="0"/>
              <a:t>Onderstroom</a:t>
            </a:r>
          </a:p>
        </p:txBody>
      </p:sp>
    </p:spTree>
    <p:extLst>
      <p:ext uri="{BB962C8B-B14F-4D97-AF65-F5344CB8AC3E}">
        <p14:creationId xmlns:p14="http://schemas.microsoft.com/office/powerpoint/2010/main" val="240891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5B1BB54-0ED4-6082-3FE8-3C51297261FA}"/>
              </a:ext>
            </a:extLst>
          </p:cNvPr>
          <p:cNvPicPr>
            <a:picLocks noChangeAspect="1"/>
          </p:cNvPicPr>
          <p:nvPr/>
        </p:nvPicPr>
        <p:blipFill>
          <a:blip r:embed="rId2"/>
          <a:stretch>
            <a:fillRect/>
          </a:stretch>
        </p:blipFill>
        <p:spPr>
          <a:xfrm>
            <a:off x="1617365" y="1821035"/>
            <a:ext cx="7722577" cy="4760001"/>
          </a:xfrm>
          <a:prstGeom prst="rect">
            <a:avLst/>
          </a:prstGeom>
        </p:spPr>
      </p:pic>
      <p:sp>
        <p:nvSpPr>
          <p:cNvPr id="3" name="Datumsplatzhalter 2">
            <a:extLst>
              <a:ext uri="{FF2B5EF4-FFF2-40B4-BE49-F238E27FC236}">
                <a16:creationId xmlns:a16="http://schemas.microsoft.com/office/drawing/2014/main" id="{DC1622B4-0459-3874-BD0C-B00CFFE3A7A9}"/>
              </a:ext>
            </a:extLst>
          </p:cNvPr>
          <p:cNvSpPr>
            <a:spLocks noGrp="1"/>
          </p:cNvSpPr>
          <p:nvPr>
            <p:ph type="dt" sz="half" idx="10"/>
          </p:nvPr>
        </p:nvSpPr>
        <p:spPr/>
        <p:txBody>
          <a:bodyPr/>
          <a:lstStyle/>
          <a:p>
            <a:fld id="{B3BBEC17-ECB8-4327-ABA4-B96A37D3EB5A}"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A20339C4-1DCC-BF82-83F8-17B5D2A0B9B0}"/>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F4EA1E0-D8E5-E7E1-125E-B76E51B80C54}"/>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2" name="Titel 1"/>
          <p:cNvSpPr>
            <a:spLocks noGrp="1"/>
          </p:cNvSpPr>
          <p:nvPr>
            <p:ph type="title"/>
          </p:nvPr>
        </p:nvSpPr>
        <p:spPr/>
        <p:txBody>
          <a:bodyPr>
            <a:noAutofit/>
          </a:bodyPr>
          <a:lstStyle/>
          <a:p>
            <a:r>
              <a:rPr lang="nl-NL" sz="4400" dirty="0"/>
              <a:t>Denken in belemmeringen </a:t>
            </a:r>
            <a:r>
              <a:rPr lang="nl-NL" sz="4400" dirty="0">
                <a:sym typeface="Wingdings" panose="05000000000000000000" pitchFamily="2" charset="2"/>
              </a:rPr>
              <a:t></a:t>
            </a:r>
            <a:r>
              <a:rPr lang="nl-NL" sz="4400" dirty="0"/>
              <a:t> Denken in mogelijkheden</a:t>
            </a:r>
          </a:p>
        </p:txBody>
      </p:sp>
      <p:pic>
        <p:nvPicPr>
          <p:cNvPr id="9" name="Afbeelding 9" descr="Afbeelding met wit&#10;&#10;Automatisch gegenereerde beschrijving">
            <a:extLst>
              <a:ext uri="{FF2B5EF4-FFF2-40B4-BE49-F238E27FC236}">
                <a16:creationId xmlns:a16="http://schemas.microsoft.com/office/drawing/2014/main" id="{EC5125D0-ED62-8843-B332-FEE8723CC14E}"/>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E6A596C-4CDA-24A7-11BE-D1C58914247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5" name="Tekstvak 10">
            <a:extLst>
              <a:ext uri="{FF2B5EF4-FFF2-40B4-BE49-F238E27FC236}">
                <a16:creationId xmlns:a16="http://schemas.microsoft.com/office/drawing/2014/main" id="{3331DA3E-3A42-44C6-5013-CB4E70901B20}"/>
              </a:ext>
            </a:extLst>
          </p:cNvPr>
          <p:cNvSpPr txBox="1"/>
          <p:nvPr/>
        </p:nvSpPr>
        <p:spPr>
          <a:xfrm>
            <a:off x="8610599" y="5839031"/>
            <a:ext cx="237308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4"/>
              </a:rPr>
              <a:t>https://beta.elsevier.com/connect/the-5-most-powerful-self-beliefs-that-ignite-human-behavior?trial=true</a:t>
            </a:r>
            <a:endParaRPr lang="nl-NL" dirty="0"/>
          </a:p>
          <a:p>
            <a:endParaRPr lang="en-GB" sz="900" dirty="0">
              <a:ea typeface="+mn-lt"/>
              <a:cs typeface="+mn-lt"/>
            </a:endParaRPr>
          </a:p>
        </p:txBody>
      </p:sp>
    </p:spTree>
    <p:extLst>
      <p:ext uri="{BB962C8B-B14F-4D97-AF65-F5344CB8AC3E}">
        <p14:creationId xmlns:p14="http://schemas.microsoft.com/office/powerpoint/2010/main" val="126562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53B8488-AF52-0647-8BA1-4EEEB0192432}"/>
              </a:ext>
            </a:extLst>
          </p:cNvPr>
          <p:cNvSpPr>
            <a:spLocks noGrp="1"/>
          </p:cNvSpPr>
          <p:nvPr>
            <p:ph type="dt" sz="half" idx="10"/>
          </p:nvPr>
        </p:nvSpPr>
        <p:spPr/>
        <p:txBody>
          <a:bodyPr/>
          <a:lstStyle/>
          <a:p>
            <a:fld id="{BA2CC607-5745-4081-977F-A0292619C802}"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A60437A0-F5C9-B342-D20E-6702FA710793}"/>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1DB45839-6EAC-33DF-9AA7-86CC13BC914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2" name="Titel 1">
            <a:extLst>
              <a:ext uri="{FF2B5EF4-FFF2-40B4-BE49-F238E27FC236}">
                <a16:creationId xmlns:a16="http://schemas.microsoft.com/office/drawing/2014/main" id="{D844BF74-9F02-41B7-318B-2A3E2C58BD56}"/>
              </a:ext>
            </a:extLst>
          </p:cNvPr>
          <p:cNvSpPr>
            <a:spLocks noGrp="1"/>
          </p:cNvSpPr>
          <p:nvPr>
            <p:ph type="title"/>
          </p:nvPr>
        </p:nvSpPr>
        <p:spPr/>
        <p:txBody>
          <a:bodyPr/>
          <a:lstStyle/>
          <a:p>
            <a:r>
              <a:rPr lang="nl-NL" dirty="0"/>
              <a:t>Kernkwaliteiten(Ofman)</a:t>
            </a:r>
          </a:p>
        </p:txBody>
      </p:sp>
      <p:pic>
        <p:nvPicPr>
          <p:cNvPr id="7" name="Afbeelding 9" descr="Afbeelding met wit&#10;&#10;Automatisch gegenereerde beschrijving">
            <a:extLst>
              <a:ext uri="{FF2B5EF4-FFF2-40B4-BE49-F238E27FC236}">
                <a16:creationId xmlns:a16="http://schemas.microsoft.com/office/drawing/2014/main" id="{7419CE1E-62A2-00BF-DFB5-825C5820FF2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D395249F-84CD-42DB-4C44-7954838223F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9" name="Picture 3" descr="Kernkwadrant: kernkwaliteit, valkuil, uitdaging, allergie">
            <a:extLst>
              <a:ext uri="{FF2B5EF4-FFF2-40B4-BE49-F238E27FC236}">
                <a16:creationId xmlns:a16="http://schemas.microsoft.com/office/drawing/2014/main" id="{3C2A2B04-1192-36A7-F7CD-C8740B618F9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0072" y="1821035"/>
            <a:ext cx="6673067" cy="437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r>
              <a:rPr lang="nl-NL" sz="1800" dirty="0"/>
              <a:t>Achtergrond </a:t>
            </a:r>
          </a:p>
          <a:p>
            <a:pPr marL="971550" lvl="1" indent="-514350">
              <a:lnSpc>
                <a:spcPct val="107000"/>
              </a:lnSpc>
              <a:spcAft>
                <a:spcPts val="800"/>
              </a:spcAft>
              <a:buFont typeface="+mj-lt"/>
              <a:buAutoNum type="arabicPeriod"/>
              <a:tabLst>
                <a:tab pos="914400" algn="l"/>
              </a:tabLst>
            </a:pPr>
            <a:r>
              <a:rPr lang="nl-NL" sz="1800" kern="100" dirty="0">
                <a:latin typeface="Lucida Bright" panose="02040602050505020304" pitchFamily="18" charset="0"/>
                <a:ea typeface="Calibri" panose="020F0502020204030204" pitchFamily="34" charset="0"/>
                <a:cs typeface="Times New Roman" panose="02020603050405020304" pitchFamily="18" charset="0"/>
              </a:rPr>
              <a:t>Introductie</a:t>
            </a:r>
          </a:p>
          <a:p>
            <a:pPr marL="971550" lvl="1" indent="-514350">
              <a:lnSpc>
                <a:spcPct val="107000"/>
              </a:lnSpc>
              <a:spcAft>
                <a:spcPts val="800"/>
              </a:spcAft>
              <a:buFont typeface="+mj-lt"/>
              <a:buAutoNum type="arabicPeriod"/>
              <a:tabLst>
                <a:tab pos="914400" algn="l"/>
              </a:tabLst>
            </a:pPr>
            <a:r>
              <a:rPr lang="nl-NL" sz="1800" kern="100" dirty="0">
                <a:latin typeface="Lucida Bright" panose="02040602050505020304" pitchFamily="18" charset="0"/>
                <a:ea typeface="Calibri" panose="020F0502020204030204" pitchFamily="34" charset="0"/>
                <a:cs typeface="Times New Roman" panose="02020603050405020304" pitchFamily="18" charset="0"/>
              </a:rPr>
              <a:t>Neuropsychologie: werking van de hersenen</a:t>
            </a:r>
          </a:p>
          <a:p>
            <a:pPr>
              <a:lnSpc>
                <a:spcPct val="107000"/>
              </a:lnSpc>
              <a:spcAft>
                <a:spcPts val="800"/>
              </a:spcAft>
              <a:buFont typeface="Arial" panose="020B0604020202020204" pitchFamily="34" charset="0"/>
              <a:buChar char="•"/>
              <a:tabLst>
                <a:tab pos="457200" algn="l"/>
              </a:tabLst>
            </a:pP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Waar</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ligt</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de focus van de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vrouwelijke</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leidinggevende</a:t>
            </a:r>
            <a:r>
              <a:rPr lang="en-US" sz="1800" kern="100" dirty="0">
                <a:latin typeface="Lucida Bright" panose="02040602050505020304" pitchFamily="18" charset="0"/>
                <a:ea typeface="Calibri" panose="020F0502020204030204" pitchFamily="34" charset="0"/>
                <a:cs typeface="Times New Roman" panose="02020603050405020304" pitchFamily="18" charset="0"/>
              </a:rPr>
              <a:t>?</a:t>
            </a:r>
            <a:endParaRPr lang="nl-NL" sz="1800" kern="100" dirty="0">
              <a:latin typeface="Lucida Bright" panose="02040602050505020304" pitchFamily="18" charset="0"/>
              <a:ea typeface="Calibri" panose="020F0502020204030204" pitchFamily="34" charset="0"/>
              <a:cs typeface="Times New Roman" panose="02020603050405020304" pitchFamily="18" charset="0"/>
            </a:endParaRPr>
          </a:p>
          <a:p>
            <a:pPr marL="971550" lvl="1" indent="-514350">
              <a:lnSpc>
                <a:spcPct val="107000"/>
              </a:lnSpc>
              <a:spcAft>
                <a:spcPts val="800"/>
              </a:spcAft>
              <a:buAutoNum type="arabicPeriod" startAt="3"/>
              <a:tabLst>
                <a:tab pos="914400" algn="l"/>
              </a:tabLst>
            </a:pP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Circel</a:t>
            </a:r>
            <a:r>
              <a:rPr lang="nl-NL" sz="1800" kern="100" dirty="0">
                <a:latin typeface="Lucida Bright" panose="02040602050505020304" pitchFamily="18" charset="0"/>
                <a:ea typeface="Calibri" panose="020F0502020204030204" pitchFamily="34" charset="0"/>
                <a:cs typeface="Times New Roman" panose="02020603050405020304" pitchFamily="18" charset="0"/>
              </a:rPr>
              <a:t> van invloed (</a:t>
            </a: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Covey</a:t>
            </a:r>
            <a:r>
              <a:rPr lang="nl-NL" sz="1800" kern="100" dirty="0">
                <a:latin typeface="Lucida Bright" panose="02040602050505020304" pitchFamily="18" charset="0"/>
                <a:ea typeface="Calibri" panose="020F0502020204030204" pitchFamily="34" charset="0"/>
                <a:cs typeface="Times New Roman" panose="02020603050405020304" pitchFamily="18" charset="0"/>
              </a:rPr>
              <a:t>)/ Zone van naaste ontwikkeling (</a:t>
            </a: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Vigotsky</a:t>
            </a:r>
            <a:r>
              <a:rPr lang="nl-NL" sz="1800" kern="100" dirty="0">
                <a:latin typeface="Lucida Bright" panose="02040602050505020304" pitchFamily="18" charset="0"/>
                <a:ea typeface="Calibri" panose="020F0502020204030204" pitchFamily="34" charset="0"/>
                <a:cs typeface="Times New Roman" panose="02020603050405020304" pitchFamily="18" charset="0"/>
              </a:rPr>
              <a:t>)</a:t>
            </a:r>
          </a:p>
          <a:p>
            <a:pPr marL="971550" lvl="1" indent="-514350">
              <a:lnSpc>
                <a:spcPct val="107000"/>
              </a:lnSpc>
              <a:spcAft>
                <a:spcPts val="800"/>
              </a:spcAft>
              <a:buAutoNum type="arabicPeriod" startAt="3"/>
              <a:tabLst>
                <a:tab pos="914400" algn="l"/>
              </a:tabLst>
            </a:pP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Mindset</a:t>
            </a:r>
            <a:r>
              <a:rPr lang="nl-NL" sz="1800" kern="100" dirty="0">
                <a:latin typeface="Lucida Bright" panose="02040602050505020304" pitchFamily="18" charset="0"/>
                <a:ea typeface="Calibri" panose="020F0502020204030204" pitchFamily="34" charset="0"/>
                <a:cs typeface="Times New Roman" panose="02020603050405020304" pitchFamily="18" charset="0"/>
              </a:rPr>
              <a:t> (</a:t>
            </a: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Dweck</a:t>
            </a:r>
            <a:r>
              <a:rPr lang="nl-NL" sz="1800" kern="100" dirty="0">
                <a:latin typeface="Lucida Bright" panose="02040602050505020304" pitchFamily="18" charset="0"/>
                <a:ea typeface="Calibri" panose="020F0502020204030204" pitchFamily="34" charset="0"/>
                <a:cs typeface="Times New Roman" panose="02020603050405020304" pitchFamily="18" charset="0"/>
              </a:rPr>
              <a:t>)</a:t>
            </a:r>
          </a:p>
          <a:p>
            <a:pPr marL="971550" lvl="1" indent="-514350">
              <a:lnSpc>
                <a:spcPct val="107000"/>
              </a:lnSpc>
              <a:spcAft>
                <a:spcPts val="800"/>
              </a:spcAft>
              <a:buAutoNum type="arabicPeriod" startAt="3"/>
              <a:tabLst>
                <a:tab pos="914400" algn="l"/>
              </a:tabLst>
            </a:pPr>
            <a:r>
              <a:rPr lang="nl-NL" sz="1800" kern="100" dirty="0">
                <a:latin typeface="Lucida Bright" panose="02040602050505020304" pitchFamily="18" charset="0"/>
                <a:ea typeface="Calibri" panose="020F0502020204030204" pitchFamily="34" charset="0"/>
                <a:cs typeface="Times New Roman" panose="02020603050405020304" pitchFamily="18" charset="0"/>
              </a:rPr>
              <a:t>Van Drama driehoek naar winnaars driehoek</a:t>
            </a:r>
          </a:p>
          <a:p>
            <a:pPr marL="971550" lvl="1" indent="-514350">
              <a:lnSpc>
                <a:spcPct val="107000"/>
              </a:lnSpc>
              <a:spcAft>
                <a:spcPts val="800"/>
              </a:spcAft>
              <a:buAutoNum type="arabicPeriod" startAt="3"/>
              <a:tabLst>
                <a:tab pos="914400" algn="l"/>
              </a:tabLst>
            </a:pP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Invloed</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van de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onderstroom</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McCLelland</a:t>
            </a:r>
            <a:r>
              <a:rPr lang="en-US" sz="1800" kern="100" dirty="0">
                <a:latin typeface="Lucida Bright" panose="02040602050505020304" pitchFamily="18" charset="0"/>
                <a:ea typeface="Calibri" panose="020F0502020204030204" pitchFamily="34" charset="0"/>
                <a:cs typeface="Times New Roman" panose="02020603050405020304" pitchFamily="18" charset="0"/>
              </a:rPr>
              <a:t>)</a:t>
            </a:r>
          </a:p>
          <a:p>
            <a:pPr marL="971550" lvl="1" indent="-514350">
              <a:lnSpc>
                <a:spcPct val="107000"/>
              </a:lnSpc>
              <a:spcAft>
                <a:spcPts val="800"/>
              </a:spcAft>
              <a:buAutoNum type="arabicPeriod" startAt="3"/>
              <a:tabLst>
                <a:tab pos="914400" algn="l"/>
              </a:tabLst>
            </a:pP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Kwadranten</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van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Offman</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p>
          <a:p>
            <a:pPr marL="971550" lvl="1" indent="-514350">
              <a:lnSpc>
                <a:spcPct val="107000"/>
              </a:lnSpc>
              <a:spcAft>
                <a:spcPts val="800"/>
              </a:spcAft>
              <a:buAutoNum type="arabicPeriod" startAt="3"/>
              <a:tabLst>
                <a:tab pos="914400" algn="l"/>
              </a:tabLst>
            </a:pPr>
            <a:r>
              <a:rPr lang="en-US" sz="1800" kern="100" dirty="0">
                <a:latin typeface="Lucida Bright" panose="02040602050505020304" pitchFamily="18" charset="0"/>
                <a:ea typeface="Calibri" panose="020F0502020204030204" pitchFamily="34" charset="0"/>
                <a:cs typeface="Times New Roman" panose="02020603050405020304" pitchFamily="18" charset="0"/>
              </a:rPr>
              <a:t>Stadia van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gedragsverandering</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Diclemente</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&amp; Prochaska)</a:t>
            </a:r>
            <a:endParaRPr lang="nl-NL" sz="1800" kern="100" dirty="0">
              <a:latin typeface="Lucida Bright" panose="02040602050505020304" pitchFamily="18" charset="0"/>
              <a:ea typeface="Calibri" panose="020F0502020204030204" pitchFamily="34" charset="0"/>
              <a:cs typeface="Times New Roman" panose="02020603050405020304" pitchFamily="18" charset="0"/>
            </a:endParaRPr>
          </a:p>
        </p:txBody>
      </p:sp>
      <p:sp>
        <p:nvSpPr>
          <p:cNvPr id="2" name="Titel 1"/>
          <p:cNvSpPr>
            <a:spLocks noGrp="1"/>
          </p:cNvSpPr>
          <p:nvPr>
            <p:ph type="title"/>
          </p:nvPr>
        </p:nvSpPr>
        <p:spPr>
          <a:xfrm>
            <a:off x="838200" y="87629"/>
            <a:ext cx="9082088" cy="780585"/>
          </a:xfrm>
        </p:spPr>
        <p:txBody>
          <a:bodyPr>
            <a:normAutofit fontScale="90000"/>
          </a:bodyPr>
          <a:lstStyle/>
          <a:p>
            <a:pPr algn="ctr"/>
            <a:r>
              <a:rPr lang="nl-NL" dirty="0"/>
              <a:t>Thema’s</a:t>
            </a:r>
            <a:br>
              <a:rPr lang="nl-NL" dirty="0"/>
            </a:br>
            <a:r>
              <a:rPr lang="nl-NL" sz="4400" dirty="0"/>
              <a:t>Gedragsverandering is moeilijk</a:t>
            </a:r>
            <a:br>
              <a:rPr lang="nl-NL" dirty="0"/>
            </a:br>
            <a:endParaRPr lang="nl-NL" dirty="0"/>
          </a:p>
        </p:txBody>
      </p:sp>
    </p:spTree>
    <p:extLst>
      <p:ext uri="{BB962C8B-B14F-4D97-AF65-F5344CB8AC3E}">
        <p14:creationId xmlns:p14="http://schemas.microsoft.com/office/powerpoint/2010/main" val="371319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F9120ACF-B38E-2859-3C43-769671D34467}"/>
              </a:ext>
            </a:extLst>
          </p:cNvPr>
          <p:cNvSpPr>
            <a:spLocks noGrp="1"/>
          </p:cNvSpPr>
          <p:nvPr>
            <p:ph type="dt" sz="half" idx="10"/>
          </p:nvPr>
        </p:nvSpPr>
        <p:spPr/>
        <p:txBody>
          <a:bodyPr/>
          <a:lstStyle/>
          <a:p>
            <a:fld id="{6D77751B-2A75-46C8-B49E-38FE5CFBF29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35DAF25-D51F-3B5B-DE12-928916F69005}"/>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F9099B91-7548-F722-A113-9FF750FCE4EB}"/>
              </a:ext>
            </a:extLst>
          </p:cNvPr>
          <p:cNvSpPr>
            <a:spLocks noGrp="1"/>
          </p:cNvSpPr>
          <p:nvPr>
            <p:ph type="sldNum" sz="quarter" idx="12"/>
          </p:nvPr>
        </p:nvSpPr>
        <p:spPr/>
        <p:txBody>
          <a:bodyPr/>
          <a:lstStyle/>
          <a:p>
            <a:fld id="{F96B14D3-7D2A-2041-9DA6-67735C9926F2}" type="slidenum">
              <a:rPr lang="en-GB" noProof="0" smtClean="0"/>
              <a:t>19</a:t>
            </a:fld>
            <a:endParaRPr lang="en-GB" noProof="0"/>
          </a:p>
        </p:txBody>
      </p:sp>
      <p:sp>
        <p:nvSpPr>
          <p:cNvPr id="2" name="Titel 1">
            <a:extLst>
              <a:ext uri="{FF2B5EF4-FFF2-40B4-BE49-F238E27FC236}">
                <a16:creationId xmlns:a16="http://schemas.microsoft.com/office/drawing/2014/main" id="{C9DA7EAB-29B3-D5A8-C5F5-AB86E396EB9E}"/>
              </a:ext>
            </a:extLst>
          </p:cNvPr>
          <p:cNvSpPr>
            <a:spLocks noGrp="1"/>
          </p:cNvSpPr>
          <p:nvPr>
            <p:ph type="title"/>
          </p:nvPr>
        </p:nvSpPr>
        <p:spPr/>
        <p:txBody>
          <a:bodyPr/>
          <a:lstStyle/>
          <a:p>
            <a:r>
              <a:rPr lang="nl-NL" dirty="0"/>
              <a:t>Voorbeelden</a:t>
            </a:r>
          </a:p>
        </p:txBody>
      </p:sp>
      <p:pic>
        <p:nvPicPr>
          <p:cNvPr id="7" name="Afbeelding 9" descr="Afbeelding met wit&#10;&#10;Automatisch gegenereerde beschrijving">
            <a:extLst>
              <a:ext uri="{FF2B5EF4-FFF2-40B4-BE49-F238E27FC236}">
                <a16:creationId xmlns:a16="http://schemas.microsoft.com/office/drawing/2014/main" id="{6E6B1DA4-E260-9AF3-D19F-DF676BDBF40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CB989525-1AE6-50E3-2B0D-E887AECAE7B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5" name="Afbeelding 4">
            <a:extLst>
              <a:ext uri="{FF2B5EF4-FFF2-40B4-BE49-F238E27FC236}">
                <a16:creationId xmlns:a16="http://schemas.microsoft.com/office/drawing/2014/main" id="{1434AA45-4381-A92A-ABDA-4DE928A92EF3}"/>
              </a:ext>
            </a:extLst>
          </p:cNvPr>
          <p:cNvPicPr>
            <a:picLocks noChangeAspect="1"/>
          </p:cNvPicPr>
          <p:nvPr/>
        </p:nvPicPr>
        <p:blipFill>
          <a:blip r:embed="rId3"/>
          <a:stretch>
            <a:fillRect/>
          </a:stretch>
        </p:blipFill>
        <p:spPr>
          <a:xfrm>
            <a:off x="1785362" y="1411999"/>
            <a:ext cx="7916779" cy="5125326"/>
          </a:xfrm>
          <a:prstGeom prst="rect">
            <a:avLst/>
          </a:prstGeom>
        </p:spPr>
      </p:pic>
    </p:spTree>
    <p:extLst>
      <p:ext uri="{BB962C8B-B14F-4D97-AF65-F5344CB8AC3E}">
        <p14:creationId xmlns:p14="http://schemas.microsoft.com/office/powerpoint/2010/main" val="17311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a:p>
            <a:pPr marL="0" indent="0">
              <a:buNone/>
            </a:pPr>
            <a:endParaRPr lang="en-US" dirty="0"/>
          </a:p>
        </p:txBody>
      </p:sp>
      <p:sp>
        <p:nvSpPr>
          <p:cNvPr id="2" name="Title 1"/>
          <p:cNvSpPr>
            <a:spLocks noGrp="1"/>
          </p:cNvSpPr>
          <p:nvPr>
            <p:ph type="title"/>
          </p:nvPr>
        </p:nvSpPr>
        <p:spPr/>
        <p:txBody>
          <a:bodyPr>
            <a:normAutofit fontScale="90000"/>
          </a:bodyPr>
          <a:lstStyle/>
          <a:p>
            <a:r>
              <a:rPr lang="nl-NL" sz="4900" dirty="0"/>
              <a:t>Ad 8. Stadia van gedragsverandering</a:t>
            </a:r>
            <a:br>
              <a:rPr lang="nl-NL" sz="3100" dirty="0"/>
            </a:br>
            <a:r>
              <a:rPr lang="nl-NL" sz="3100" dirty="0"/>
              <a:t> </a:t>
            </a:r>
            <a:r>
              <a:rPr lang="nl-NL" sz="1600" dirty="0">
                <a:solidFill>
                  <a:srgbClr val="FF0000"/>
                </a:solidFill>
              </a:rPr>
              <a:t>(</a:t>
            </a:r>
            <a:r>
              <a:rPr lang="nl-NL" sz="1800" dirty="0" err="1">
                <a:solidFill>
                  <a:srgbClr val="FF0000"/>
                </a:solidFill>
              </a:rPr>
              <a:t>DiClemente</a:t>
            </a:r>
            <a:r>
              <a:rPr lang="nl-NL" sz="1800" dirty="0">
                <a:solidFill>
                  <a:srgbClr val="FF0000"/>
                </a:solidFill>
              </a:rPr>
              <a:t> en </a:t>
            </a:r>
            <a:r>
              <a:rPr lang="nl-NL" sz="1800" dirty="0" err="1">
                <a:solidFill>
                  <a:srgbClr val="FF0000"/>
                </a:solidFill>
              </a:rPr>
              <a:t>Prochaska</a:t>
            </a:r>
            <a:r>
              <a:rPr lang="nl-NL" sz="1800" dirty="0">
                <a:solidFill>
                  <a:srgbClr val="FF0000"/>
                </a:solidFill>
              </a:rPr>
              <a:t>, 1983/2002)</a:t>
            </a:r>
            <a:br>
              <a:rPr lang="nl-NL" sz="1800" dirty="0">
                <a:solidFill>
                  <a:srgbClr val="FF0000"/>
                </a:solidFill>
              </a:rPr>
            </a:br>
            <a:br>
              <a:rPr lang="nl-NL" sz="3100" dirty="0"/>
            </a:br>
            <a:br>
              <a:rPr lang="nl-NL" sz="3100" dirty="0"/>
            </a:br>
            <a:endParaRPr lang="en-US" sz="1800" dirty="0">
              <a:solidFill>
                <a:srgbClr val="FF0000"/>
              </a:solidFill>
            </a:endParaRPr>
          </a:p>
        </p:txBody>
      </p:sp>
      <p:graphicFrame>
        <p:nvGraphicFramePr>
          <p:cNvPr id="5" name="Tabel 4">
            <a:extLst>
              <a:ext uri="{FF2B5EF4-FFF2-40B4-BE49-F238E27FC236}">
                <a16:creationId xmlns:a16="http://schemas.microsoft.com/office/drawing/2014/main" id="{8B6A1897-E29A-CB4B-4031-81DB12E275D5}"/>
              </a:ext>
            </a:extLst>
          </p:cNvPr>
          <p:cNvGraphicFramePr>
            <a:graphicFrameLocks noGrp="1"/>
          </p:cNvGraphicFramePr>
          <p:nvPr>
            <p:extLst>
              <p:ext uri="{D42A27DB-BD31-4B8C-83A1-F6EECF244321}">
                <p14:modId xmlns:p14="http://schemas.microsoft.com/office/powerpoint/2010/main" val="3189846974"/>
              </p:ext>
            </p:extLst>
          </p:nvPr>
        </p:nvGraphicFramePr>
        <p:xfrm>
          <a:off x="1981201" y="1918252"/>
          <a:ext cx="8676903" cy="4322304"/>
        </p:xfrm>
        <a:graphic>
          <a:graphicData uri="http://schemas.openxmlformats.org/drawingml/2006/table">
            <a:tbl>
              <a:tblPr firstRow="1" bandRow="1"/>
              <a:tblGrid>
                <a:gridCol w="425530">
                  <a:extLst>
                    <a:ext uri="{9D8B030D-6E8A-4147-A177-3AD203B41FA5}">
                      <a16:colId xmlns:a16="http://schemas.microsoft.com/office/drawing/2014/main" val="3814345964"/>
                    </a:ext>
                  </a:extLst>
                </a:gridCol>
                <a:gridCol w="2076204">
                  <a:extLst>
                    <a:ext uri="{9D8B030D-6E8A-4147-A177-3AD203B41FA5}">
                      <a16:colId xmlns:a16="http://schemas.microsoft.com/office/drawing/2014/main" val="2493073047"/>
                    </a:ext>
                  </a:extLst>
                </a:gridCol>
                <a:gridCol w="3259777">
                  <a:extLst>
                    <a:ext uri="{9D8B030D-6E8A-4147-A177-3AD203B41FA5}">
                      <a16:colId xmlns:a16="http://schemas.microsoft.com/office/drawing/2014/main" val="721258348"/>
                    </a:ext>
                  </a:extLst>
                </a:gridCol>
                <a:gridCol w="2915392">
                  <a:extLst>
                    <a:ext uri="{9D8B030D-6E8A-4147-A177-3AD203B41FA5}">
                      <a16:colId xmlns:a16="http://schemas.microsoft.com/office/drawing/2014/main" val="1850565594"/>
                    </a:ext>
                  </a:extLst>
                </a:gridCol>
              </a:tblGrid>
              <a:tr h="388340">
                <a:tc>
                  <a:txBody>
                    <a:bodyPr/>
                    <a:lstStyle/>
                    <a:p>
                      <a:pPr>
                        <a:lnSpc>
                          <a:spcPct val="107000"/>
                        </a:lnSpc>
                        <a:spcAft>
                          <a:spcPts val="800"/>
                        </a:spcAft>
                      </a:pPr>
                      <a:r>
                        <a:rPr lang="nl-NL"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07000"/>
                        </a:lnSpc>
                        <a:spcAft>
                          <a:spcPts val="800"/>
                        </a:spcAft>
                      </a:pPr>
                      <a:r>
                        <a:rPr lang="nl-NL"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Naam Stadium</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07000"/>
                        </a:lnSpc>
                        <a:spcAft>
                          <a:spcPts val="800"/>
                        </a:spcAft>
                      </a:pPr>
                      <a:r>
                        <a:rPr lang="nl-NL"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 </a:t>
                      </a:r>
                      <a:r>
                        <a:rPr lang="nl-NL"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coachee</a:t>
                      </a:r>
                      <a:r>
                        <a:rPr lang="nl-NL"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laat zien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449580">
                        <a:lnSpc>
                          <a:spcPct val="107000"/>
                        </a:lnSpc>
                        <a:spcAft>
                          <a:spcPts val="800"/>
                        </a:spcAft>
                      </a:pPr>
                      <a:r>
                        <a:rPr lang="nl-NL"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 te doen?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679427244"/>
                  </a:ext>
                </a:extLst>
              </a:tr>
              <a:tr h="546982">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Precontemplatie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Niet serieus denken aan veranderding</a:t>
                      </a: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Ambivalentie erkennen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936345479"/>
                  </a:ext>
                </a:extLst>
              </a:tr>
              <a:tr h="546982">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Contemplatie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Serieus overwegen om te veranderen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Balans  terug: richting veranderen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83033793"/>
                  </a:ext>
                </a:extLst>
              </a:tr>
              <a:tr h="653583">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Voorbereiding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Bereidheid om te veranderen, plan maken voor verandering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SMART doelen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263338347"/>
                  </a:ext>
                </a:extLst>
              </a:tr>
              <a:tr h="546982">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Nieuw gedrag in de praktijk brengen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Begeleiden/ ondersteunen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05390547"/>
                  </a:ext>
                </a:extLst>
              </a:tr>
              <a:tr h="653583">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Onderhoud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Blijven werken aan de nieuwe manier van leven als actie succesvol is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Leren te leren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07849177"/>
                  </a:ext>
                </a:extLst>
              </a:tr>
            </a:tbl>
          </a:graphicData>
        </a:graphic>
      </p:graphicFrame>
    </p:spTree>
    <p:extLst>
      <p:ext uri="{BB962C8B-B14F-4D97-AF65-F5344CB8AC3E}">
        <p14:creationId xmlns:p14="http://schemas.microsoft.com/office/powerpoint/2010/main" val="55205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12D14D8-E105-555B-5CAA-3C36AA9C3189}"/>
              </a:ext>
            </a:extLst>
          </p:cNvPr>
          <p:cNvSpPr>
            <a:spLocks noGrp="1"/>
          </p:cNvSpPr>
          <p:nvPr>
            <p:ph type="dt" sz="half" idx="10"/>
          </p:nvPr>
        </p:nvSpPr>
        <p:spPr/>
        <p:txBody>
          <a:bodyPr/>
          <a:lstStyle/>
          <a:p>
            <a:fld id="{9B7E8D67-1D2C-4DA6-A1CE-1DB7472F2482}"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F810738A-F7A0-065B-82A8-B6C20C18EAF5}"/>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41C86B2-68A4-EB17-E991-3E257FCFE06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2" name="Titel 1">
            <a:extLst>
              <a:ext uri="{FF2B5EF4-FFF2-40B4-BE49-F238E27FC236}">
                <a16:creationId xmlns:a16="http://schemas.microsoft.com/office/drawing/2014/main" id="{488EEB90-D989-4BD4-BBDA-56EF153ED2A8}"/>
              </a:ext>
            </a:extLst>
          </p:cNvPr>
          <p:cNvSpPr>
            <a:spLocks noGrp="1"/>
          </p:cNvSpPr>
          <p:nvPr>
            <p:ph type="title"/>
          </p:nvPr>
        </p:nvSpPr>
        <p:spPr>
          <a:xfrm>
            <a:off x="838201" y="372638"/>
            <a:ext cx="9920288" cy="780585"/>
          </a:xfrm>
        </p:spPr>
        <p:txBody>
          <a:bodyPr>
            <a:noAutofit/>
          </a:bodyPr>
          <a:lstStyle/>
          <a:p>
            <a:r>
              <a:rPr lang="nl-NL" sz="6000" dirty="0"/>
              <a:t>The learning pit – Gedachten</a:t>
            </a:r>
          </a:p>
        </p:txBody>
      </p:sp>
      <p:pic>
        <p:nvPicPr>
          <p:cNvPr id="1026" name="Picture 2" descr="The Learning Pit Model">
            <a:extLst>
              <a:ext uri="{FF2B5EF4-FFF2-40B4-BE49-F238E27FC236}">
                <a16:creationId xmlns:a16="http://schemas.microsoft.com/office/drawing/2014/main" id="{90AAAAB4-A3DA-705A-FA02-EF494FA69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846" y="1538637"/>
            <a:ext cx="7126998" cy="47275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9" descr="Afbeelding met wit&#10;&#10;Automatisch gegenereerde beschrijving">
            <a:extLst>
              <a:ext uri="{FF2B5EF4-FFF2-40B4-BE49-F238E27FC236}">
                <a16:creationId xmlns:a16="http://schemas.microsoft.com/office/drawing/2014/main" id="{0BF3CE8F-2F43-B64F-A174-27C50D80E34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2B0409CF-00F1-16FC-15DD-5B177F7E15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5" name="Tekstvak 8">
            <a:extLst>
              <a:ext uri="{FF2B5EF4-FFF2-40B4-BE49-F238E27FC236}">
                <a16:creationId xmlns:a16="http://schemas.microsoft.com/office/drawing/2014/main" id="{45CE0440-7FD5-0222-44F7-9EB50CC3033A}"/>
              </a:ext>
            </a:extLst>
          </p:cNvPr>
          <p:cNvSpPr txBox="1"/>
          <p:nvPr/>
        </p:nvSpPr>
        <p:spPr>
          <a:xfrm>
            <a:off x="8809255" y="6212057"/>
            <a:ext cx="1855133" cy="5078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latin typeface="Arial"/>
                <a:hlinkClick r:id="rId4"/>
              </a:rPr>
              <a:t>https://www.structural-learning.com/post/the-learning-pit-a-guide-for-teachers</a:t>
            </a:r>
            <a:endParaRPr lang="en-GB" sz="900" dirty="0">
              <a:latin typeface="Arial"/>
              <a:ea typeface="+mn-lt"/>
              <a:cs typeface="Arial"/>
            </a:endParaRPr>
          </a:p>
        </p:txBody>
      </p:sp>
    </p:spTree>
    <p:extLst>
      <p:ext uri="{BB962C8B-B14F-4D97-AF65-F5344CB8AC3E}">
        <p14:creationId xmlns:p14="http://schemas.microsoft.com/office/powerpoint/2010/main" val="29728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18765" y="2117780"/>
            <a:ext cx="5855863" cy="2585323"/>
          </a:xfrm>
          <a:prstGeom prst="rect">
            <a:avLst/>
          </a:prstGeom>
          <a:noFill/>
        </p:spPr>
        <p:txBody>
          <a:bodyPr wrap="square" anchor="ctr">
            <a:spAutoFit/>
          </a:bodyPr>
          <a:lstStyle/>
          <a:p>
            <a:pPr algn="ctr"/>
            <a:r>
              <a:rPr lang="nl-NL" sz="5400" kern="100" dirty="0">
                <a:solidFill>
                  <a:schemeClr val="bg1"/>
                </a:solidFill>
                <a:latin typeface="Lucida Bright" panose="02040602050505020304" pitchFamily="18" charset="0"/>
                <a:ea typeface="Calibri" panose="020F0502020204030204" pitchFamily="34" charset="0"/>
                <a:cs typeface="Times New Roman" panose="02020603050405020304" pitchFamily="18" charset="0"/>
              </a:rPr>
              <a:t>Interventies bij beïnvloeding gedragspatronen</a:t>
            </a:r>
            <a:endParaRPr lang="en-GB" sz="5400"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22</a:t>
            </a:fld>
            <a:endParaRPr lang="de-DE"/>
          </a:p>
        </p:txBody>
      </p:sp>
    </p:spTree>
    <p:extLst>
      <p:ext uri="{BB962C8B-B14F-4D97-AF65-F5344CB8AC3E}">
        <p14:creationId xmlns:p14="http://schemas.microsoft.com/office/powerpoint/2010/main" val="307720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FE42D9-750B-5610-D3EA-F032638072E9}"/>
              </a:ext>
            </a:extLst>
          </p:cNvPr>
          <p:cNvPicPr>
            <a:picLocks noChangeAspect="1"/>
          </p:cNvPicPr>
          <p:nvPr/>
        </p:nvPicPr>
        <p:blipFill>
          <a:blip r:embed="rId3"/>
          <a:stretch>
            <a:fillRect/>
          </a:stretch>
        </p:blipFill>
        <p:spPr>
          <a:xfrm>
            <a:off x="4228605" y="1790677"/>
            <a:ext cx="7645533" cy="4475186"/>
          </a:xfrm>
          <a:prstGeom prst="rect">
            <a:avLst/>
          </a:prstGeom>
        </p:spPr>
      </p:pic>
      <p:sp>
        <p:nvSpPr>
          <p:cNvPr id="3" name="Tijdelijke aanduiding voor inhoud 2">
            <a:extLst>
              <a:ext uri="{FF2B5EF4-FFF2-40B4-BE49-F238E27FC236}">
                <a16:creationId xmlns:a16="http://schemas.microsoft.com/office/drawing/2014/main" id="{DE139284-B9A4-F18E-2285-666BB82FFD86}"/>
              </a:ext>
            </a:extLst>
          </p:cNvPr>
          <p:cNvSpPr>
            <a:spLocks noGrp="1"/>
          </p:cNvSpPr>
          <p:nvPr>
            <p:ph idx="1"/>
          </p:nvPr>
        </p:nvSpPr>
        <p:spPr>
          <a:xfrm>
            <a:off x="838200" y="1825625"/>
            <a:ext cx="3708267" cy="4351338"/>
          </a:xfrm>
        </p:spPr>
        <p:txBody>
          <a:bodyPr anchor="ctr">
            <a:normAutofit/>
          </a:bodyPr>
          <a:lstStyle/>
          <a:p>
            <a:r>
              <a:rPr lang="nl-NL" sz="2000" dirty="0">
                <a:solidFill>
                  <a:schemeClr val="tx1"/>
                </a:solidFill>
                <a:latin typeface="Open Sans" panose="020B0606030504020204" pitchFamily="34" charset="0"/>
              </a:rPr>
              <a:t>is een verandermodel voor begeleiders, managers en eigenlijk iedereen die invloed wil uitoefenen</a:t>
            </a:r>
          </a:p>
          <a:p>
            <a:endParaRPr lang="nl-NL" sz="2000" dirty="0">
              <a:solidFill>
                <a:schemeClr val="tx1"/>
              </a:solidFill>
              <a:latin typeface="Open Sans" panose="020B0606030504020204" pitchFamily="34" charset="0"/>
            </a:endParaRPr>
          </a:p>
          <a:p>
            <a:r>
              <a:rPr lang="nl-NL" sz="2000" b="0" i="0" dirty="0">
                <a:solidFill>
                  <a:schemeClr val="tx1"/>
                </a:solidFill>
                <a:effectLst/>
                <a:latin typeface="Open Sans" panose="020B0606030504020204" pitchFamily="34" charset="0"/>
              </a:rPr>
              <a:t>Wil een bijdrage leveren aan transities voor complexe vraagstukken van deze tijd</a:t>
            </a:r>
            <a:r>
              <a:rPr lang="nl-NL" sz="2000" dirty="0">
                <a:solidFill>
                  <a:schemeClr val="tx1"/>
                </a:solidFill>
                <a:latin typeface="Open Sans" panose="020B0606030504020204" pitchFamily="34" charset="0"/>
              </a:rPr>
              <a:t>en op verandering</a:t>
            </a:r>
            <a:endParaRPr lang="nl-NL" sz="2000" dirty="0">
              <a:solidFill>
                <a:schemeClr val="tx1"/>
              </a:solidFill>
            </a:endParaRPr>
          </a:p>
        </p:txBody>
      </p:sp>
      <p:sp>
        <p:nvSpPr>
          <p:cNvPr id="6" name="Datumsplatzhalter 5">
            <a:extLst>
              <a:ext uri="{FF2B5EF4-FFF2-40B4-BE49-F238E27FC236}">
                <a16:creationId xmlns:a16="http://schemas.microsoft.com/office/drawing/2014/main" id="{73238C28-8A38-A738-4A02-2056AC25C2F7}"/>
              </a:ext>
            </a:extLst>
          </p:cNvPr>
          <p:cNvSpPr>
            <a:spLocks noGrp="1"/>
          </p:cNvSpPr>
          <p:nvPr>
            <p:ph type="dt" sz="half" idx="10"/>
          </p:nvPr>
        </p:nvSpPr>
        <p:spPr/>
        <p:txBody>
          <a:bodyPr/>
          <a:lstStyle/>
          <a:p>
            <a:fld id="{718D1C76-6C55-43E1-B8BB-45133158E67D}" type="datetime1">
              <a:rPr lang="en-GB" noProof="0" smtClean="0"/>
              <a:t>11/06/2024</a:t>
            </a:fld>
            <a:endParaRPr lang="en-GB" noProof="0"/>
          </a:p>
        </p:txBody>
      </p:sp>
      <p:sp>
        <p:nvSpPr>
          <p:cNvPr id="7" name="Fußzeilenplatzhalter 6">
            <a:extLst>
              <a:ext uri="{FF2B5EF4-FFF2-40B4-BE49-F238E27FC236}">
                <a16:creationId xmlns:a16="http://schemas.microsoft.com/office/drawing/2014/main" id="{78AA05D7-C0A6-6119-9B94-F1E92E5452F1}"/>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id="{A40A33BC-E660-4E0E-FF30-4A727FF38EF8}"/>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2" name="Titel 1">
            <a:extLst>
              <a:ext uri="{FF2B5EF4-FFF2-40B4-BE49-F238E27FC236}">
                <a16:creationId xmlns:a16="http://schemas.microsoft.com/office/drawing/2014/main" id="{947D328B-4762-96CF-8A6A-852BA3F551D5}"/>
              </a:ext>
            </a:extLst>
          </p:cNvPr>
          <p:cNvSpPr>
            <a:spLocks noGrp="1"/>
          </p:cNvSpPr>
          <p:nvPr>
            <p:ph type="title"/>
          </p:nvPr>
        </p:nvSpPr>
        <p:spPr/>
        <p:txBody>
          <a:bodyPr>
            <a:noAutofit/>
          </a:bodyPr>
          <a:lstStyle/>
          <a:p>
            <a:r>
              <a:rPr lang="nl-NL" sz="6000" b="0" i="0" dirty="0">
                <a:effectLst/>
                <a:latin typeface="+mj-lt"/>
              </a:rPr>
              <a:t> Theory U (</a:t>
            </a:r>
            <a:r>
              <a:rPr lang="en-GB" sz="6000" dirty="0" err="1">
                <a:latin typeface="+mj-lt"/>
              </a:rPr>
              <a:t>Scharmer</a:t>
            </a:r>
            <a:r>
              <a:rPr lang="en-GB" sz="6000" dirty="0">
                <a:latin typeface="+mj-lt"/>
              </a:rPr>
              <a:t>)</a:t>
            </a:r>
            <a:endParaRPr lang="nl-NL" sz="6000" dirty="0">
              <a:latin typeface="+mj-lt"/>
            </a:endParaRPr>
          </a:p>
        </p:txBody>
      </p:sp>
      <p:sp>
        <p:nvSpPr>
          <p:cNvPr id="5" name="Rectangle 1">
            <a:extLst>
              <a:ext uri="{FF2B5EF4-FFF2-40B4-BE49-F238E27FC236}">
                <a16:creationId xmlns:a16="http://schemas.microsoft.com/office/drawing/2014/main" id="{3F40B70C-1B2B-0191-B791-CB405B7B8553}"/>
              </a:ext>
            </a:extLst>
          </p:cNvPr>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pic>
        <p:nvPicPr>
          <p:cNvPr id="10" name="Afbeelding 9" descr="Afbeelding met wit&#10;&#10;Automatisch gegenereerde beschrijving">
            <a:extLst>
              <a:ext uri="{FF2B5EF4-FFF2-40B4-BE49-F238E27FC236}">
                <a16:creationId xmlns:a16="http://schemas.microsoft.com/office/drawing/2014/main" id="{3D75148C-0422-1653-AAB5-FB0A05B93E1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5E13D60F-1142-D517-FFF6-B7716D7861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8" name="Tekstvak 11">
            <a:extLst>
              <a:ext uri="{FF2B5EF4-FFF2-40B4-BE49-F238E27FC236}">
                <a16:creationId xmlns:a16="http://schemas.microsoft.com/office/drawing/2014/main" id="{44FBFFB3-38FD-B706-3BDE-329C9A992500}"/>
              </a:ext>
            </a:extLst>
          </p:cNvPr>
          <p:cNvSpPr txBox="1"/>
          <p:nvPr/>
        </p:nvSpPr>
        <p:spPr>
          <a:xfrm>
            <a:off x="7131909" y="6300696"/>
            <a:ext cx="346088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5"/>
              </a:rPr>
              <a:t>http://www.goingupstream.net/blog/november-12th-2017</a:t>
            </a:r>
            <a:endParaRPr lang="nl-NL" dirty="0"/>
          </a:p>
          <a:p>
            <a:endParaRPr lang="en-GB" sz="900" dirty="0">
              <a:ea typeface="+mn-lt"/>
              <a:cs typeface="+mn-lt"/>
            </a:endParaRPr>
          </a:p>
        </p:txBody>
      </p:sp>
    </p:spTree>
    <p:extLst>
      <p:ext uri="{BB962C8B-B14F-4D97-AF65-F5344CB8AC3E}">
        <p14:creationId xmlns:p14="http://schemas.microsoft.com/office/powerpoint/2010/main" val="15844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A025-F279-0E33-15BA-249C840454C8}"/>
              </a:ext>
            </a:extLst>
          </p:cNvPr>
          <p:cNvSpPr>
            <a:spLocks noGrp="1"/>
          </p:cNvSpPr>
          <p:nvPr>
            <p:ph type="title"/>
          </p:nvPr>
        </p:nvSpPr>
        <p:spPr/>
        <p:txBody>
          <a:bodyPr/>
          <a:lstStyle/>
          <a:p>
            <a:r>
              <a:rPr lang="nl-NL" dirty="0"/>
              <a:t>Fasering- cyclisch</a:t>
            </a:r>
          </a:p>
        </p:txBody>
      </p:sp>
      <p:sp>
        <p:nvSpPr>
          <p:cNvPr id="3" name="Tijdelijke aanduiding voor inhoud 2">
            <a:extLst>
              <a:ext uri="{FF2B5EF4-FFF2-40B4-BE49-F238E27FC236}">
                <a16:creationId xmlns:a16="http://schemas.microsoft.com/office/drawing/2014/main" id="{09501CA8-36FD-70E7-3C4C-94E1A10E7AD3}"/>
              </a:ext>
            </a:extLst>
          </p:cNvPr>
          <p:cNvSpPr>
            <a:spLocks noGrp="1"/>
          </p:cNvSpPr>
          <p:nvPr>
            <p:ph idx="4294967295"/>
          </p:nvPr>
        </p:nvSpPr>
        <p:spPr>
          <a:xfrm>
            <a:off x="693161" y="2075213"/>
            <a:ext cx="10958512" cy="4525963"/>
          </a:xfrm>
        </p:spPr>
        <p:txBody>
          <a:bodyPr>
            <a:normAutofit/>
          </a:bodyPr>
          <a:lstStyle/>
          <a:p>
            <a:r>
              <a:rPr lang="nl-NL" sz="2000" dirty="0">
                <a:latin typeface="Open Sans" panose="020B0606030504020204" pitchFamily="34" charset="0"/>
              </a:rPr>
              <a:t>Het U-proces omvat 7 fasen. De fasen omvatten gezamenlijk een bewust proces van verbinding, om te komen tot wezenlijk andere uitkomsten en vernieuwing. In elke fase zijn de andere fasen ook aanwezig. Daarmee is het een cyclisch proces.</a:t>
            </a:r>
          </a:p>
          <a:p>
            <a:pPr marL="457200" indent="-457200">
              <a:buFont typeface="+mj-lt"/>
              <a:buAutoNum type="arabicPeriod"/>
            </a:pPr>
            <a:r>
              <a:rPr lang="nl-NL" sz="2000" dirty="0" err="1">
                <a:latin typeface="Open Sans" panose="020B0606030504020204" pitchFamily="34" charset="0"/>
              </a:rPr>
              <a:t>Downloading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Seeing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Sensing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Presencing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Crystallizing</a:t>
            </a:r>
            <a:endParaRPr lang="nl-NL" sz="2000" dirty="0">
              <a:latin typeface="Open Sans" panose="020B0606030504020204" pitchFamily="34" charset="0"/>
            </a:endParaRPr>
          </a:p>
          <a:p>
            <a:pPr marL="457200" indent="-457200">
              <a:buFont typeface="+mj-lt"/>
              <a:buAutoNum type="arabicPeriod"/>
            </a:pPr>
            <a:r>
              <a:rPr lang="nl-NL" sz="2000" dirty="0">
                <a:latin typeface="Open Sans" panose="020B0606030504020204" pitchFamily="34" charset="0"/>
              </a:rPr>
              <a:t>Prototyping</a:t>
            </a:r>
          </a:p>
          <a:p>
            <a:pPr marL="457200" indent="-457200">
              <a:buFont typeface="+mj-lt"/>
              <a:buAutoNum type="arabicPeriod"/>
            </a:pPr>
            <a:r>
              <a:rPr lang="nl-NL" sz="2000" dirty="0" err="1">
                <a:latin typeface="Open Sans" panose="020B0606030504020204" pitchFamily="34" charset="0"/>
              </a:rPr>
              <a:t>Performing</a:t>
            </a:r>
            <a:r>
              <a:rPr lang="nl-NL" sz="2000" dirty="0">
                <a:latin typeface="Open Sans" panose="020B0606030504020204" pitchFamily="34" charset="0"/>
              </a:rPr>
              <a:t> </a:t>
            </a:r>
            <a:endParaRPr lang="nl-NL" sz="2000" dirty="0"/>
          </a:p>
        </p:txBody>
      </p:sp>
      <p:sp>
        <p:nvSpPr>
          <p:cNvPr id="8" name="Tekstvak 7">
            <a:extLst>
              <a:ext uri="{FF2B5EF4-FFF2-40B4-BE49-F238E27FC236}">
                <a16:creationId xmlns:a16="http://schemas.microsoft.com/office/drawing/2014/main" id="{F5902664-B936-B829-41D3-39D811B5F30B}"/>
              </a:ext>
            </a:extLst>
          </p:cNvPr>
          <p:cNvSpPr txBox="1"/>
          <p:nvPr/>
        </p:nvSpPr>
        <p:spPr>
          <a:xfrm>
            <a:off x="2030679" y="6038814"/>
            <a:ext cx="3574473" cy="507831"/>
          </a:xfrm>
          <a:prstGeom prst="rect">
            <a:avLst/>
          </a:prstGeom>
          <a:noFill/>
        </p:spPr>
        <p:txBody>
          <a:bodyPr wrap="square">
            <a:spAutoFit/>
          </a:bodyPr>
          <a:lstStyle/>
          <a:p>
            <a:r>
              <a:rPr lang="nl-NL" sz="900" dirty="0"/>
              <a:t>https://www.researchgate.net/publication/347889599_Leader_know_yourself_bringing_back_self-awareness_trust_and_feedback_with_a_theory_O_perspective</a:t>
            </a:r>
          </a:p>
        </p:txBody>
      </p:sp>
      <p:pic>
        <p:nvPicPr>
          <p:cNvPr id="5124" name="Picture 4">
            <a:extLst>
              <a:ext uri="{FF2B5EF4-FFF2-40B4-BE49-F238E27FC236}">
                <a16:creationId xmlns:a16="http://schemas.microsoft.com/office/drawing/2014/main" id="{FD221C7F-C391-56E4-DA79-7BD0532BB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69772"/>
            <a:ext cx="3858739" cy="289405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10">
            <a:extLst>
              <a:ext uri="{FF2B5EF4-FFF2-40B4-BE49-F238E27FC236}">
                <a16:creationId xmlns:a16="http://schemas.microsoft.com/office/drawing/2014/main" id="{75F81D7A-3800-73A4-F78F-43BF1E51955E}"/>
              </a:ext>
            </a:extLst>
          </p:cNvPr>
          <p:cNvSpPr txBox="1"/>
          <p:nvPr/>
        </p:nvSpPr>
        <p:spPr>
          <a:xfrm>
            <a:off x="7277427" y="6177313"/>
            <a:ext cx="320254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3"/>
              </a:rPr>
              <a:t>https://en.wikipedia.org/wiki/Theory_U2</a:t>
            </a:r>
            <a:endParaRPr lang="nl-NL" dirty="0"/>
          </a:p>
          <a:p>
            <a:endParaRPr lang="en-GB" sz="900" dirty="0">
              <a:ea typeface="+mn-lt"/>
              <a:cs typeface="+mn-lt"/>
            </a:endParaRPr>
          </a:p>
        </p:txBody>
      </p:sp>
    </p:spTree>
    <p:extLst>
      <p:ext uri="{BB962C8B-B14F-4D97-AF65-F5344CB8AC3E}">
        <p14:creationId xmlns:p14="http://schemas.microsoft.com/office/powerpoint/2010/main" val="4283082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45298-298E-8C1F-7DD6-6BA73800C383}"/>
              </a:ext>
            </a:extLst>
          </p:cNvPr>
          <p:cNvSpPr>
            <a:spLocks noGrp="1"/>
          </p:cNvSpPr>
          <p:nvPr>
            <p:ph type="title"/>
          </p:nvPr>
        </p:nvSpPr>
        <p:spPr/>
        <p:txBody>
          <a:bodyPr/>
          <a:lstStyle/>
          <a:p>
            <a:r>
              <a:rPr lang="nl-NL" dirty="0"/>
              <a:t>Van…. naar…..</a:t>
            </a:r>
          </a:p>
        </p:txBody>
      </p:sp>
      <p:sp>
        <p:nvSpPr>
          <p:cNvPr id="3" name="Tijdelijke aanduiding voor inhoud 2">
            <a:extLst>
              <a:ext uri="{FF2B5EF4-FFF2-40B4-BE49-F238E27FC236}">
                <a16:creationId xmlns:a16="http://schemas.microsoft.com/office/drawing/2014/main" id="{CF14586B-695B-19A0-116F-A7138CAB5BF8}"/>
              </a:ext>
            </a:extLst>
          </p:cNvPr>
          <p:cNvSpPr>
            <a:spLocks noGrp="1"/>
          </p:cNvSpPr>
          <p:nvPr>
            <p:ph idx="4294967295"/>
          </p:nvPr>
        </p:nvSpPr>
        <p:spPr>
          <a:xfrm>
            <a:off x="1233488" y="1600200"/>
            <a:ext cx="10958512" cy="4525963"/>
          </a:xfrm>
        </p:spPr>
        <p:txBody>
          <a:bodyPr>
            <a:normAutofit fontScale="92500" lnSpcReduction="10000"/>
          </a:bodyPr>
          <a:lstStyle/>
          <a:p>
            <a:r>
              <a:rPr lang="nl-NL" dirty="0"/>
              <a:t>Oordelen</a:t>
            </a:r>
          </a:p>
          <a:p>
            <a:r>
              <a:rPr lang="nl-NL" dirty="0"/>
              <a:t>Cynisme</a:t>
            </a:r>
          </a:p>
          <a:p>
            <a:r>
              <a:rPr lang="nl-NL" dirty="0"/>
              <a:t>Angst </a:t>
            </a:r>
          </a:p>
          <a:p>
            <a:endParaRPr lang="nl-NL" dirty="0"/>
          </a:p>
          <a:p>
            <a:endParaRPr lang="nl-NL" dirty="0"/>
          </a:p>
          <a:p>
            <a:endParaRPr lang="nl-NL" dirty="0"/>
          </a:p>
          <a:p>
            <a:endParaRPr lang="nl-NL" dirty="0"/>
          </a:p>
          <a:p>
            <a:r>
              <a:rPr lang="nl-NL" dirty="0"/>
              <a:t>Open mind</a:t>
            </a:r>
          </a:p>
          <a:p>
            <a:r>
              <a:rPr lang="nl-NL" dirty="0"/>
              <a:t>Open </a:t>
            </a:r>
            <a:r>
              <a:rPr lang="nl-NL" dirty="0" err="1"/>
              <a:t>heart</a:t>
            </a:r>
            <a:endParaRPr lang="nl-NL" dirty="0"/>
          </a:p>
          <a:p>
            <a:r>
              <a:rPr lang="nl-NL" dirty="0"/>
              <a:t>Open </a:t>
            </a:r>
            <a:r>
              <a:rPr lang="nl-NL" dirty="0" err="1"/>
              <a:t>will</a:t>
            </a:r>
            <a:endParaRPr lang="nl-NL" dirty="0"/>
          </a:p>
          <a:p>
            <a:endParaRPr lang="nl-NL" dirty="0"/>
          </a:p>
        </p:txBody>
      </p:sp>
      <p:sp>
        <p:nvSpPr>
          <p:cNvPr id="5" name="Pijl: omlaag 4">
            <a:extLst>
              <a:ext uri="{FF2B5EF4-FFF2-40B4-BE49-F238E27FC236}">
                <a16:creationId xmlns:a16="http://schemas.microsoft.com/office/drawing/2014/main" id="{177C3F56-23A5-EA4F-E89C-47EF53A8382C}"/>
              </a:ext>
            </a:extLst>
          </p:cNvPr>
          <p:cNvSpPr/>
          <p:nvPr/>
        </p:nvSpPr>
        <p:spPr>
          <a:xfrm>
            <a:off x="2588303" y="3877849"/>
            <a:ext cx="659567" cy="490773"/>
          </a:xfrm>
          <a:prstGeom prst="downArrow">
            <a:avLst/>
          </a:prstGeom>
          <a:solidFill>
            <a:schemeClr val="accent1"/>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NL">
              <a:solidFill>
                <a:srgbClr val="0070C0"/>
              </a:solidFill>
              <a:latin typeface="Lucida Sans Unicode"/>
              <a:ea typeface="Lucida Sans Unicode"/>
              <a:cs typeface="Lucida Sans Unicode"/>
              <a:sym typeface="Lucida Sans Unicode"/>
            </a:endParaRPr>
          </a:p>
        </p:txBody>
      </p:sp>
      <p:sp>
        <p:nvSpPr>
          <p:cNvPr id="6" name="Tekstvak 10">
            <a:extLst>
              <a:ext uri="{FF2B5EF4-FFF2-40B4-BE49-F238E27FC236}">
                <a16:creationId xmlns:a16="http://schemas.microsoft.com/office/drawing/2014/main" id="{75F81D7A-3800-73A4-F78F-43BF1E51955E}"/>
              </a:ext>
            </a:extLst>
          </p:cNvPr>
          <p:cNvSpPr txBox="1"/>
          <p:nvPr/>
        </p:nvSpPr>
        <p:spPr>
          <a:xfrm>
            <a:off x="4996931" y="5803466"/>
            <a:ext cx="5060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2"/>
              </a:rPr>
              <a:t>https://en.wikipedia.org/wiki/Theory_U2</a:t>
            </a:r>
            <a:endParaRPr lang="nl-NL" dirty="0"/>
          </a:p>
          <a:p>
            <a:endParaRPr lang="en-GB" sz="900" dirty="0">
              <a:ea typeface="+mn-lt"/>
              <a:cs typeface="+mn-lt"/>
            </a:endParaRPr>
          </a:p>
        </p:txBody>
      </p:sp>
      <p:pic>
        <p:nvPicPr>
          <p:cNvPr id="6146" name="Picture 2">
            <a:extLst>
              <a:ext uri="{FF2B5EF4-FFF2-40B4-BE49-F238E27FC236}">
                <a16:creationId xmlns:a16="http://schemas.microsoft.com/office/drawing/2014/main" id="{2AA9A263-F901-1F70-FF90-7038CADF1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33" y="1684241"/>
            <a:ext cx="5515572" cy="41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35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Ad 9. </a:t>
            </a:r>
            <a:r>
              <a:rPr lang="nl-NL" dirty="0" err="1"/>
              <a:t>Appreciative</a:t>
            </a:r>
            <a:r>
              <a:rPr lang="nl-NL" dirty="0"/>
              <a:t> </a:t>
            </a:r>
            <a:r>
              <a:rPr lang="nl-NL" dirty="0" err="1"/>
              <a:t>Inquiry</a:t>
            </a:r>
            <a:br>
              <a:rPr lang="nl-NL" dirty="0"/>
            </a:br>
            <a:r>
              <a:rPr lang="nl-NL" dirty="0"/>
              <a:t>Sterke punten benadering</a:t>
            </a:r>
          </a:p>
        </p:txBody>
      </p:sp>
      <p:sp>
        <p:nvSpPr>
          <p:cNvPr id="5" name="Tekstvak 4"/>
          <p:cNvSpPr txBox="1"/>
          <p:nvPr/>
        </p:nvSpPr>
        <p:spPr>
          <a:xfrm>
            <a:off x="1830422" y="2477046"/>
            <a:ext cx="3983476" cy="2031325"/>
          </a:xfrm>
          <a:prstGeom prst="rect">
            <a:avLst/>
          </a:prstGeom>
          <a:noFill/>
        </p:spPr>
        <p:txBody>
          <a:bodyPr wrap="square" rtlCol="0">
            <a:spAutoFit/>
          </a:bodyPr>
          <a:lstStyle/>
          <a:p>
            <a:r>
              <a:rPr lang="nl-NL" b="1" dirty="0" err="1"/>
              <a:t>Appreciative</a:t>
            </a:r>
            <a:r>
              <a:rPr lang="nl-NL" b="1" dirty="0"/>
              <a:t>: </a:t>
            </a:r>
          </a:p>
          <a:p>
            <a:r>
              <a:rPr lang="nl-NL" dirty="0"/>
              <a:t>Waarderend</a:t>
            </a:r>
          </a:p>
          <a:p>
            <a:r>
              <a:rPr lang="nl-NL" dirty="0"/>
              <a:t>Waar wil je meer van zien?</a:t>
            </a:r>
          </a:p>
          <a:p>
            <a:r>
              <a:rPr lang="nl-NL" dirty="0"/>
              <a:t>Kijken naar wat er al is</a:t>
            </a:r>
          </a:p>
          <a:p>
            <a:r>
              <a:rPr lang="nl-NL" dirty="0"/>
              <a:t>en hoe dat er is gekomen.</a:t>
            </a:r>
          </a:p>
          <a:p>
            <a:endParaRPr lang="nl-NL" dirty="0"/>
          </a:p>
          <a:p>
            <a:endParaRPr lang="nl-NL" dirty="0"/>
          </a:p>
        </p:txBody>
      </p:sp>
      <p:sp>
        <p:nvSpPr>
          <p:cNvPr id="6" name="Rechthoek 5"/>
          <p:cNvSpPr/>
          <p:nvPr/>
        </p:nvSpPr>
        <p:spPr>
          <a:xfrm>
            <a:off x="1830422" y="4222208"/>
            <a:ext cx="3575764" cy="2308324"/>
          </a:xfrm>
          <a:prstGeom prst="rect">
            <a:avLst/>
          </a:prstGeom>
        </p:spPr>
        <p:txBody>
          <a:bodyPr wrap="square">
            <a:spAutoFit/>
          </a:bodyPr>
          <a:lstStyle/>
          <a:p>
            <a:r>
              <a:rPr lang="nl-NL" b="1" dirty="0" err="1"/>
              <a:t>Inquiry</a:t>
            </a:r>
            <a:endParaRPr lang="nl-NL" b="1" dirty="0"/>
          </a:p>
          <a:p>
            <a:r>
              <a:rPr lang="nl-NL" dirty="0"/>
              <a:t>Vragen stellend</a:t>
            </a:r>
          </a:p>
          <a:p>
            <a:r>
              <a:rPr lang="nl-NL" dirty="0"/>
              <a:t>Het niet-weten verdragen</a:t>
            </a:r>
          </a:p>
          <a:p>
            <a:r>
              <a:rPr lang="nl-NL" dirty="0"/>
              <a:t>Participerend</a:t>
            </a:r>
          </a:p>
          <a:p>
            <a:r>
              <a:rPr lang="nl-NL" dirty="0"/>
              <a:t>Samen onderzoeken</a:t>
            </a:r>
          </a:p>
          <a:p>
            <a:r>
              <a:rPr lang="nl-NL" dirty="0"/>
              <a:t>Geen standaardoplossingen</a:t>
            </a:r>
          </a:p>
          <a:p>
            <a:endParaRPr lang="nl-NL" dirty="0"/>
          </a:p>
          <a:p>
            <a:endParaRPr lang="nl-NL" dirty="0"/>
          </a:p>
        </p:txBody>
      </p:sp>
      <p:pic>
        <p:nvPicPr>
          <p:cNvPr id="7" name="Afbeelding 6"/>
          <p:cNvPicPr>
            <a:picLocks noChangeAspect="1"/>
          </p:cNvPicPr>
          <p:nvPr/>
        </p:nvPicPr>
        <p:blipFill>
          <a:blip r:embed="rId3"/>
          <a:stretch>
            <a:fillRect/>
          </a:stretch>
        </p:blipFill>
        <p:spPr>
          <a:xfrm>
            <a:off x="5585016" y="2471207"/>
            <a:ext cx="4948251" cy="3213464"/>
          </a:xfrm>
          <a:prstGeom prst="rect">
            <a:avLst/>
          </a:prstGeom>
        </p:spPr>
      </p:pic>
      <p:sp>
        <p:nvSpPr>
          <p:cNvPr id="2" name="Tekstvak 4">
            <a:extLst>
              <a:ext uri="{FF2B5EF4-FFF2-40B4-BE49-F238E27FC236}">
                <a16:creationId xmlns:a16="http://schemas.microsoft.com/office/drawing/2014/main" id="{4B92482F-F127-1859-691A-E6E7150F1093}"/>
              </a:ext>
            </a:extLst>
          </p:cNvPr>
          <p:cNvSpPr txBox="1"/>
          <p:nvPr/>
        </p:nvSpPr>
        <p:spPr>
          <a:xfrm>
            <a:off x="6154776" y="5763905"/>
            <a:ext cx="5060091" cy="5078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latin typeface="Arial"/>
                <a:hlinkClick r:id="rId4"/>
              </a:rPr>
              <a:t>https://www.bridgingspaces.nl/nieuws/waarderend-onderzoek-appreciative-inquiry</a:t>
            </a:r>
            <a:r>
              <a:rPr lang="en-GB" sz="900" i="1" dirty="0">
                <a:latin typeface="Arial"/>
                <a:hlinkClick r:id="rId4"/>
              </a:rPr>
              <a:t>/</a:t>
            </a:r>
            <a:endParaRPr lang="nl-NL" dirty="0"/>
          </a:p>
          <a:p>
            <a:endParaRPr lang="en-GB" sz="900" i="1" dirty="0">
              <a:latin typeface="Arial"/>
              <a:ea typeface="+mn-lt"/>
              <a:cs typeface="Arial"/>
            </a:endParaRPr>
          </a:p>
          <a:p>
            <a:endParaRPr lang="en-GB" sz="900" dirty="0">
              <a:ea typeface="+mn-lt"/>
              <a:cs typeface="+mn-lt"/>
            </a:endParaRPr>
          </a:p>
        </p:txBody>
      </p:sp>
    </p:spTree>
    <p:extLst>
      <p:ext uri="{BB962C8B-B14F-4D97-AF65-F5344CB8AC3E}">
        <p14:creationId xmlns:p14="http://schemas.microsoft.com/office/powerpoint/2010/main" val="529975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Appreciative</a:t>
            </a:r>
            <a:r>
              <a:rPr lang="nl-NL" dirty="0"/>
              <a:t> </a:t>
            </a:r>
            <a:r>
              <a:rPr lang="nl-NL" dirty="0" err="1"/>
              <a:t>inquiry</a:t>
            </a:r>
            <a:endParaRPr lang="nl-NL" dirty="0"/>
          </a:p>
        </p:txBody>
      </p:sp>
      <p:sp>
        <p:nvSpPr>
          <p:cNvPr id="6" name="Tekstvak 5"/>
          <p:cNvSpPr txBox="1"/>
          <p:nvPr/>
        </p:nvSpPr>
        <p:spPr>
          <a:xfrm>
            <a:off x="2168981" y="2181972"/>
            <a:ext cx="7191101" cy="3785652"/>
          </a:xfrm>
          <a:prstGeom prst="rect">
            <a:avLst/>
          </a:prstGeom>
          <a:noFill/>
        </p:spPr>
        <p:txBody>
          <a:bodyPr wrap="square" rtlCol="0">
            <a:spAutoFit/>
          </a:bodyPr>
          <a:lstStyle/>
          <a:p>
            <a:pPr marL="257175" indent="-257175">
              <a:buFont typeface="+mj-lt"/>
              <a:buAutoNum type="arabicPeriod"/>
            </a:pPr>
            <a:r>
              <a:rPr lang="nl-NL" sz="2400" i="1" dirty="0"/>
              <a:t>Het duurzame</a:t>
            </a:r>
            <a:r>
              <a:rPr lang="nl-NL" sz="2400" dirty="0"/>
              <a:t>: waar bouwen we op voort? Wat is er al en hoe is dat er gekomen?</a:t>
            </a:r>
          </a:p>
          <a:p>
            <a:pPr marL="257175" indent="-257175">
              <a:buFont typeface="+mj-lt"/>
              <a:buAutoNum type="arabicPeriod"/>
            </a:pPr>
            <a:endParaRPr lang="nl-NL" sz="2400" dirty="0"/>
          </a:p>
          <a:p>
            <a:pPr marL="257175" indent="-257175">
              <a:buFont typeface="+mj-lt"/>
              <a:buAutoNum type="arabicPeriod"/>
            </a:pPr>
            <a:r>
              <a:rPr lang="nl-NL" sz="2400" i="1" dirty="0"/>
              <a:t>Het nieuwe</a:t>
            </a:r>
            <a:r>
              <a:rPr lang="nl-NL" sz="2400" dirty="0"/>
              <a:t>: Waar willen we meer van? Waar zijn we toe in staat? Waar verlangen we naar?</a:t>
            </a:r>
          </a:p>
          <a:p>
            <a:pPr marL="257175" indent="-257175">
              <a:buFont typeface="+mj-lt"/>
              <a:buAutoNum type="arabicPeriod"/>
            </a:pPr>
            <a:endParaRPr lang="nl-NL" sz="2400" dirty="0"/>
          </a:p>
          <a:p>
            <a:pPr marL="257175" indent="-257175">
              <a:buFont typeface="+mj-lt"/>
              <a:buAutoNum type="arabicPeriod"/>
            </a:pPr>
            <a:r>
              <a:rPr lang="nl-NL" sz="2400" i="1" dirty="0"/>
              <a:t>De transitie</a:t>
            </a:r>
            <a:r>
              <a:rPr lang="nl-NL" sz="2400" dirty="0"/>
              <a:t>: Welke beweging leidt naar verandering? Wat gaan we </a:t>
            </a:r>
            <a:r>
              <a:rPr lang="nl-NL" sz="2400" i="1" dirty="0"/>
              <a:t>doen</a:t>
            </a:r>
            <a:r>
              <a:rPr lang="nl-NL" sz="2400" dirty="0"/>
              <a:t>?</a:t>
            </a:r>
          </a:p>
          <a:p>
            <a:pPr marL="257175" indent="-257175">
              <a:buFont typeface="+mj-lt"/>
              <a:buAutoNum type="arabicPeriod"/>
            </a:pPr>
            <a:endParaRPr lang="nl-NL" sz="2400" dirty="0"/>
          </a:p>
          <a:p>
            <a:pPr marL="257175" indent="-257175">
              <a:buFont typeface="+mj-lt"/>
              <a:buAutoNum type="arabicPeriod"/>
            </a:pPr>
            <a:endParaRPr lang="nl-NL" sz="2400" dirty="0"/>
          </a:p>
        </p:txBody>
      </p:sp>
    </p:spTree>
    <p:extLst>
      <p:ext uri="{BB962C8B-B14F-4D97-AF65-F5344CB8AC3E}">
        <p14:creationId xmlns:p14="http://schemas.microsoft.com/office/powerpoint/2010/main" val="3819761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65952C2-3822-AF79-2067-07ECD36A8BA1}"/>
              </a:ext>
            </a:extLst>
          </p:cNvPr>
          <p:cNvSpPr>
            <a:spLocks noGrp="1"/>
          </p:cNvSpPr>
          <p:nvPr>
            <p:ph type="dt" sz="half" idx="10"/>
          </p:nvPr>
        </p:nvSpPr>
        <p:spPr/>
        <p:txBody>
          <a:bodyPr/>
          <a:lstStyle/>
          <a:p>
            <a:fld id="{FD4D8EA2-FC1D-42A9-9530-D89B83BE68A1}"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A0692BEA-D627-EAE7-9184-E1023B9CC36B}"/>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CDA9C361-E37F-4658-E320-A4C9E383D2C1}"/>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2" name="Titel 1">
            <a:extLst>
              <a:ext uri="{FF2B5EF4-FFF2-40B4-BE49-F238E27FC236}">
                <a16:creationId xmlns:a16="http://schemas.microsoft.com/office/drawing/2014/main" id="{D54A5DAD-D5D2-C314-FF32-4570A532A6FE}"/>
              </a:ext>
            </a:extLst>
          </p:cNvPr>
          <p:cNvSpPr>
            <a:spLocks noGrp="1"/>
          </p:cNvSpPr>
          <p:nvPr>
            <p:ph type="title"/>
          </p:nvPr>
        </p:nvSpPr>
        <p:spPr/>
        <p:txBody>
          <a:bodyPr/>
          <a:lstStyle/>
          <a:p>
            <a:r>
              <a:rPr lang="nl-NL" dirty="0"/>
              <a:t>Process</a:t>
            </a:r>
          </a:p>
        </p:txBody>
      </p:sp>
      <p:pic>
        <p:nvPicPr>
          <p:cNvPr id="7" name="Afbeelding 9" descr="Afbeelding met wit&#10;&#10;Automatisch gegenereerde beschrijving">
            <a:extLst>
              <a:ext uri="{FF2B5EF4-FFF2-40B4-BE49-F238E27FC236}">
                <a16:creationId xmlns:a16="http://schemas.microsoft.com/office/drawing/2014/main" id="{5F672D80-7103-C0E3-89B6-5F9ADAD044DA}"/>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E9E2D279-80E8-1FD2-37D8-36BE71DC0C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pic>
        <p:nvPicPr>
          <p:cNvPr id="10" name="Tijdelijke aanduiding voor inhoud 9">
            <a:extLst>
              <a:ext uri="{FF2B5EF4-FFF2-40B4-BE49-F238E27FC236}">
                <a16:creationId xmlns:a16="http://schemas.microsoft.com/office/drawing/2014/main" id="{0C9B77C8-9C6D-C3DB-9845-C21EDB9CC6B4}"/>
              </a:ext>
            </a:extLst>
          </p:cNvPr>
          <p:cNvPicPr>
            <a:picLocks noGrp="1" noChangeAspect="1"/>
          </p:cNvPicPr>
          <p:nvPr>
            <p:ph idx="1"/>
          </p:nvPr>
        </p:nvPicPr>
        <p:blipFill>
          <a:blip r:embed="rId3"/>
          <a:stretch>
            <a:fillRect/>
          </a:stretch>
        </p:blipFill>
        <p:spPr>
          <a:xfrm>
            <a:off x="1208399" y="1975414"/>
            <a:ext cx="9925538" cy="3640377"/>
          </a:xfrm>
        </p:spPr>
      </p:pic>
    </p:spTree>
    <p:extLst>
      <p:ext uri="{BB962C8B-B14F-4D97-AF65-F5344CB8AC3E}">
        <p14:creationId xmlns:p14="http://schemas.microsoft.com/office/powerpoint/2010/main" val="90027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D06C056-76F3-FBEE-7D6D-8B49A7C5C162}"/>
              </a:ext>
            </a:extLst>
          </p:cNvPr>
          <p:cNvSpPr>
            <a:spLocks noGrp="1"/>
          </p:cNvSpPr>
          <p:nvPr>
            <p:ph idx="1"/>
          </p:nvPr>
        </p:nvSpPr>
        <p:spPr/>
        <p:txBody>
          <a:bodyPr/>
          <a:lstStyle/>
          <a:p>
            <a:pPr>
              <a:lnSpc>
                <a:spcPct val="107000"/>
              </a:lnSpc>
              <a:spcAft>
                <a:spcPts val="800"/>
              </a:spcAft>
              <a:buFont typeface="Arial" panose="020B0604020202020204" pitchFamily="34" charset="0"/>
              <a:buChar char="•"/>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Interventies bij beïnvloeding gedragspatronen o.a. : </a:t>
            </a:r>
          </a:p>
          <a:p>
            <a:pPr marL="676275" lvl="1" indent="-228600">
              <a:lnSpc>
                <a:spcPct val="107000"/>
              </a:lnSpc>
              <a:spcAft>
                <a:spcPts val="800"/>
              </a:spcAft>
              <a:buAutoNum type="arabicPeriod" startAt="9"/>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 </a:t>
            </a:r>
            <a:r>
              <a:rPr lang="nl-NL" sz="2000" kern="100" dirty="0" err="1">
                <a:latin typeface="Lucida Bright" panose="02040602050505020304" pitchFamily="18" charset="0"/>
                <a:ea typeface="Calibri" panose="020F0502020204030204" pitchFamily="34" charset="0"/>
                <a:cs typeface="Times New Roman" panose="02020603050405020304" pitchFamily="18" charset="0"/>
              </a:rPr>
              <a:t>Theory</a:t>
            </a:r>
            <a:r>
              <a:rPr lang="nl-NL" sz="2000" kern="100" dirty="0">
                <a:latin typeface="Lucida Bright" panose="02040602050505020304" pitchFamily="18" charset="0"/>
                <a:ea typeface="Calibri" panose="020F0502020204030204" pitchFamily="34" charset="0"/>
                <a:cs typeface="Times New Roman" panose="02020603050405020304" pitchFamily="18" charset="0"/>
              </a:rPr>
              <a:t> U</a:t>
            </a:r>
          </a:p>
          <a:p>
            <a:pPr marL="676275" lvl="1" indent="-228600">
              <a:lnSpc>
                <a:spcPct val="107000"/>
              </a:lnSpc>
              <a:spcAft>
                <a:spcPts val="800"/>
              </a:spcAft>
              <a:buAutoNum type="arabicPeriod" startAt="9"/>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Waarderende gespreksvoering/ sterke punten benadering </a:t>
            </a:r>
            <a:r>
              <a:rPr lang="nl-NL" sz="2000" kern="100" dirty="0" err="1">
                <a:latin typeface="Lucida Bright" panose="02040602050505020304" pitchFamily="18" charset="0"/>
                <a:ea typeface="Calibri" panose="020F0502020204030204" pitchFamily="34" charset="0"/>
                <a:cs typeface="Times New Roman" panose="02020603050405020304" pitchFamily="18" charset="0"/>
              </a:rPr>
              <a:t>Appreciative</a:t>
            </a:r>
            <a:r>
              <a:rPr lang="nl-NL" sz="2000" kern="100" dirty="0">
                <a:latin typeface="Lucida Bright" panose="02040602050505020304" pitchFamily="18" charset="0"/>
                <a:ea typeface="Calibri" panose="020F0502020204030204" pitchFamily="34" charset="0"/>
                <a:cs typeface="Times New Roman" panose="02020603050405020304" pitchFamily="18" charset="0"/>
              </a:rPr>
              <a:t> </a:t>
            </a:r>
            <a:r>
              <a:rPr lang="nl-NL" sz="2000" kern="100" dirty="0" err="1">
                <a:latin typeface="Lucida Bright" panose="02040602050505020304" pitchFamily="18" charset="0"/>
                <a:ea typeface="Calibri" panose="020F0502020204030204" pitchFamily="34" charset="0"/>
                <a:cs typeface="Times New Roman" panose="02020603050405020304" pitchFamily="18" charset="0"/>
              </a:rPr>
              <a:t>Inquiry</a:t>
            </a:r>
            <a:endParaRPr lang="nl-NL" sz="2000" kern="100" dirty="0">
              <a:latin typeface="Lucida Bright" panose="02040602050505020304" pitchFamily="18" charset="0"/>
              <a:ea typeface="Calibri" panose="020F0502020204030204" pitchFamily="34" charset="0"/>
              <a:cs typeface="Times New Roman" panose="02020603050405020304" pitchFamily="18" charset="0"/>
            </a:endParaRPr>
          </a:p>
          <a:p>
            <a:pPr marL="676275" lvl="1" indent="-228600">
              <a:lnSpc>
                <a:spcPct val="107000"/>
              </a:lnSpc>
              <a:spcAft>
                <a:spcPts val="800"/>
              </a:spcAft>
              <a:buAutoNum type="arabicPeriod" startAt="9"/>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 Motiverende gespreksvoering  (McClelland)</a:t>
            </a:r>
          </a:p>
          <a:p>
            <a:pPr marL="1653539" lvl="3" indent="-228600">
              <a:lnSpc>
                <a:spcPct val="107000"/>
              </a:lnSpc>
              <a:spcAft>
                <a:spcPts val="800"/>
              </a:spcAft>
              <a:buFont typeface="Arial" panose="020B0604020202020204" pitchFamily="34" charset="0"/>
              <a:buChar char="•"/>
              <a:tabLst>
                <a:tab pos="1371600" algn="l"/>
              </a:tabLst>
            </a:pPr>
            <a:r>
              <a:rPr lang="nl-NL" kern="100" dirty="0">
                <a:latin typeface="Lucida Bright" panose="02040602050505020304" pitchFamily="18" charset="0"/>
                <a:ea typeface="Calibri" panose="020F0502020204030204" pitchFamily="34" charset="0"/>
                <a:cs typeface="Times New Roman" panose="02020603050405020304" pitchFamily="18" charset="0"/>
              </a:rPr>
              <a:t>Onderstroom: probleem- of oplossingsgericht denken</a:t>
            </a:r>
          </a:p>
          <a:p>
            <a:pPr marL="1653539" lvl="3" indent="-228600">
              <a:lnSpc>
                <a:spcPct val="107000"/>
              </a:lnSpc>
              <a:spcAft>
                <a:spcPts val="800"/>
              </a:spcAft>
              <a:buFont typeface="Arial" panose="020B0604020202020204" pitchFamily="34" charset="0"/>
              <a:buChar char="•"/>
              <a:tabLst>
                <a:tab pos="1371600" algn="l"/>
              </a:tabLst>
            </a:pPr>
            <a:r>
              <a:rPr lang="nl-NL" kern="100" dirty="0">
                <a:latin typeface="Lucida Bright" panose="02040602050505020304" pitchFamily="18" charset="0"/>
                <a:ea typeface="Calibri" panose="020F0502020204030204" pitchFamily="34" charset="0"/>
                <a:cs typeface="Times New Roman" panose="02020603050405020304" pitchFamily="18" charset="0"/>
              </a:rPr>
              <a:t>Belemmerende en helpende overtuigingen</a:t>
            </a:r>
          </a:p>
          <a:p>
            <a:pPr marL="523875" lvl="1" indent="0">
              <a:lnSpc>
                <a:spcPct val="107000"/>
              </a:lnSpc>
              <a:spcAft>
                <a:spcPts val="800"/>
              </a:spcAft>
              <a:buNone/>
              <a:tabLst>
                <a:tab pos="1371600" algn="l"/>
              </a:tabLst>
            </a:pPr>
            <a:r>
              <a:rPr lang="nl-NL" sz="2000" kern="100" dirty="0">
                <a:solidFill>
                  <a:schemeClr val="accent1">
                    <a:lumMod val="60000"/>
                    <a:lumOff val="40000"/>
                  </a:schemeClr>
                </a:solidFill>
                <a:latin typeface="Lucida Bright" panose="02040602050505020304" pitchFamily="18" charset="0"/>
                <a:ea typeface="Calibri" panose="020F0502020204030204" pitchFamily="34" charset="0"/>
                <a:cs typeface="Times New Roman" panose="02020603050405020304" pitchFamily="18" charset="0"/>
              </a:rPr>
              <a:t>12</a:t>
            </a:r>
            <a:r>
              <a:rPr lang="nl-NL" sz="2000" kern="100" dirty="0">
                <a:latin typeface="Lucida Bright" panose="02040602050505020304" pitchFamily="18" charset="0"/>
                <a:ea typeface="Calibri" panose="020F0502020204030204" pitchFamily="34" charset="0"/>
                <a:cs typeface="Times New Roman" panose="02020603050405020304" pitchFamily="18" charset="0"/>
              </a:rPr>
              <a:t>.     Verandertaal</a:t>
            </a:r>
          </a:p>
          <a:p>
            <a:endParaRPr lang="nl-NL" dirty="0"/>
          </a:p>
        </p:txBody>
      </p:sp>
      <p:sp>
        <p:nvSpPr>
          <p:cNvPr id="2" name="Titel 1">
            <a:extLst>
              <a:ext uri="{FF2B5EF4-FFF2-40B4-BE49-F238E27FC236}">
                <a16:creationId xmlns:a16="http://schemas.microsoft.com/office/drawing/2014/main" id="{67E638C3-9ACA-D0C1-AB9C-8969ADE6CBE6}"/>
              </a:ext>
            </a:extLst>
          </p:cNvPr>
          <p:cNvSpPr>
            <a:spLocks noGrp="1"/>
          </p:cNvSpPr>
          <p:nvPr>
            <p:ph type="title"/>
          </p:nvPr>
        </p:nvSpPr>
        <p:spPr/>
        <p:txBody>
          <a:bodyPr/>
          <a:lstStyle/>
          <a:p>
            <a:r>
              <a:rPr lang="nl-NL" dirty="0"/>
              <a:t>Vervolg thema’s</a:t>
            </a:r>
          </a:p>
        </p:txBody>
      </p:sp>
    </p:spTree>
    <p:extLst>
      <p:ext uri="{BB962C8B-B14F-4D97-AF65-F5344CB8AC3E}">
        <p14:creationId xmlns:p14="http://schemas.microsoft.com/office/powerpoint/2010/main" val="124049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316512"/>
            <a:ext cx="10515600" cy="2873375"/>
          </a:xfrm>
        </p:spPr>
        <p:txBody>
          <a:bodyPr>
            <a:normAutofit fontScale="92500" lnSpcReduction="10000"/>
          </a:bodyPr>
          <a:lstStyle/>
          <a:p>
            <a:pPr algn="ctr">
              <a:spcBef>
                <a:spcPts val="3000"/>
              </a:spcBef>
              <a:buNone/>
              <a:defRPr/>
            </a:pPr>
            <a:r>
              <a:rPr lang="nl-NL" sz="4800" dirty="0" err="1">
                <a:solidFill>
                  <a:schemeClr val="accent1">
                    <a:lumMod val="60000"/>
                    <a:lumOff val="40000"/>
                  </a:schemeClr>
                </a:solidFill>
              </a:rPr>
              <a:t>Motivativerende</a:t>
            </a:r>
            <a:r>
              <a:rPr lang="nl-NL" sz="4800" dirty="0">
                <a:solidFill>
                  <a:schemeClr val="accent1">
                    <a:lumMod val="60000"/>
                    <a:lumOff val="40000"/>
                  </a:schemeClr>
                </a:solidFill>
              </a:rPr>
              <a:t> gespreksvoering</a:t>
            </a:r>
            <a:r>
              <a:rPr lang="nl-NL" sz="4800" dirty="0"/>
              <a:t>  = </a:t>
            </a:r>
          </a:p>
          <a:p>
            <a:pPr>
              <a:spcBef>
                <a:spcPts val="3000"/>
              </a:spcBef>
              <a:buNone/>
              <a:defRPr/>
            </a:pPr>
            <a:r>
              <a:rPr lang="nl-NL" sz="4800" dirty="0"/>
              <a:t>  	een </a:t>
            </a:r>
            <a:r>
              <a:rPr lang="nl-NL" sz="4800" dirty="0">
                <a:solidFill>
                  <a:schemeClr val="accent1">
                    <a:lumMod val="60000"/>
                    <a:lumOff val="40000"/>
                  </a:schemeClr>
                </a:solidFill>
              </a:rPr>
              <a:t>samenwerkingsgerichte </a:t>
            </a:r>
            <a:r>
              <a:rPr lang="nl-NL" sz="4800" dirty="0"/>
              <a:t>communicatiestijl om motivatie voor </a:t>
            </a:r>
            <a:r>
              <a:rPr lang="nl-NL" sz="4800" dirty="0">
                <a:solidFill>
                  <a:schemeClr val="accent1">
                    <a:lumMod val="60000"/>
                    <a:lumOff val="40000"/>
                  </a:schemeClr>
                </a:solidFill>
              </a:rPr>
              <a:t>verandering</a:t>
            </a:r>
            <a:r>
              <a:rPr lang="nl-NL" sz="4800" dirty="0"/>
              <a:t> op te roepen en te versterken</a:t>
            </a:r>
          </a:p>
        </p:txBody>
      </p:sp>
      <p:sp>
        <p:nvSpPr>
          <p:cNvPr id="4" name="Datumsplatzhalter 3">
            <a:extLst>
              <a:ext uri="{FF2B5EF4-FFF2-40B4-BE49-F238E27FC236}">
                <a16:creationId xmlns:a16="http://schemas.microsoft.com/office/drawing/2014/main" id="{3D98AA20-9651-BA79-146C-250EB43A7813}"/>
              </a:ext>
            </a:extLst>
          </p:cNvPr>
          <p:cNvSpPr>
            <a:spLocks noGrp="1"/>
          </p:cNvSpPr>
          <p:nvPr>
            <p:ph type="dt" sz="half" idx="10"/>
          </p:nvPr>
        </p:nvSpPr>
        <p:spPr/>
        <p:txBody>
          <a:bodyPr/>
          <a:lstStyle/>
          <a:p>
            <a:fld id="{7B913A3C-F286-4ACA-8D76-3A28507F9399}"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C6E3C47D-DEA5-3EE6-BB01-D4F894D58F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5C860F0-C937-9B43-4C11-4D261845C657}"/>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itel 1"/>
          <p:cNvSpPr>
            <a:spLocks noGrp="1"/>
          </p:cNvSpPr>
          <p:nvPr>
            <p:ph type="title"/>
          </p:nvPr>
        </p:nvSpPr>
        <p:spPr>
          <a:xfrm>
            <a:off x="838201" y="372639"/>
            <a:ext cx="9920288" cy="777410"/>
          </a:xfrm>
        </p:spPr>
        <p:txBody>
          <a:bodyPr/>
          <a:lstStyle/>
          <a:p>
            <a:r>
              <a:rPr lang="nl-NL" dirty="0"/>
              <a:t>Motiverende gespreksvoering</a:t>
            </a:r>
          </a:p>
        </p:txBody>
      </p:sp>
      <p:pic>
        <p:nvPicPr>
          <p:cNvPr id="8" name="Afbeelding 9" descr="Afbeelding met wit&#10;&#10;Automatisch gegenereerde beschrijving">
            <a:extLst>
              <a:ext uri="{FF2B5EF4-FFF2-40B4-BE49-F238E27FC236}">
                <a16:creationId xmlns:a16="http://schemas.microsoft.com/office/drawing/2014/main" id="{07BD8B05-41FD-C1F9-9976-E3AC9C4914E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0FF41C41-2E19-7289-6BC1-BC163278788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153291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25625"/>
            <a:ext cx="3771900" cy="4351338"/>
          </a:xfrm>
        </p:spPr>
        <p:txBody>
          <a:bodyPr anchor="t">
            <a:normAutofit/>
          </a:bodyPr>
          <a:lstStyle/>
          <a:p>
            <a:pPr marL="0" indent="0">
              <a:lnSpc>
                <a:spcPct val="150000"/>
              </a:lnSpc>
              <a:spcBef>
                <a:spcPts val="0"/>
              </a:spcBef>
              <a:buNone/>
            </a:pPr>
            <a:r>
              <a:rPr lang="nl-NL" dirty="0">
                <a:solidFill>
                  <a:schemeClr val="accent1"/>
                </a:solidFill>
              </a:rPr>
              <a:t>GOAL</a:t>
            </a:r>
          </a:p>
          <a:p>
            <a:r>
              <a:rPr lang="nl-NL" sz="2000" dirty="0"/>
              <a:t>Ambivalentie verminderen</a:t>
            </a:r>
          </a:p>
          <a:p>
            <a:endParaRPr lang="nl-NL" sz="2000" dirty="0"/>
          </a:p>
          <a:p>
            <a:r>
              <a:rPr lang="nl-NL" sz="2000" dirty="0"/>
              <a:t>Intrinsieke motivatie vergroten </a:t>
            </a:r>
          </a:p>
          <a:p>
            <a:endParaRPr lang="nl-NL" sz="2000" dirty="0"/>
          </a:p>
          <a:p>
            <a:r>
              <a:rPr lang="nl-NL" sz="2000" dirty="0"/>
              <a:t>Gedrag veranderen </a:t>
            </a:r>
          </a:p>
        </p:txBody>
      </p:sp>
      <p:sp>
        <p:nvSpPr>
          <p:cNvPr id="4" name="Datumsplatzhalter 3">
            <a:extLst>
              <a:ext uri="{FF2B5EF4-FFF2-40B4-BE49-F238E27FC236}">
                <a16:creationId xmlns:a16="http://schemas.microsoft.com/office/drawing/2014/main" id="{8C188A37-C0ED-5FE0-A1D3-5313F62458C4}"/>
              </a:ext>
            </a:extLst>
          </p:cNvPr>
          <p:cNvSpPr>
            <a:spLocks noGrp="1"/>
          </p:cNvSpPr>
          <p:nvPr>
            <p:ph type="dt" sz="half" idx="10"/>
          </p:nvPr>
        </p:nvSpPr>
        <p:spPr/>
        <p:txBody>
          <a:bodyPr/>
          <a:lstStyle/>
          <a:p>
            <a:fld id="{A8697530-5F4B-4FF2-A686-77B833262E58}"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CCD4EE5E-6D1A-3267-006B-5017D0140A1F}"/>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2FC25224-78CB-1037-A112-A34A4E50CF59}"/>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itel 1"/>
          <p:cNvSpPr>
            <a:spLocks noGrp="1"/>
          </p:cNvSpPr>
          <p:nvPr>
            <p:ph type="title"/>
          </p:nvPr>
        </p:nvSpPr>
        <p:spPr>
          <a:xfrm>
            <a:off x="838200" y="372638"/>
            <a:ext cx="10159999" cy="780585"/>
          </a:xfrm>
        </p:spPr>
        <p:txBody>
          <a:bodyPr/>
          <a:lstStyle/>
          <a:p>
            <a:r>
              <a:rPr lang="nl-NL" sz="6000" dirty="0"/>
              <a:t>Motiverende gespreksvoering II</a:t>
            </a:r>
          </a:p>
        </p:txBody>
      </p:sp>
      <p:pic>
        <p:nvPicPr>
          <p:cNvPr id="8" name="Afbeelding 9" descr="Afbeelding met wit&#10;&#10;Automatisch gegenereerde beschrijving">
            <a:extLst>
              <a:ext uri="{FF2B5EF4-FFF2-40B4-BE49-F238E27FC236}">
                <a16:creationId xmlns:a16="http://schemas.microsoft.com/office/drawing/2014/main" id="{AECE1268-D75D-4BBE-BAE1-1294FED3FBE7}"/>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4F95E230-19C5-3F76-8000-41FF58683D0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0" name="Tijdelijke aanduiding voor inhoud 2">
            <a:extLst>
              <a:ext uri="{FF2B5EF4-FFF2-40B4-BE49-F238E27FC236}">
                <a16:creationId xmlns:a16="http://schemas.microsoft.com/office/drawing/2014/main" id="{6AB84924-9EF9-612F-A7ED-F5B31841072B}"/>
              </a:ext>
            </a:extLst>
          </p:cNvPr>
          <p:cNvSpPr txBox="1">
            <a:spLocks/>
          </p:cNvSpPr>
          <p:nvPr/>
        </p:nvSpPr>
        <p:spPr>
          <a:xfrm>
            <a:off x="5148942" y="1825625"/>
            <a:ext cx="5849257" cy="4351338"/>
          </a:xfrm>
          <a:prstGeom prst="rect">
            <a:avLst/>
          </a:prstGeom>
        </p:spPr>
        <p:txBody>
          <a:bodyPr vert="horz" lIns="91440" tIns="45720" rIns="91440" bIns="45720" rtlCol="0" anchor="t">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pitchFamily="2" charset="2"/>
              <a:buNone/>
            </a:pPr>
            <a:r>
              <a:rPr lang="nl-NL" dirty="0">
                <a:solidFill>
                  <a:schemeClr val="accent1"/>
                </a:solidFill>
              </a:rPr>
              <a:t>MATE VAN BEREIDHEID</a:t>
            </a:r>
          </a:p>
          <a:p>
            <a:pPr>
              <a:lnSpc>
                <a:spcPct val="150000"/>
              </a:lnSpc>
              <a:spcBef>
                <a:spcPts val="0"/>
              </a:spcBef>
              <a:spcAft>
                <a:spcPts val="1200"/>
              </a:spcAft>
            </a:pPr>
            <a:r>
              <a:rPr lang="en-GB" sz="2000" dirty="0" err="1"/>
              <a:t>Varieert</a:t>
            </a:r>
            <a:r>
              <a:rPr lang="en-GB" sz="2000" dirty="0"/>
              <a:t> per moment, per person </a:t>
            </a:r>
            <a:r>
              <a:rPr lang="en-GB" sz="2000" dirty="0" err="1"/>
              <a:t>en</a:t>
            </a:r>
            <a:r>
              <a:rPr lang="en-GB" sz="2000" dirty="0"/>
              <a:t> per </a:t>
            </a:r>
            <a:r>
              <a:rPr lang="en-GB" sz="2000" dirty="0" err="1"/>
              <a:t>situatie</a:t>
            </a:r>
            <a:endParaRPr lang="en-GB" sz="2000" dirty="0"/>
          </a:p>
          <a:p>
            <a:pPr>
              <a:lnSpc>
                <a:spcPct val="150000"/>
              </a:lnSpc>
              <a:spcBef>
                <a:spcPts val="0"/>
              </a:spcBef>
              <a:spcAft>
                <a:spcPts val="1200"/>
              </a:spcAft>
            </a:pPr>
            <a:r>
              <a:rPr lang="en-GB" sz="2000" dirty="0" err="1"/>
              <a:t>Wordt</a:t>
            </a:r>
            <a:r>
              <a:rPr lang="en-GB" sz="2000" dirty="0"/>
              <a:t> </a:t>
            </a:r>
            <a:r>
              <a:rPr lang="en-GB" sz="2000" dirty="0" err="1"/>
              <a:t>beinvloed</a:t>
            </a:r>
            <a:r>
              <a:rPr lang="en-GB" sz="2000" dirty="0"/>
              <a:t> door </a:t>
            </a:r>
            <a:r>
              <a:rPr lang="en-GB" sz="2000" dirty="0" err="1"/>
              <a:t>interactie</a:t>
            </a:r>
            <a:endParaRPr lang="en-GB" sz="2000" dirty="0"/>
          </a:p>
          <a:p>
            <a:pPr>
              <a:lnSpc>
                <a:spcPct val="150000"/>
              </a:lnSpc>
              <a:spcBef>
                <a:spcPts val="0"/>
              </a:spcBef>
              <a:spcAft>
                <a:spcPts val="1200"/>
              </a:spcAft>
            </a:pPr>
            <a:r>
              <a:rPr lang="en-GB" sz="2000" i="1" dirty="0"/>
              <a:t>“</a:t>
            </a:r>
            <a:r>
              <a:rPr lang="en-US" altLang="en-US" sz="2000" dirty="0"/>
              <a:t>’</a:t>
            </a:r>
            <a:r>
              <a:rPr lang="en-US" altLang="nl-NL" sz="2000" dirty="0" err="1"/>
              <a:t>Gebrek</a:t>
            </a:r>
            <a:r>
              <a:rPr lang="en-US" altLang="nl-NL" sz="2000" dirty="0"/>
              <a:t> </a:t>
            </a:r>
            <a:r>
              <a:rPr lang="en-US" altLang="nl-NL" sz="2000" dirty="0" err="1"/>
              <a:t>aan</a:t>
            </a:r>
            <a:r>
              <a:rPr lang="en-US" altLang="nl-NL" sz="2000" dirty="0"/>
              <a:t> </a:t>
            </a:r>
            <a:r>
              <a:rPr lang="en-US" altLang="nl-NL" sz="2000" dirty="0" err="1"/>
              <a:t>motivatie</a:t>
            </a:r>
            <a:r>
              <a:rPr lang="en-US" altLang="en-US" sz="2000" dirty="0"/>
              <a:t>’</a:t>
            </a:r>
            <a:r>
              <a:rPr lang="en-US" altLang="nl-NL" sz="2000" dirty="0"/>
              <a:t> is </a:t>
            </a:r>
            <a:r>
              <a:rPr lang="en-US" altLang="nl-NL" sz="2000" dirty="0" err="1"/>
              <a:t>niet</a:t>
            </a:r>
            <a:r>
              <a:rPr lang="en-US" altLang="nl-NL" sz="2000" dirty="0"/>
              <a:t> de </a:t>
            </a:r>
            <a:r>
              <a:rPr lang="en-US" altLang="nl-NL" sz="2000" dirty="0" err="1"/>
              <a:t>schuld</a:t>
            </a:r>
            <a:r>
              <a:rPr lang="en-US" altLang="nl-NL" sz="2000" dirty="0"/>
              <a:t> van </a:t>
            </a:r>
            <a:r>
              <a:rPr lang="en-US" altLang="nl-NL" sz="2000" dirty="0" err="1"/>
              <a:t>onze</a:t>
            </a:r>
            <a:r>
              <a:rPr lang="en-US" altLang="nl-NL" sz="2000" dirty="0"/>
              <a:t> </a:t>
            </a:r>
            <a:r>
              <a:rPr lang="nl-NL" altLang="nl-NL" sz="2000" dirty="0"/>
              <a:t>cliënten</a:t>
            </a:r>
            <a:r>
              <a:rPr lang="en-US" altLang="nl-NL" sz="2000" dirty="0"/>
              <a:t>, het is </a:t>
            </a:r>
            <a:r>
              <a:rPr lang="en-US" altLang="nl-NL" sz="2000" dirty="0" err="1"/>
              <a:t>een</a:t>
            </a:r>
            <a:r>
              <a:rPr lang="en-US" altLang="nl-NL" sz="2000" dirty="0"/>
              <a:t> </a:t>
            </a:r>
            <a:r>
              <a:rPr lang="en-US" altLang="nl-NL" sz="2000" dirty="0" err="1"/>
              <a:t>uitdaging</a:t>
            </a:r>
            <a:r>
              <a:rPr lang="en-US" altLang="nl-NL" sz="2000" dirty="0"/>
              <a:t> </a:t>
            </a:r>
            <a:r>
              <a:rPr lang="en-US" altLang="nl-NL" sz="2000" dirty="0" err="1"/>
              <a:t>voor</a:t>
            </a:r>
            <a:r>
              <a:rPr lang="en-US" altLang="nl-NL" sz="2000" dirty="0"/>
              <a:t> </a:t>
            </a:r>
            <a:r>
              <a:rPr lang="en-US" altLang="nl-NL" sz="2000" dirty="0" err="1"/>
              <a:t>onze</a:t>
            </a:r>
            <a:r>
              <a:rPr lang="en-US" altLang="nl-NL" sz="2000" dirty="0"/>
              <a:t> </a:t>
            </a:r>
            <a:r>
              <a:rPr lang="en-US" altLang="nl-NL" sz="2000" dirty="0" err="1"/>
              <a:t>vaardigheden</a:t>
            </a:r>
            <a:r>
              <a:rPr lang="en-US" altLang="en-US" sz="2000" dirty="0"/>
              <a:t>’’</a:t>
            </a:r>
            <a:r>
              <a:rPr lang="en-US" altLang="nl-NL" sz="2000" dirty="0"/>
              <a:t> W.R. Miller &amp; S. Rollnick 1991</a:t>
            </a:r>
          </a:p>
          <a:p>
            <a:pPr>
              <a:lnSpc>
                <a:spcPct val="150000"/>
              </a:lnSpc>
              <a:spcBef>
                <a:spcPts val="0"/>
              </a:spcBef>
              <a:spcAft>
                <a:spcPts val="1200"/>
              </a:spcAft>
            </a:pPr>
            <a:endParaRPr lang="en-GB" sz="2000" dirty="0"/>
          </a:p>
        </p:txBody>
      </p:sp>
    </p:spTree>
    <p:extLst>
      <p:ext uri="{BB962C8B-B14F-4D97-AF65-F5344CB8AC3E}">
        <p14:creationId xmlns:p14="http://schemas.microsoft.com/office/powerpoint/2010/main" val="186683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4 </a:t>
            </a:r>
            <a:r>
              <a:rPr lang="en-GB" sz="3600" dirty="0" err="1"/>
              <a:t>voorwaarden</a:t>
            </a:r>
            <a:r>
              <a:rPr lang="en-GB" sz="3600" dirty="0"/>
              <a:t> </a:t>
            </a:r>
            <a:r>
              <a:rPr lang="en-GB" sz="3600" dirty="0" err="1"/>
              <a:t>voor</a:t>
            </a:r>
            <a:r>
              <a:rPr lang="en-GB" sz="3600" dirty="0"/>
              <a:t> </a:t>
            </a:r>
            <a:r>
              <a:rPr lang="en-GB" sz="3600" dirty="0" err="1"/>
              <a:t>veranderen</a:t>
            </a:r>
            <a:endParaRPr lang="en-GB" sz="3600" dirty="0"/>
          </a:p>
        </p:txBody>
      </p:sp>
      <p:sp>
        <p:nvSpPr>
          <p:cNvPr id="3" name="Tijdelijke aanduiding voor inhoud 2"/>
          <p:cNvSpPr>
            <a:spLocks noGrp="1"/>
          </p:cNvSpPr>
          <p:nvPr>
            <p:ph idx="4294967295"/>
          </p:nvPr>
        </p:nvSpPr>
        <p:spPr>
          <a:xfrm>
            <a:off x="616744" y="2063338"/>
            <a:ext cx="10958512" cy="4525963"/>
          </a:xfrm>
        </p:spPr>
        <p:txBody>
          <a:bodyPr/>
          <a:lstStyle/>
          <a:p>
            <a:pPr marL="0" indent="0">
              <a:buNone/>
            </a:pPr>
            <a:r>
              <a:rPr lang="nl-NL" dirty="0"/>
              <a:t>1. Genoeg onvrede over de huidige situatie</a:t>
            </a:r>
          </a:p>
          <a:p>
            <a:pPr marL="0" indent="0">
              <a:buNone/>
            </a:pPr>
            <a:r>
              <a:rPr lang="nl-NL" dirty="0"/>
              <a:t>2. Het nieuwe doel is voldoende aantrekkelijk</a:t>
            </a:r>
          </a:p>
          <a:p>
            <a:pPr marL="0" indent="0">
              <a:buNone/>
            </a:pPr>
            <a:r>
              <a:rPr lang="nl-NL" dirty="0"/>
              <a:t>3. Positieve ervaring met transitie in het verleden</a:t>
            </a:r>
          </a:p>
          <a:p>
            <a:pPr marL="0" indent="0">
              <a:buNone/>
            </a:pPr>
            <a:r>
              <a:rPr lang="nl-NL" dirty="0"/>
              <a:t>4. Voldoende steun in de sociale omgeving</a:t>
            </a:r>
            <a:endParaRPr lang="en-US" dirty="0"/>
          </a:p>
          <a:p>
            <a:pPr>
              <a:buNone/>
            </a:pPr>
            <a:r>
              <a:rPr lang="en-GB" dirty="0"/>
              <a:t>	</a:t>
            </a:r>
          </a:p>
        </p:txBody>
      </p:sp>
    </p:spTree>
    <p:extLst>
      <p:ext uri="{BB962C8B-B14F-4D97-AF65-F5344CB8AC3E}">
        <p14:creationId xmlns:p14="http://schemas.microsoft.com/office/powerpoint/2010/main" val="979305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D24F0E5-3A7A-F852-9F57-EF014B1B9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92147" y="3886050"/>
            <a:ext cx="6258709" cy="2468713"/>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2">
            <a:extLst>
              <a:ext uri="{FF2B5EF4-FFF2-40B4-BE49-F238E27FC236}">
                <a16:creationId xmlns:a16="http://schemas.microsoft.com/office/drawing/2014/main" id="{95DF140B-2856-CE08-4A98-34265496DA38}"/>
              </a:ext>
            </a:extLst>
          </p:cNvPr>
          <p:cNvSpPr>
            <a:spLocks noGrp="1"/>
          </p:cNvSpPr>
          <p:nvPr>
            <p:ph type="dt" sz="half" idx="10"/>
          </p:nvPr>
        </p:nvSpPr>
        <p:spPr/>
        <p:txBody>
          <a:bodyPr/>
          <a:lstStyle/>
          <a:p>
            <a:fld id="{C7197112-4638-466E-889A-D685630A558B}" type="datetime1">
              <a:rPr lang="en-GB" noProof="0" smtClean="0"/>
              <a:t>11/06/2024</a:t>
            </a:fld>
            <a:endParaRPr lang="en-GB" noProof="0"/>
          </a:p>
        </p:txBody>
      </p:sp>
      <p:sp>
        <p:nvSpPr>
          <p:cNvPr id="6" name="Fußzeilenplatzhalter 5">
            <a:extLst>
              <a:ext uri="{FF2B5EF4-FFF2-40B4-BE49-F238E27FC236}">
                <a16:creationId xmlns:a16="http://schemas.microsoft.com/office/drawing/2014/main" id="{ABFEA869-6F9E-2BAC-0C80-D33A3BF13BC7}"/>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AE63092D-3049-A2EA-A3DC-D87B76A567F9}"/>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itel 1"/>
          <p:cNvSpPr>
            <a:spLocks noGrp="1"/>
          </p:cNvSpPr>
          <p:nvPr>
            <p:ph type="title"/>
          </p:nvPr>
        </p:nvSpPr>
        <p:spPr>
          <a:xfrm>
            <a:off x="838200" y="372638"/>
            <a:ext cx="9753599" cy="780585"/>
          </a:xfrm>
        </p:spPr>
        <p:txBody>
          <a:bodyPr/>
          <a:lstStyle/>
          <a:p>
            <a:r>
              <a:rPr lang="nl-NL" sz="6000" dirty="0"/>
              <a:t>Fases</a:t>
            </a:r>
          </a:p>
        </p:txBody>
      </p:sp>
      <p:sp>
        <p:nvSpPr>
          <p:cNvPr id="5" name="Tekstvak 4">
            <a:extLst>
              <a:ext uri="{FF2B5EF4-FFF2-40B4-BE49-F238E27FC236}">
                <a16:creationId xmlns:a16="http://schemas.microsoft.com/office/drawing/2014/main" id="{6E5407DC-5809-CBED-3C6B-A4E6B4474950}"/>
              </a:ext>
            </a:extLst>
          </p:cNvPr>
          <p:cNvSpPr txBox="1"/>
          <p:nvPr/>
        </p:nvSpPr>
        <p:spPr>
          <a:xfrm>
            <a:off x="1061357" y="1647722"/>
            <a:ext cx="10069285" cy="18893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892175" indent="-892175">
              <a:lnSpc>
                <a:spcPct val="150000"/>
              </a:lnSpc>
            </a:pPr>
            <a:r>
              <a:rPr lang="en-GB" sz="2000" dirty="0">
                <a:solidFill>
                  <a:schemeClr val="accent1"/>
                </a:solidFill>
                <a:latin typeface="+mj-lt"/>
              </a:rPr>
              <a:t>Phase 1: </a:t>
            </a:r>
            <a:r>
              <a:rPr lang="en-GB" sz="2000" b="1" dirty="0">
                <a:latin typeface="+mj-lt"/>
              </a:rPr>
              <a:t>Engage </a:t>
            </a:r>
            <a:r>
              <a:rPr lang="en-GB" sz="2000" dirty="0">
                <a:latin typeface="+mj-lt"/>
                <a:sym typeface="Wingdings" panose="05000000000000000000" pitchFamily="2" charset="2"/>
              </a:rPr>
              <a:t></a:t>
            </a:r>
            <a:r>
              <a:rPr lang="en-GB" sz="2000" b="1" dirty="0">
                <a:latin typeface="+mj-lt"/>
                <a:sym typeface="Wingdings" panose="05000000000000000000" pitchFamily="2" charset="2"/>
              </a:rPr>
              <a:t> </a:t>
            </a:r>
            <a:r>
              <a:rPr lang="en-GB" sz="2000" dirty="0">
                <a:latin typeface="+mj-lt"/>
              </a:rPr>
              <a:t>in </a:t>
            </a:r>
            <a:r>
              <a:rPr lang="en-GB" sz="2000" dirty="0" err="1">
                <a:latin typeface="+mj-lt"/>
              </a:rPr>
              <a:t>een</a:t>
            </a:r>
            <a:r>
              <a:rPr lang="en-GB" sz="2000" dirty="0">
                <a:latin typeface="+mj-lt"/>
              </a:rPr>
              <a:t> </a:t>
            </a:r>
            <a:r>
              <a:rPr lang="en-GB" sz="2000" dirty="0" err="1">
                <a:latin typeface="+mj-lt"/>
              </a:rPr>
              <a:t>veilige</a:t>
            </a:r>
            <a:r>
              <a:rPr lang="en-GB" sz="2000" dirty="0">
                <a:latin typeface="+mj-lt"/>
              </a:rPr>
              <a:t> </a:t>
            </a:r>
            <a:r>
              <a:rPr lang="en-GB" sz="2000" dirty="0" err="1">
                <a:latin typeface="+mj-lt"/>
              </a:rPr>
              <a:t>omgeving</a:t>
            </a:r>
            <a:r>
              <a:rPr lang="en-GB" sz="2000" dirty="0">
                <a:latin typeface="+mj-lt"/>
              </a:rPr>
              <a:t> </a:t>
            </a:r>
            <a:r>
              <a:rPr lang="en-GB" sz="2000" dirty="0" err="1">
                <a:latin typeface="+mj-lt"/>
              </a:rPr>
              <a:t>verbinding</a:t>
            </a:r>
            <a:r>
              <a:rPr lang="en-GB" sz="2000" dirty="0">
                <a:latin typeface="+mj-lt"/>
              </a:rPr>
              <a:t> </a:t>
            </a:r>
            <a:r>
              <a:rPr lang="en-GB" sz="2000" dirty="0" err="1">
                <a:latin typeface="+mj-lt"/>
              </a:rPr>
              <a:t>maken</a:t>
            </a:r>
            <a:endParaRPr lang="en-GB" sz="2000" dirty="0">
              <a:latin typeface="+mj-lt"/>
            </a:endParaRPr>
          </a:p>
          <a:p>
            <a:pPr marL="892175" indent="-892175">
              <a:lnSpc>
                <a:spcPct val="150000"/>
              </a:lnSpc>
            </a:pPr>
            <a:r>
              <a:rPr lang="en-GB" sz="2000" dirty="0">
                <a:solidFill>
                  <a:schemeClr val="accent1"/>
                </a:solidFill>
                <a:latin typeface="+mj-lt"/>
              </a:rPr>
              <a:t>Phase 2: </a:t>
            </a:r>
            <a:r>
              <a:rPr lang="en-GB" sz="2000" b="1" dirty="0">
                <a:latin typeface="+mj-lt"/>
              </a:rPr>
              <a:t>Focus </a:t>
            </a:r>
            <a:r>
              <a:rPr lang="en-GB" sz="2000" dirty="0">
                <a:latin typeface="+mj-lt"/>
                <a:sym typeface="Wingdings"/>
              </a:rPr>
              <a:t> </a:t>
            </a:r>
            <a:r>
              <a:rPr lang="nl-NL" sz="2000" dirty="0">
                <a:latin typeface="+mj-lt"/>
              </a:rPr>
              <a:t>helder doel opstellen </a:t>
            </a:r>
            <a:endParaRPr lang="en-GB" sz="2000" dirty="0">
              <a:latin typeface="+mj-lt"/>
            </a:endParaRPr>
          </a:p>
          <a:p>
            <a:pPr marL="892175" indent="-892175">
              <a:lnSpc>
                <a:spcPct val="150000"/>
              </a:lnSpc>
            </a:pPr>
            <a:r>
              <a:rPr lang="en-GB" sz="2000" dirty="0">
                <a:solidFill>
                  <a:schemeClr val="accent1"/>
                </a:solidFill>
                <a:latin typeface="+mj-lt"/>
              </a:rPr>
              <a:t>Phase 3: </a:t>
            </a:r>
            <a:r>
              <a:rPr lang="en-GB" sz="2000" b="1" dirty="0">
                <a:latin typeface="+mj-lt"/>
              </a:rPr>
              <a:t>Evocation </a:t>
            </a:r>
            <a:r>
              <a:rPr lang="en-GB" sz="2000" dirty="0">
                <a:latin typeface="+mj-lt"/>
                <a:sym typeface="Wingdings"/>
              </a:rPr>
              <a:t> </a:t>
            </a:r>
            <a:r>
              <a:rPr lang="en-GB" sz="2000" dirty="0" err="1">
                <a:latin typeface="+mj-lt"/>
                <a:sym typeface="Wingdings"/>
              </a:rPr>
              <a:t>ontlokken</a:t>
            </a:r>
            <a:r>
              <a:rPr lang="en-GB" sz="2000" dirty="0">
                <a:latin typeface="+mj-lt"/>
                <a:sym typeface="Wingdings"/>
              </a:rPr>
              <a:t> van </a:t>
            </a:r>
            <a:r>
              <a:rPr lang="en-GB" sz="2000" dirty="0" err="1">
                <a:latin typeface="+mj-lt"/>
                <a:sym typeface="Wingdings"/>
              </a:rPr>
              <a:t>verandertaal</a:t>
            </a:r>
            <a:r>
              <a:rPr lang="en-GB" sz="2000" dirty="0">
                <a:latin typeface="+mj-lt"/>
              </a:rPr>
              <a:t> </a:t>
            </a:r>
          </a:p>
          <a:p>
            <a:pPr marL="892175" indent="-892175">
              <a:lnSpc>
                <a:spcPct val="150000"/>
              </a:lnSpc>
            </a:pPr>
            <a:r>
              <a:rPr lang="en-GB" sz="2000" dirty="0">
                <a:solidFill>
                  <a:schemeClr val="accent1"/>
                </a:solidFill>
                <a:latin typeface="+mj-lt"/>
              </a:rPr>
              <a:t>Phase 4: </a:t>
            </a:r>
            <a:r>
              <a:rPr lang="en-GB" sz="2000" b="1" dirty="0">
                <a:latin typeface="+mj-lt"/>
              </a:rPr>
              <a:t>Planning </a:t>
            </a:r>
            <a:r>
              <a:rPr lang="en-GB" sz="2000" dirty="0">
                <a:latin typeface="+mj-lt"/>
                <a:sym typeface="Wingdings"/>
              </a:rPr>
              <a:t> </a:t>
            </a:r>
            <a:r>
              <a:rPr lang="en-GB" sz="2000" dirty="0" err="1">
                <a:latin typeface="+mj-lt"/>
              </a:rPr>
              <a:t>Persoonlijk</a:t>
            </a:r>
            <a:r>
              <a:rPr lang="en-GB" sz="2000" dirty="0">
                <a:latin typeface="+mj-lt"/>
              </a:rPr>
              <a:t> </a:t>
            </a:r>
            <a:r>
              <a:rPr lang="en-GB" sz="2000" dirty="0" err="1">
                <a:latin typeface="+mj-lt"/>
              </a:rPr>
              <a:t>en</a:t>
            </a:r>
            <a:r>
              <a:rPr lang="en-GB" sz="2000" dirty="0">
                <a:latin typeface="+mj-lt"/>
              </a:rPr>
              <a:t> </a:t>
            </a:r>
            <a:r>
              <a:rPr lang="en-GB" sz="2000" dirty="0" err="1">
                <a:latin typeface="+mj-lt"/>
              </a:rPr>
              <a:t>uniek</a:t>
            </a:r>
            <a:r>
              <a:rPr lang="en-GB" sz="2000" dirty="0">
                <a:latin typeface="+mj-lt"/>
              </a:rPr>
              <a:t> plan </a:t>
            </a:r>
            <a:r>
              <a:rPr lang="en-GB" sz="2000" dirty="0" err="1">
                <a:latin typeface="+mj-lt"/>
              </a:rPr>
              <a:t>maken</a:t>
            </a:r>
            <a:r>
              <a:rPr lang="en-GB" sz="2000" dirty="0">
                <a:latin typeface="+mj-lt"/>
              </a:rPr>
              <a:t> </a:t>
            </a:r>
          </a:p>
        </p:txBody>
      </p:sp>
      <p:pic>
        <p:nvPicPr>
          <p:cNvPr id="9" name="Afbeelding 9" descr="Afbeelding met wit&#10;&#10;Automatisch gegenereerde beschrijving">
            <a:extLst>
              <a:ext uri="{FF2B5EF4-FFF2-40B4-BE49-F238E27FC236}">
                <a16:creationId xmlns:a16="http://schemas.microsoft.com/office/drawing/2014/main" id="{F48D2377-93BB-C714-4E87-96C5C8C35D0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88AAE76D-035F-FD22-11E3-DC4EB2AAB6E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4" name="Tekstvak 6">
            <a:extLst>
              <a:ext uri="{FF2B5EF4-FFF2-40B4-BE49-F238E27FC236}">
                <a16:creationId xmlns:a16="http://schemas.microsoft.com/office/drawing/2014/main" id="{0151AA27-EFFD-4874-FC37-2287F67A520F}"/>
              </a:ext>
            </a:extLst>
          </p:cNvPr>
          <p:cNvSpPr txBox="1"/>
          <p:nvPr/>
        </p:nvSpPr>
        <p:spPr>
          <a:xfrm>
            <a:off x="7848598" y="5765907"/>
            <a:ext cx="274320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rPr>
              <a:t> </a:t>
            </a:r>
            <a:r>
              <a:rPr lang="en-GB" sz="900" dirty="0">
                <a:ea typeface="+mn-lt"/>
                <a:cs typeface="+mn-lt"/>
                <a:hlinkClick r:id="rId6"/>
              </a:rPr>
              <a:t>https://uncmotivationalinterviewing.wordpress.com/2017/02/01/motivational-interviewing-components-process-of-motivational-interviewing/</a:t>
            </a:r>
            <a:r>
              <a:rPr lang="en-GB" sz="900" dirty="0">
                <a:ea typeface="+mn-lt"/>
                <a:cs typeface="+mn-lt"/>
              </a:rPr>
              <a:t> </a:t>
            </a:r>
          </a:p>
          <a:p>
            <a:r>
              <a:rPr lang="en-GB" sz="900" dirty="0">
                <a:ea typeface="+mn-lt"/>
                <a:cs typeface="+mn-lt"/>
              </a:rPr>
              <a:t> </a:t>
            </a:r>
          </a:p>
        </p:txBody>
      </p:sp>
    </p:spTree>
    <p:extLst>
      <p:ext uri="{BB962C8B-B14F-4D97-AF65-F5344CB8AC3E}">
        <p14:creationId xmlns:p14="http://schemas.microsoft.com/office/powerpoint/2010/main" val="247516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83B75B-A5FB-767C-85A8-C1B70FC65357}"/>
              </a:ext>
            </a:extLst>
          </p:cNvPr>
          <p:cNvSpPr>
            <a:spLocks noGrp="1" noChangeArrowheads="1"/>
          </p:cNvSpPr>
          <p:nvPr>
            <p:ph idx="1"/>
          </p:nvPr>
        </p:nvSpPr>
        <p:spPr/>
        <p:txBody>
          <a:bodyPr/>
          <a:lstStyle/>
          <a:p>
            <a:pPr marL="609600" indent="-609600">
              <a:lnSpc>
                <a:spcPct val="80000"/>
              </a:lnSpc>
              <a:buFontTx/>
              <a:buAutoNum type="arabicPeriod"/>
            </a:pPr>
            <a:r>
              <a:rPr lang="nl-NL" altLang="nl-NL" sz="2000" dirty="0"/>
              <a:t>Echt contact maken en houden</a:t>
            </a:r>
          </a:p>
          <a:p>
            <a:pPr marL="990600" lvl="1" indent="-533400">
              <a:lnSpc>
                <a:spcPct val="80000"/>
              </a:lnSpc>
              <a:buFontTx/>
              <a:buChar char="•"/>
            </a:pPr>
            <a:r>
              <a:rPr lang="nl-NL" altLang="nl-NL" sz="1800" dirty="0" err="1"/>
              <a:t>Empatisch</a:t>
            </a:r>
            <a:r>
              <a:rPr lang="nl-NL" altLang="nl-NL" sz="1800" dirty="0"/>
              <a:t>, actief betrokken, samen</a:t>
            </a:r>
          </a:p>
          <a:p>
            <a:pPr marL="609600" indent="-609600">
              <a:lnSpc>
                <a:spcPct val="80000"/>
              </a:lnSpc>
              <a:buFontTx/>
              <a:buAutoNum type="arabicPeriod"/>
            </a:pPr>
            <a:r>
              <a:rPr lang="nl-NL" altLang="nl-NL" sz="2000" dirty="0"/>
              <a:t>Doelen stellen: </a:t>
            </a:r>
          </a:p>
          <a:p>
            <a:pPr marL="990600" lvl="1" indent="-533400">
              <a:lnSpc>
                <a:spcPct val="80000"/>
              </a:lnSpc>
              <a:buFontTx/>
              <a:buChar char="•"/>
            </a:pPr>
            <a:r>
              <a:rPr lang="nl-NL" altLang="nl-NL" sz="1800" dirty="0"/>
              <a:t>acceptabel en realistisch. </a:t>
            </a:r>
          </a:p>
          <a:p>
            <a:pPr marL="990600" lvl="1" indent="-533400">
              <a:lnSpc>
                <a:spcPct val="80000"/>
              </a:lnSpc>
              <a:buFontTx/>
              <a:buChar char="•"/>
            </a:pPr>
            <a:r>
              <a:rPr lang="nl-NL" altLang="nl-NL" sz="1800" dirty="0"/>
              <a:t>Positief verwoorden</a:t>
            </a:r>
          </a:p>
          <a:p>
            <a:pPr marL="990600" lvl="1" indent="-533400">
              <a:lnSpc>
                <a:spcPct val="80000"/>
              </a:lnSpc>
              <a:buFontTx/>
              <a:buChar char="•"/>
            </a:pPr>
            <a:r>
              <a:rPr lang="nl-NL" altLang="nl-NL" sz="1800" dirty="0"/>
              <a:t>Motivatie onderzoeken/ zelfvertrouwen herstellen</a:t>
            </a:r>
          </a:p>
          <a:p>
            <a:pPr marL="609600" indent="-609600">
              <a:lnSpc>
                <a:spcPct val="80000"/>
              </a:lnSpc>
              <a:buFontTx/>
              <a:buAutoNum type="arabicPeriod"/>
            </a:pPr>
            <a:r>
              <a:rPr lang="nl-NL" altLang="nl-NL" sz="2000" dirty="0"/>
              <a:t>Actieplan samenstellen</a:t>
            </a:r>
          </a:p>
          <a:p>
            <a:pPr marL="990600" lvl="1" indent="-533400">
              <a:lnSpc>
                <a:spcPct val="80000"/>
              </a:lnSpc>
              <a:buFontTx/>
              <a:buChar char="•"/>
            </a:pPr>
            <a:r>
              <a:rPr lang="nl-NL" altLang="nl-NL" sz="1800" dirty="0"/>
              <a:t>Klein en realistisch</a:t>
            </a:r>
          </a:p>
          <a:p>
            <a:pPr marL="990600" lvl="1" indent="-533400">
              <a:lnSpc>
                <a:spcPct val="80000"/>
              </a:lnSpc>
              <a:buFontTx/>
              <a:buChar char="•"/>
            </a:pPr>
            <a:r>
              <a:rPr lang="nl-NL" altLang="nl-NL" sz="1800" dirty="0"/>
              <a:t>Versterk positief gevoel</a:t>
            </a:r>
          </a:p>
          <a:p>
            <a:pPr marL="990600" lvl="1" indent="-533400">
              <a:lnSpc>
                <a:spcPct val="80000"/>
              </a:lnSpc>
              <a:buFontTx/>
              <a:buChar char="•"/>
            </a:pPr>
            <a:r>
              <a:rPr lang="nl-NL" altLang="nl-NL" sz="1800" dirty="0"/>
              <a:t>Ontlokken van verandertaal</a:t>
            </a:r>
          </a:p>
          <a:p>
            <a:pPr marL="609600" indent="-609600">
              <a:lnSpc>
                <a:spcPct val="80000"/>
              </a:lnSpc>
              <a:buFontTx/>
              <a:buAutoNum type="arabicPeriod"/>
            </a:pPr>
            <a:r>
              <a:rPr lang="nl-NL" altLang="nl-NL" sz="2000" dirty="0"/>
              <a:t>Bewegen</a:t>
            </a:r>
          </a:p>
          <a:p>
            <a:pPr marL="990600" lvl="1" indent="-533400">
              <a:lnSpc>
                <a:spcPct val="80000"/>
              </a:lnSpc>
              <a:buFontTx/>
              <a:buChar char="•"/>
            </a:pPr>
            <a:r>
              <a:rPr lang="nl-NL" altLang="nl-NL" sz="1800" dirty="0"/>
              <a:t>Stapje voor stapje</a:t>
            </a:r>
          </a:p>
          <a:p>
            <a:pPr marL="990600" lvl="1" indent="-533400">
              <a:lnSpc>
                <a:spcPct val="80000"/>
              </a:lnSpc>
              <a:buFontTx/>
              <a:buChar char="•"/>
            </a:pPr>
            <a:r>
              <a:rPr lang="nl-NL" altLang="nl-NL" sz="1800" dirty="0"/>
              <a:t>Gericht op motivatie, actiebereidheid en zelfvertrouwen</a:t>
            </a:r>
          </a:p>
          <a:p>
            <a:pPr marL="990600" lvl="1" indent="-533400">
              <a:lnSpc>
                <a:spcPct val="80000"/>
              </a:lnSpc>
            </a:pPr>
            <a:endParaRPr lang="nl-NL" altLang="nl-NL" sz="1800" dirty="0"/>
          </a:p>
        </p:txBody>
      </p:sp>
      <p:sp>
        <p:nvSpPr>
          <p:cNvPr id="9218" name="Rectangle 2">
            <a:extLst>
              <a:ext uri="{FF2B5EF4-FFF2-40B4-BE49-F238E27FC236}">
                <a16:creationId xmlns:a16="http://schemas.microsoft.com/office/drawing/2014/main" id="{46F63B73-94B8-656F-DD40-10133ACCE5B3}"/>
              </a:ext>
            </a:extLst>
          </p:cNvPr>
          <p:cNvSpPr>
            <a:spLocks noGrp="1" noChangeArrowheads="1"/>
          </p:cNvSpPr>
          <p:nvPr>
            <p:ph type="title"/>
          </p:nvPr>
        </p:nvSpPr>
        <p:spPr/>
        <p:txBody>
          <a:bodyPr>
            <a:normAutofit/>
          </a:bodyPr>
          <a:lstStyle/>
          <a:p>
            <a:pPr eaLnBrk="1" hangingPunct="1"/>
            <a:r>
              <a:rPr lang="nl-NL" altLang="nl-NL" sz="4000"/>
              <a:t>Fasering motiverende gespreksvoering</a:t>
            </a:r>
          </a:p>
        </p:txBody>
      </p:sp>
    </p:spTree>
    <p:extLst>
      <p:ext uri="{BB962C8B-B14F-4D97-AF65-F5344CB8AC3E}">
        <p14:creationId xmlns:p14="http://schemas.microsoft.com/office/powerpoint/2010/main" val="2673010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559983" y="372638"/>
            <a:ext cx="9412817" cy="10604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dirty="0">
                <a:solidFill>
                  <a:schemeClr val="tx1"/>
                </a:solidFill>
              </a:rPr>
              <a:t>Wat </a:t>
            </a:r>
            <a:r>
              <a:rPr lang="en-US" sz="4000" dirty="0" err="1">
                <a:solidFill>
                  <a:schemeClr val="tx1"/>
                </a:solidFill>
              </a:rPr>
              <a:t>hoort</a:t>
            </a:r>
            <a:r>
              <a:rPr lang="en-US" sz="4000" dirty="0">
                <a:solidFill>
                  <a:schemeClr val="tx1"/>
                </a:solidFill>
              </a:rPr>
              <a:t> </a:t>
            </a:r>
            <a:r>
              <a:rPr lang="en-US" sz="4000" dirty="0" err="1">
                <a:solidFill>
                  <a:schemeClr val="tx1"/>
                </a:solidFill>
              </a:rPr>
              <a:t>wel</a:t>
            </a:r>
            <a:r>
              <a:rPr lang="en-US" sz="4000" dirty="0">
                <a:solidFill>
                  <a:schemeClr val="tx1"/>
                </a:solidFill>
              </a:rPr>
              <a:t> </a:t>
            </a:r>
            <a:r>
              <a:rPr lang="en-US" sz="4000" dirty="0" err="1">
                <a:solidFill>
                  <a:schemeClr val="tx1"/>
                </a:solidFill>
              </a:rPr>
              <a:t>en</a:t>
            </a:r>
            <a:r>
              <a:rPr lang="en-US" sz="4000" dirty="0">
                <a:solidFill>
                  <a:schemeClr val="tx1"/>
                </a:solidFill>
              </a:rPr>
              <a:t> </a:t>
            </a:r>
            <a:r>
              <a:rPr lang="en-US" sz="4000" dirty="0" err="1">
                <a:solidFill>
                  <a:schemeClr val="tx1"/>
                </a:solidFill>
              </a:rPr>
              <a:t>niet</a:t>
            </a:r>
            <a:r>
              <a:rPr lang="en-US" sz="4000" dirty="0">
                <a:solidFill>
                  <a:schemeClr val="tx1"/>
                </a:solidFill>
              </a:rPr>
              <a:t> </a:t>
            </a:r>
            <a:r>
              <a:rPr lang="en-US" sz="4000" dirty="0" err="1">
                <a:solidFill>
                  <a:schemeClr val="tx1"/>
                </a:solidFill>
              </a:rPr>
              <a:t>bij</a:t>
            </a:r>
            <a:r>
              <a:rPr lang="en-US" sz="4000" dirty="0">
                <a:solidFill>
                  <a:schemeClr val="tx1"/>
                </a:solidFill>
              </a:rPr>
              <a:t> de </a:t>
            </a:r>
            <a:r>
              <a:rPr lang="en-US" sz="4000" dirty="0" err="1">
                <a:solidFill>
                  <a:schemeClr val="tx1"/>
                </a:solidFill>
              </a:rPr>
              <a:t>motiverende</a:t>
            </a:r>
            <a:r>
              <a:rPr lang="en-US" sz="4000" dirty="0">
                <a:solidFill>
                  <a:schemeClr val="tx1"/>
                </a:solidFill>
              </a:rPr>
              <a:t> </a:t>
            </a:r>
            <a:r>
              <a:rPr lang="en-US" sz="4000" dirty="0" err="1">
                <a:solidFill>
                  <a:schemeClr val="tx1"/>
                </a:solidFill>
              </a:rPr>
              <a:t>gespeksvoering</a:t>
            </a:r>
            <a:r>
              <a:rPr lang="en-US" sz="4000" dirty="0">
                <a:solidFill>
                  <a:schemeClr val="tx1"/>
                </a:solidFill>
              </a:rPr>
              <a:t>?</a:t>
            </a:r>
          </a:p>
        </p:txBody>
      </p:sp>
      <p:sp>
        <p:nvSpPr>
          <p:cNvPr id="5" name="Rectangle 2"/>
          <p:cNvSpPr txBox="1">
            <a:spLocks noChangeArrowheads="1"/>
          </p:cNvSpPr>
          <p:nvPr/>
        </p:nvSpPr>
        <p:spPr>
          <a:xfrm>
            <a:off x="2335593" y="2000379"/>
            <a:ext cx="3816424"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WEL</a:t>
            </a:r>
            <a:r>
              <a:rPr lang="en-US" sz="2000" dirty="0"/>
              <a:t>:</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Zelfvertrouwen</a:t>
            </a:r>
            <a:r>
              <a:rPr lang="en-US" sz="2000" dirty="0"/>
              <a:t> </a:t>
            </a:r>
            <a:r>
              <a:rPr lang="en-US" sz="2000" dirty="0" err="1"/>
              <a:t>versterken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Compassie</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Luisteren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Ontlokken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Autonomie</a:t>
            </a:r>
            <a:r>
              <a:rPr lang="en-US" sz="2000" dirty="0"/>
              <a:t> </a:t>
            </a:r>
            <a:r>
              <a:rPr lang="en-US" sz="2000" dirty="0" err="1"/>
              <a:t>respecteren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Samenwerken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Aanvaarden</a:t>
            </a:r>
            <a:r>
              <a:rPr lang="en-US" sz="2000" dirty="0"/>
              <a:t> </a:t>
            </a:r>
            <a:r>
              <a:rPr lang="en-US" sz="2000" dirty="0" err="1"/>
              <a:t>zoals</a:t>
            </a:r>
            <a:r>
              <a:rPr lang="en-US" sz="2000" dirty="0"/>
              <a:t> het is (</a:t>
            </a:r>
            <a:r>
              <a:rPr lang="en-US" sz="2000" dirty="0" err="1"/>
              <a:t>bij</a:t>
            </a:r>
            <a:r>
              <a:rPr lang="en-US" sz="2000" dirty="0"/>
              <a:t> </a:t>
            </a:r>
            <a:r>
              <a:rPr lang="en-US" sz="2000" dirty="0" err="1"/>
              <a:t>ongemak</a:t>
            </a:r>
            <a:r>
              <a:rPr lang="en-US" sz="2000" dirty="0"/>
              <a:t> </a:t>
            </a:r>
            <a:r>
              <a:rPr lang="en-US" sz="2000" dirty="0" err="1"/>
              <a:t>blijven</a:t>
            </a:r>
            <a:r>
              <a:rPr lang="en-US" sz="2000" dirty="0"/>
              <a:t>)</a:t>
            </a:r>
          </a:p>
        </p:txBody>
      </p:sp>
      <p:sp>
        <p:nvSpPr>
          <p:cNvPr id="6" name="Rectangle 3"/>
          <p:cNvSpPr txBox="1">
            <a:spLocks noChangeArrowheads="1"/>
          </p:cNvSpPr>
          <p:nvPr/>
        </p:nvSpPr>
        <p:spPr>
          <a:xfrm>
            <a:off x="6440049" y="2000379"/>
            <a:ext cx="378301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a:t>NIET</a:t>
            </a:r>
            <a:r>
              <a:rPr lang="en-US" sz="2000"/>
              <a:t>: </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Afkeuren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Confronteren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Tegenspreken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Ongevraagd advies geven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Etiketteren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Ter verantwoording roepen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De reparatiereflex</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p:txBody>
      </p:sp>
    </p:spTree>
    <p:extLst>
      <p:ext uri="{BB962C8B-B14F-4D97-AF65-F5344CB8AC3E}">
        <p14:creationId xmlns:p14="http://schemas.microsoft.com/office/powerpoint/2010/main" val="2040194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l-NL" dirty="0"/>
              <a:t>Wat zou je ervoor in de plaats willen geloven? </a:t>
            </a:r>
          </a:p>
          <a:p>
            <a:pPr lvl="1"/>
            <a:r>
              <a:rPr lang="nl-NL" i="1" dirty="0"/>
              <a:t>“Niets heeft betekenis, behalve wat jij er zelf aan geeft”</a:t>
            </a:r>
          </a:p>
          <a:p>
            <a:pPr lvl="1"/>
            <a:endParaRPr lang="nl-NL" i="1" dirty="0"/>
          </a:p>
          <a:p>
            <a:r>
              <a:rPr lang="nl-NL" dirty="0"/>
              <a:t>Stop met oordelen: het gaat niet om goed/ fout maar om de vraag: “W</a:t>
            </a:r>
            <a:r>
              <a:rPr lang="nl-NL" i="1" dirty="0"/>
              <a:t>at helpt mij verder?”</a:t>
            </a:r>
            <a:endParaRPr lang="en-US" i="1" dirty="0"/>
          </a:p>
          <a:p>
            <a:endParaRPr lang="nl-NL" dirty="0"/>
          </a:p>
          <a:p>
            <a:r>
              <a:rPr lang="nl-NL" dirty="0"/>
              <a:t>Denk in mogelijkheden</a:t>
            </a:r>
          </a:p>
          <a:p>
            <a:pPr lvl="1"/>
            <a:r>
              <a:rPr lang="nl-NL" b="1" i="1" dirty="0"/>
              <a:t>“</a:t>
            </a:r>
            <a:r>
              <a:rPr lang="nl-NL" i="1" dirty="0"/>
              <a:t>Wat er ook gebeurt buiten mij om:  ik zoek de aspecten uit waar ik invloed op heb, binnen mijn mogelijkheden, waar ik iets aan kan doen. Ik heb de keuze”</a:t>
            </a:r>
            <a:endParaRPr lang="en-US" i="1" dirty="0"/>
          </a:p>
        </p:txBody>
      </p:sp>
      <p:sp>
        <p:nvSpPr>
          <p:cNvPr id="4" name="Datumsplatzhalter 3">
            <a:extLst>
              <a:ext uri="{FF2B5EF4-FFF2-40B4-BE49-F238E27FC236}">
                <a16:creationId xmlns:a16="http://schemas.microsoft.com/office/drawing/2014/main" id="{0F8D4371-AC19-5371-9DA3-359173C6345E}"/>
              </a:ext>
            </a:extLst>
          </p:cNvPr>
          <p:cNvSpPr>
            <a:spLocks noGrp="1"/>
          </p:cNvSpPr>
          <p:nvPr>
            <p:ph type="dt" sz="half" idx="10"/>
          </p:nvPr>
        </p:nvSpPr>
        <p:spPr/>
        <p:txBody>
          <a:bodyPr/>
          <a:lstStyle/>
          <a:p>
            <a:fld id="{72C39877-910F-4D7C-933B-A591CF0C01D1}"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1CE20DB5-303F-6E31-EE2C-BACB0A5EF318}"/>
              </a:ext>
            </a:extLst>
          </p:cNvPr>
          <p:cNvSpPr>
            <a:spLocks noGrp="1"/>
          </p:cNvSpPr>
          <p:nvPr>
            <p:ph type="ftr" sz="quarter" idx="11"/>
          </p:nvPr>
        </p:nvSpPr>
        <p:spPr/>
        <p:txBody>
          <a:bodyPr/>
          <a:lstStyle/>
          <a:p>
            <a:r>
              <a:rPr lang="en-GB" noProof="0" dirty="0"/>
              <a:t>ERASMUS+ DIGIGEN 
Project Ref. No. 2021-1-DE02-KA220-VET-000025335</a:t>
            </a:r>
          </a:p>
        </p:txBody>
      </p:sp>
      <p:sp>
        <p:nvSpPr>
          <p:cNvPr id="7" name="Foliennummernplatzhalter 6">
            <a:extLst>
              <a:ext uri="{FF2B5EF4-FFF2-40B4-BE49-F238E27FC236}">
                <a16:creationId xmlns:a16="http://schemas.microsoft.com/office/drawing/2014/main" id="{98FD03FA-DAE3-FB91-F847-0F1EE24D881D}"/>
              </a:ext>
            </a:extLst>
          </p:cNvPr>
          <p:cNvSpPr>
            <a:spLocks noGrp="1"/>
          </p:cNvSpPr>
          <p:nvPr>
            <p:ph type="sldNum" sz="quarter" idx="12"/>
          </p:nvPr>
        </p:nvSpPr>
        <p:spPr/>
        <p:txBody>
          <a:bodyPr/>
          <a:lstStyle/>
          <a:p>
            <a:fld id="{F96B14D3-7D2A-2041-9DA6-67735C9926F2}" type="slidenum">
              <a:rPr lang="en-GB" noProof="0" dirty="0" smtClean="0"/>
              <a:t>35</a:t>
            </a:fld>
            <a:endParaRPr lang="en-GB" noProof="0" dirty="0"/>
          </a:p>
        </p:txBody>
      </p:sp>
      <p:sp>
        <p:nvSpPr>
          <p:cNvPr id="2" name="Title 1"/>
          <p:cNvSpPr>
            <a:spLocks noGrp="1"/>
          </p:cNvSpPr>
          <p:nvPr>
            <p:ph type="title"/>
          </p:nvPr>
        </p:nvSpPr>
        <p:spPr/>
        <p:txBody>
          <a:bodyPr/>
          <a:lstStyle/>
          <a:p>
            <a:r>
              <a:rPr lang="nl-NL" sz="4000" dirty="0"/>
              <a:t>Creëer nieuwe overtuigingen</a:t>
            </a:r>
            <a:endParaRPr lang="en-US" sz="4000" dirty="0"/>
          </a:p>
        </p:txBody>
      </p:sp>
      <p:pic>
        <p:nvPicPr>
          <p:cNvPr id="8" name="Afbeelding 9" descr="Afbeelding met wit&#10;&#10;Automatisch gegenereerde beschrijving">
            <a:extLst>
              <a:ext uri="{FF2B5EF4-FFF2-40B4-BE49-F238E27FC236}">
                <a16:creationId xmlns:a16="http://schemas.microsoft.com/office/drawing/2014/main" id="{9C25ACED-6B50-1244-CA55-637332FAB83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6D628C89-0944-310F-65DC-4872CABF89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4067982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ADF1AA3-5983-89D3-57FE-4233E99379AA}"/>
              </a:ext>
            </a:extLst>
          </p:cNvPr>
          <p:cNvSpPr/>
          <p:nvPr/>
        </p:nvSpPr>
        <p:spPr>
          <a:xfrm>
            <a:off x="56335" y="234684"/>
            <a:ext cx="2601686" cy="6858000"/>
          </a:xfrm>
          <a:prstGeom prst="rect">
            <a:avLst/>
          </a:prstGeom>
          <a:solidFill>
            <a:srgbClr val="FDECE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074" name="Picture 2" descr="What Are Examples Of Limiting Beliefs">
            <a:extLst>
              <a:ext uri="{FF2B5EF4-FFF2-40B4-BE49-F238E27FC236}">
                <a16:creationId xmlns:a16="http://schemas.microsoft.com/office/drawing/2014/main" id="{BDABCD8B-3CAC-1527-32BB-6A934EECD0B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870"/>
          <a:stretch/>
        </p:blipFill>
        <p:spPr bwMode="auto">
          <a:xfrm>
            <a:off x="3045788" y="313512"/>
            <a:ext cx="6655136"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a:extLst>
              <a:ext uri="{FF2B5EF4-FFF2-40B4-BE49-F238E27FC236}">
                <a16:creationId xmlns:a16="http://schemas.microsoft.com/office/drawing/2014/main" id="{0F07E609-17C6-838E-73CF-C0A64813E97D}"/>
              </a:ext>
            </a:extLst>
          </p:cNvPr>
          <p:cNvSpPr>
            <a:spLocks noGrp="1"/>
          </p:cNvSpPr>
          <p:nvPr>
            <p:ph type="dt" sz="half" idx="10"/>
          </p:nvPr>
        </p:nvSpPr>
        <p:spPr/>
        <p:txBody>
          <a:bodyPr/>
          <a:lstStyle/>
          <a:p>
            <a:fld id="{87D849C0-33E5-4E8E-A8F8-FE68C44F84FD}" type="datetime1">
              <a:rPr lang="en-GB" noProof="0" smtClean="0"/>
              <a:t>11/06/2024</a:t>
            </a:fld>
            <a:endParaRPr lang="en-GB" noProof="0"/>
          </a:p>
        </p:txBody>
      </p:sp>
      <p:sp>
        <p:nvSpPr>
          <p:cNvPr id="3" name="Fußzeilenplatzhalter 2">
            <a:extLst>
              <a:ext uri="{FF2B5EF4-FFF2-40B4-BE49-F238E27FC236}">
                <a16:creationId xmlns:a16="http://schemas.microsoft.com/office/drawing/2014/main" id="{1F74573B-1010-C9FB-7DF7-430ADC1A3B36}"/>
              </a:ext>
            </a:extLst>
          </p:cNvPr>
          <p:cNvSpPr>
            <a:spLocks noGrp="1"/>
          </p:cNvSpPr>
          <p:nvPr>
            <p:ph type="ftr" sz="quarter" idx="11"/>
          </p:nvPr>
        </p:nvSpPr>
        <p:spPr>
          <a:xfrm>
            <a:off x="-2430" y="5761037"/>
            <a:ext cx="2474461" cy="365125"/>
          </a:xfrm>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7157C04A-2DE8-1347-4643-3D87F2B4DB54}"/>
              </a:ext>
            </a:extLst>
          </p:cNvPr>
          <p:cNvSpPr>
            <a:spLocks noGrp="1"/>
          </p:cNvSpPr>
          <p:nvPr>
            <p:ph type="sldNum" sz="quarter" idx="12"/>
          </p:nvPr>
        </p:nvSpPr>
        <p:spPr/>
        <p:txBody>
          <a:bodyPr/>
          <a:lstStyle/>
          <a:p>
            <a:fld id="{F96B14D3-7D2A-2041-9DA6-67735C9926F2}" type="slidenum">
              <a:rPr lang="en-GB" noProof="0" dirty="0" smtClean="0"/>
              <a:t>36</a:t>
            </a:fld>
            <a:endParaRPr lang="en-GB" noProof="0" dirty="0"/>
          </a:p>
        </p:txBody>
      </p:sp>
      <p:pic>
        <p:nvPicPr>
          <p:cNvPr id="6" name="Afbeelding 9" descr="Afbeelding met wit&#10;&#10;Automatisch gegenereerde beschrijving">
            <a:extLst>
              <a:ext uri="{FF2B5EF4-FFF2-40B4-BE49-F238E27FC236}">
                <a16:creationId xmlns:a16="http://schemas.microsoft.com/office/drawing/2014/main" id="{402E7A01-328D-A21B-0EF1-3E2EB684BCE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F518B8D1-C422-B821-E979-77F9010FD0D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9" name="Title 1">
            <a:extLst>
              <a:ext uri="{FF2B5EF4-FFF2-40B4-BE49-F238E27FC236}">
                <a16:creationId xmlns:a16="http://schemas.microsoft.com/office/drawing/2014/main" id="{0A2243C7-5DB0-8815-17B5-D49D206572B4}"/>
              </a:ext>
            </a:extLst>
          </p:cNvPr>
          <p:cNvSpPr txBox="1">
            <a:spLocks/>
          </p:cNvSpPr>
          <p:nvPr/>
        </p:nvSpPr>
        <p:spPr>
          <a:xfrm rot="16200000">
            <a:off x="-622695" y="2195709"/>
            <a:ext cx="3714990" cy="1758078"/>
          </a:xfrm>
          <a:prstGeom prst="rect">
            <a:avLst/>
          </a:prstGeom>
        </p:spPr>
        <p:txBody>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nl-NL" sz="4400" dirty="0"/>
              <a:t>Herformuleren gedachten</a:t>
            </a:r>
            <a:endParaRPr lang="en-US" sz="4400" dirty="0"/>
          </a:p>
        </p:txBody>
      </p:sp>
    </p:spTree>
    <p:extLst>
      <p:ext uri="{BB962C8B-B14F-4D97-AF65-F5344CB8AC3E}">
        <p14:creationId xmlns:p14="http://schemas.microsoft.com/office/powerpoint/2010/main" val="409476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47883846"/>
              </p:ext>
            </p:extLst>
          </p:nvPr>
        </p:nvGraphicFramePr>
        <p:xfrm>
          <a:off x="933202" y="1487178"/>
          <a:ext cx="10515599" cy="5087951"/>
        </p:xfrm>
        <a:graphic>
          <a:graphicData uri="http://schemas.openxmlformats.org/drawingml/2006/table">
            <a:tbl>
              <a:tblPr firstRow="1" firstCol="1" bandRow="1">
                <a:tableStyleId>{5C22544A-7EE6-4342-B048-85BDC9FD1C3A}</a:tableStyleId>
              </a:tblPr>
              <a:tblGrid>
                <a:gridCol w="5079569">
                  <a:extLst>
                    <a:ext uri="{9D8B030D-6E8A-4147-A177-3AD203B41FA5}">
                      <a16:colId xmlns:a16="http://schemas.microsoft.com/office/drawing/2014/main" val="3283971758"/>
                    </a:ext>
                  </a:extLst>
                </a:gridCol>
                <a:gridCol w="5436030">
                  <a:extLst>
                    <a:ext uri="{9D8B030D-6E8A-4147-A177-3AD203B41FA5}">
                      <a16:colId xmlns:a16="http://schemas.microsoft.com/office/drawing/2014/main" val="3953503822"/>
                    </a:ext>
                  </a:extLst>
                </a:gridCol>
              </a:tblGrid>
              <a:tr h="512057">
                <a:tc>
                  <a:txBody>
                    <a:bodyPr/>
                    <a:lstStyle/>
                    <a:p>
                      <a:pPr>
                        <a:lnSpc>
                          <a:spcPct val="115000"/>
                        </a:lnSpc>
                        <a:spcAft>
                          <a:spcPts val="1000"/>
                        </a:spcAft>
                      </a:pPr>
                      <a:r>
                        <a:rPr lang="nl-NL" sz="1800">
                          <a:effectLst/>
                        </a:rPr>
                        <a:t>Niet helpende gedachte (fixed mindset)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Helpende gedachte (growth mindset)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254145"/>
                  </a:ext>
                </a:extLst>
              </a:tr>
              <a:tr h="251784">
                <a:tc>
                  <a:txBody>
                    <a:bodyPr/>
                    <a:lstStyle/>
                    <a:p>
                      <a:pPr>
                        <a:lnSpc>
                          <a:spcPct val="115000"/>
                        </a:lnSpc>
                        <a:spcAft>
                          <a:spcPts val="1000"/>
                        </a:spcAft>
                      </a:pPr>
                      <a:r>
                        <a:rPr lang="nl-NL" sz="1800" dirty="0">
                          <a:effectLst/>
                        </a:rPr>
                        <a:t>Ik kan dit niet.</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Ik kan dit NOG niet.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244027"/>
                  </a:ext>
                </a:extLst>
              </a:tr>
              <a:tr h="512057">
                <a:tc>
                  <a:txBody>
                    <a:bodyPr/>
                    <a:lstStyle/>
                    <a:p>
                      <a:pPr>
                        <a:lnSpc>
                          <a:spcPct val="115000"/>
                        </a:lnSpc>
                        <a:spcAft>
                          <a:spcPts val="1000"/>
                        </a:spcAft>
                      </a:pPr>
                      <a:r>
                        <a:rPr lang="nl-NL" sz="1800" dirty="0">
                          <a:effectLst/>
                        </a:rPr>
                        <a:t>Ik ben slecht in administratie.</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Het op orde houden van mijn administratie vraagt om extra inzet.</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4123569"/>
                  </a:ext>
                </a:extLst>
              </a:tr>
              <a:tr h="512057">
                <a:tc>
                  <a:txBody>
                    <a:bodyPr/>
                    <a:lstStyle/>
                    <a:p>
                      <a:pPr>
                        <a:lnSpc>
                          <a:spcPct val="115000"/>
                        </a:lnSpc>
                        <a:spcAft>
                          <a:spcPts val="1000"/>
                        </a:spcAft>
                      </a:pPr>
                      <a:r>
                        <a:rPr lang="nl-NL" sz="1800">
                          <a:effectLst/>
                        </a:rPr>
                        <a:t>Else kan dit veel beter.</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Else heeft dit veel vaker gedaan dan ik. Misschien kan ik van haar leren.</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709490"/>
                  </a:ext>
                </a:extLst>
              </a:tr>
              <a:tr h="512057">
                <a:tc>
                  <a:txBody>
                    <a:bodyPr/>
                    <a:lstStyle/>
                    <a:p>
                      <a:pPr>
                        <a:lnSpc>
                          <a:spcPct val="115000"/>
                        </a:lnSpc>
                        <a:spcAft>
                          <a:spcPts val="1000"/>
                        </a:spcAft>
                      </a:pPr>
                      <a:r>
                        <a:rPr lang="nl-NL" sz="1800">
                          <a:effectLst/>
                        </a:rPr>
                        <a:t>Als ik er echt talent voor zou hebben zou het vanzelf gaan .</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Ook mensen met aangeboren talent moeten er hard voor werken.</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5091577"/>
                  </a:ext>
                </a:extLst>
              </a:tr>
              <a:tr h="772329">
                <a:tc>
                  <a:txBody>
                    <a:bodyPr/>
                    <a:lstStyle/>
                    <a:p>
                      <a:pPr>
                        <a:lnSpc>
                          <a:spcPct val="115000"/>
                        </a:lnSpc>
                        <a:spcAft>
                          <a:spcPts val="1000"/>
                        </a:spcAft>
                      </a:pPr>
                      <a:r>
                        <a:rPr lang="nl-NL" sz="1800" dirty="0">
                          <a:effectLst/>
                        </a:rPr>
                        <a:t>Ik ben geen goede leidinggevende.</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Ik doe erg mijn best om het beste uit mezelf te halen, en dat ik af en toe fouten maak, hoort erbij.</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129345"/>
                  </a:ext>
                </a:extLst>
              </a:tr>
              <a:tr h="512057">
                <a:tc>
                  <a:txBody>
                    <a:bodyPr/>
                    <a:lstStyle/>
                    <a:p>
                      <a:pPr>
                        <a:lnSpc>
                          <a:spcPct val="115000"/>
                        </a:lnSpc>
                        <a:spcAft>
                          <a:spcPts val="1000"/>
                        </a:spcAft>
                      </a:pPr>
                      <a:r>
                        <a:rPr lang="nl-NL" sz="1800" dirty="0">
                          <a:effectLst/>
                        </a:rPr>
                        <a:t>Het is het niet waard.</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Als je iets echt wilt, is het het waard om moeite voor te doen.</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4557"/>
                  </a:ext>
                </a:extLst>
              </a:tr>
              <a:tr h="251784">
                <a:tc>
                  <a:txBody>
                    <a:bodyPr/>
                    <a:lstStyle/>
                    <a:p>
                      <a:pPr>
                        <a:lnSpc>
                          <a:spcPct val="115000"/>
                        </a:lnSpc>
                        <a:spcAft>
                          <a:spcPts val="1000"/>
                        </a:spcAft>
                      </a:pPr>
                      <a:r>
                        <a:rPr lang="nl-NL" sz="1800">
                          <a:effectLst/>
                        </a:rPr>
                        <a:t>Het lukt toch niet.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Van proberen kan ik leren.</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23764"/>
                  </a:ext>
                </a:extLst>
              </a:tr>
              <a:tr h="772329">
                <a:tc>
                  <a:txBody>
                    <a:bodyPr/>
                    <a:lstStyle/>
                    <a:p>
                      <a:pPr>
                        <a:lnSpc>
                          <a:spcPct val="115000"/>
                        </a:lnSpc>
                        <a:spcAft>
                          <a:spcPts val="1000"/>
                        </a:spcAft>
                      </a:pPr>
                      <a:r>
                        <a:rPr lang="nl-NL" sz="1800">
                          <a:effectLst/>
                        </a:rPr>
                        <a:t>Alles gaat mis. Dit wordt nooit iets.</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Tegenslag  hoort erbij. Wat kan ik hiervan leren? Wie zou me kunnen helpen?</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033507"/>
                  </a:ext>
                </a:extLst>
              </a:tr>
            </a:tbl>
          </a:graphicData>
        </a:graphic>
      </p:graphicFrame>
      <p:sp>
        <p:nvSpPr>
          <p:cNvPr id="2" name="Titel 1"/>
          <p:cNvSpPr>
            <a:spLocks noGrp="1"/>
          </p:cNvSpPr>
          <p:nvPr>
            <p:ph type="title"/>
          </p:nvPr>
        </p:nvSpPr>
        <p:spPr/>
        <p:txBody>
          <a:bodyPr/>
          <a:lstStyle/>
          <a:p>
            <a:r>
              <a:rPr lang="nl-NL" dirty="0"/>
              <a:t>Gedachten herformuleren</a:t>
            </a:r>
          </a:p>
        </p:txBody>
      </p:sp>
      <p:sp>
        <p:nvSpPr>
          <p:cNvPr id="5" name="Rectangle 1"/>
          <p:cNvSpPr>
            <a:spLocks noChangeArrowheads="1"/>
          </p:cNvSpPr>
          <p:nvPr/>
        </p:nvSpPr>
        <p:spPr bwMode="auto">
          <a:xfrm>
            <a:off x="234126" y="-61104"/>
            <a:ext cx="1271943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nl-NL" altLang="nl-NL" sz="1100">
                <a:latin typeface="Arial" panose="020B0604020202020204" pitchFamily="34" charset="0"/>
                <a:ea typeface="Century Gothic" panose="020B0502020202020204" pitchFamily="34" charset="0"/>
                <a:cs typeface="Times New Roman" panose="02020603050405020304" pitchFamily="18" charset="0"/>
              </a:rPr>
            </a:br>
            <a:endParaRPr lang="nl-NL" altLang="nl-NL" sz="600">
              <a:latin typeface="Arial" panose="020B0604020202020204" pitchFamily="34" charset="0"/>
            </a:endParaRPr>
          </a:p>
          <a:p>
            <a:pPr eaLnBrk="0" fontAlgn="base" hangingPunct="0">
              <a:spcBef>
                <a:spcPct val="0"/>
              </a:spcBef>
              <a:spcAft>
                <a:spcPct val="0"/>
              </a:spcAft>
            </a:pPr>
            <a:endParaRPr lang="nl-NL" altLang="nl-NL">
              <a:latin typeface="Arial" panose="020B0604020202020204" pitchFamily="34" charset="0"/>
            </a:endParaRPr>
          </a:p>
        </p:txBody>
      </p:sp>
    </p:spTree>
    <p:extLst>
      <p:ext uri="{BB962C8B-B14F-4D97-AF65-F5344CB8AC3E}">
        <p14:creationId xmlns:p14="http://schemas.microsoft.com/office/powerpoint/2010/main" val="181115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6035CD-3AB2-ABFC-BCC5-E8A9378A0BBF}"/>
              </a:ext>
            </a:extLst>
          </p:cNvPr>
          <p:cNvSpPr>
            <a:spLocks noGrp="1"/>
          </p:cNvSpPr>
          <p:nvPr>
            <p:ph type="dt" sz="half" idx="10"/>
          </p:nvPr>
        </p:nvSpPr>
        <p:spPr/>
        <p:txBody>
          <a:bodyPr/>
          <a:lstStyle/>
          <a:p>
            <a:fld id="{1FE7FA4A-6C81-4C70-9951-A1B3876F109A}" type="datetime1">
              <a:rPr lang="en-GB" noProof="0" smtClean="0"/>
              <a:t>11/06/2024</a:t>
            </a:fld>
            <a:endParaRPr lang="en-GB" noProof="0"/>
          </a:p>
        </p:txBody>
      </p:sp>
      <p:sp>
        <p:nvSpPr>
          <p:cNvPr id="3" name="Fußzeilenplatzhalter 2">
            <a:extLst>
              <a:ext uri="{FF2B5EF4-FFF2-40B4-BE49-F238E27FC236}">
                <a16:creationId xmlns:a16="http://schemas.microsoft.com/office/drawing/2014/main" id="{C6D9D00F-D8B2-187B-4812-CC7B4B43E1F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31472B9-1859-B63E-A75B-895A86EACE4F}"/>
              </a:ext>
            </a:extLst>
          </p:cNvPr>
          <p:cNvSpPr>
            <a:spLocks noGrp="1"/>
          </p:cNvSpPr>
          <p:nvPr>
            <p:ph type="sldNum" sz="quarter" idx="12"/>
          </p:nvPr>
        </p:nvSpPr>
        <p:spPr/>
        <p:txBody>
          <a:bodyPr/>
          <a:lstStyle/>
          <a:p>
            <a:fld id="{F96B14D3-7D2A-2041-9DA6-67735C9926F2}" type="slidenum">
              <a:rPr lang="en-GB" noProof="0" smtClean="0"/>
              <a:t>38</a:t>
            </a:fld>
            <a:endParaRPr lang="en-GB" noProof="0"/>
          </a:p>
        </p:txBody>
      </p:sp>
      <p:sp>
        <p:nvSpPr>
          <p:cNvPr id="16386" name="Rectangle 2">
            <a:extLst>
              <a:ext uri="{FF2B5EF4-FFF2-40B4-BE49-F238E27FC236}">
                <a16:creationId xmlns:a16="http://schemas.microsoft.com/office/drawing/2014/main" id="{88CAE745-D5A0-7CCA-8FC3-EDC803527A11}"/>
              </a:ext>
            </a:extLst>
          </p:cNvPr>
          <p:cNvSpPr>
            <a:spLocks noGrp="1" noChangeArrowheads="1"/>
          </p:cNvSpPr>
          <p:nvPr>
            <p:ph type="title"/>
          </p:nvPr>
        </p:nvSpPr>
        <p:spPr/>
        <p:txBody>
          <a:bodyPr/>
          <a:lstStyle/>
          <a:p>
            <a:pPr eaLnBrk="1" hangingPunct="1"/>
            <a:r>
              <a:rPr lang="nl-NL" altLang="nl-NL" dirty="0"/>
              <a:t>Verandertaal</a:t>
            </a:r>
          </a:p>
        </p:txBody>
      </p:sp>
      <p:pic>
        <p:nvPicPr>
          <p:cNvPr id="6" name="Afbeelding 9" descr="Afbeelding met wit&#10;&#10;Automatisch gegenereerde beschrijving">
            <a:extLst>
              <a:ext uri="{FF2B5EF4-FFF2-40B4-BE49-F238E27FC236}">
                <a16:creationId xmlns:a16="http://schemas.microsoft.com/office/drawing/2014/main" id="{4D14199C-1A4B-C1F2-0119-905484A2E41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65FA31C6-6F65-9520-60A1-8C7908A654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4" name="Rectangle 3">
            <a:extLst>
              <a:ext uri="{FF2B5EF4-FFF2-40B4-BE49-F238E27FC236}">
                <a16:creationId xmlns:a16="http://schemas.microsoft.com/office/drawing/2014/main" id="{5ED16303-B576-8621-8C7E-A8F83681C5FC}"/>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AutoNum type="arabicPeriod"/>
            </a:pPr>
            <a:r>
              <a:rPr lang="nl-NL" altLang="nl-NL" sz="2400"/>
              <a:t>Nadelen van huidige situatie</a:t>
            </a:r>
          </a:p>
          <a:p>
            <a:pPr marL="990600" lvl="1" indent="-533400">
              <a:lnSpc>
                <a:spcPct val="80000"/>
              </a:lnSpc>
              <a:buFontTx/>
              <a:buChar char="•"/>
            </a:pPr>
            <a:r>
              <a:rPr lang="nl-NL" altLang="nl-NL" sz="2000"/>
              <a:t>Kosten en baten in beeld</a:t>
            </a:r>
          </a:p>
          <a:p>
            <a:pPr marL="609600" indent="-609600">
              <a:lnSpc>
                <a:spcPct val="80000"/>
              </a:lnSpc>
              <a:buFontTx/>
              <a:buAutoNum type="arabicPeriod"/>
            </a:pPr>
            <a:r>
              <a:rPr lang="nl-NL" altLang="nl-NL" sz="2400"/>
              <a:t>Voordelen van veranderen</a:t>
            </a:r>
          </a:p>
          <a:p>
            <a:pPr marL="990600" lvl="1" indent="-533400">
              <a:lnSpc>
                <a:spcPct val="80000"/>
              </a:lnSpc>
              <a:buFontTx/>
              <a:buChar char="•"/>
            </a:pPr>
            <a:r>
              <a:rPr lang="nl-NL" altLang="nl-NL" sz="2000"/>
              <a:t>Welke redenen zijn er om wel te veranderen?</a:t>
            </a:r>
          </a:p>
          <a:p>
            <a:pPr marL="990600" lvl="1" indent="-533400">
              <a:lnSpc>
                <a:spcPct val="80000"/>
              </a:lnSpc>
              <a:buFontTx/>
              <a:buChar char="•"/>
            </a:pPr>
            <a:r>
              <a:rPr lang="nl-NL" altLang="nl-NL" sz="2000"/>
              <a:t>Risico’s om niet te veranderen</a:t>
            </a:r>
          </a:p>
          <a:p>
            <a:pPr marL="609600" indent="-609600">
              <a:lnSpc>
                <a:spcPct val="80000"/>
              </a:lnSpc>
              <a:buFontTx/>
              <a:buAutoNum type="arabicPeriod"/>
            </a:pPr>
            <a:r>
              <a:rPr lang="nl-NL" altLang="nl-NL" sz="2400"/>
              <a:t>Optimisme van verandering</a:t>
            </a:r>
          </a:p>
          <a:p>
            <a:pPr marL="990600" lvl="1" indent="-533400">
              <a:lnSpc>
                <a:spcPct val="80000"/>
              </a:lnSpc>
              <a:buFontTx/>
              <a:buChar char="•"/>
            </a:pPr>
            <a:r>
              <a:rPr lang="nl-NL" altLang="nl-NL" sz="2000"/>
              <a:t>Schaalvragen: motivatie: </a:t>
            </a:r>
          </a:p>
          <a:p>
            <a:pPr marL="1371600" lvl="2" indent="-457200">
              <a:lnSpc>
                <a:spcPct val="80000"/>
              </a:lnSpc>
              <a:buFont typeface="Wingdings" pitchFamily="2" charset="2"/>
              <a:buChar char="ü"/>
            </a:pPr>
            <a:r>
              <a:rPr lang="nl-NL" altLang="nl-NL" sz="1800"/>
              <a:t>Cijfer voor huidige situatie</a:t>
            </a:r>
          </a:p>
          <a:p>
            <a:pPr marL="1371600" lvl="2" indent="-457200">
              <a:lnSpc>
                <a:spcPct val="80000"/>
              </a:lnSpc>
              <a:buFont typeface="Wingdings" pitchFamily="2" charset="2"/>
              <a:buChar char="ü"/>
            </a:pPr>
            <a:r>
              <a:rPr lang="nl-NL" altLang="nl-NL" sz="1800"/>
              <a:t>Wat is een goed situatie?</a:t>
            </a:r>
          </a:p>
          <a:p>
            <a:pPr marL="1371600" lvl="2" indent="-457200">
              <a:lnSpc>
                <a:spcPct val="80000"/>
              </a:lnSpc>
              <a:buFont typeface="Wingdings" pitchFamily="2" charset="2"/>
              <a:buChar char="ü"/>
            </a:pPr>
            <a:r>
              <a:rPr lang="nl-NL" altLang="nl-NL" sz="1800"/>
              <a:t>Hoe belangrijk?</a:t>
            </a:r>
          </a:p>
          <a:p>
            <a:pPr marL="609600" indent="-609600">
              <a:lnSpc>
                <a:spcPct val="80000"/>
              </a:lnSpc>
              <a:buFontTx/>
              <a:buAutoNum type="arabicPeriod"/>
            </a:pPr>
            <a:r>
              <a:rPr lang="nl-NL" altLang="nl-NL" sz="2400"/>
              <a:t>Intentie voor ander gedrag</a:t>
            </a:r>
          </a:p>
          <a:p>
            <a:pPr marL="990600" lvl="1" indent="-533400">
              <a:lnSpc>
                <a:spcPct val="80000"/>
              </a:lnSpc>
              <a:buFontTx/>
              <a:buChar char="•"/>
            </a:pPr>
            <a:r>
              <a:rPr lang="nl-NL" altLang="nl-NL" sz="2000"/>
              <a:t>Schaalvragen: vertrouwen, geloof in haalbaarheid</a:t>
            </a:r>
          </a:p>
          <a:p>
            <a:pPr marL="1371600" lvl="2" indent="-457200">
              <a:lnSpc>
                <a:spcPct val="80000"/>
              </a:lnSpc>
              <a:buFont typeface="Wingdings" pitchFamily="2" charset="2"/>
              <a:buChar char="ü"/>
            </a:pPr>
            <a:r>
              <a:rPr lang="nl-NL" altLang="nl-NL" sz="1800"/>
              <a:t>Cijfer voor vertrouwen</a:t>
            </a:r>
          </a:p>
          <a:p>
            <a:pPr marL="1371600" lvl="2" indent="-457200">
              <a:lnSpc>
                <a:spcPct val="80000"/>
              </a:lnSpc>
              <a:buFont typeface="Wingdings" pitchFamily="2" charset="2"/>
              <a:buChar char="ü"/>
            </a:pPr>
            <a:r>
              <a:rPr lang="nl-NL" altLang="nl-NL" sz="1800"/>
              <a:t>Waarom niet lager?</a:t>
            </a:r>
          </a:p>
          <a:p>
            <a:pPr marL="1371600" lvl="2" indent="-457200">
              <a:lnSpc>
                <a:spcPct val="80000"/>
              </a:lnSpc>
              <a:buFont typeface="Wingdings" pitchFamily="2" charset="2"/>
              <a:buChar char="ü"/>
            </a:pPr>
            <a:r>
              <a:rPr lang="nl-NL" altLang="nl-NL" sz="1800"/>
              <a:t>Hoe belangrijk?</a:t>
            </a:r>
            <a:endParaRPr lang="nl-NL" altLang="nl-NL" sz="1800" dirty="0"/>
          </a:p>
        </p:txBody>
      </p:sp>
    </p:spTree>
    <p:extLst>
      <p:ext uri="{BB962C8B-B14F-4D97-AF65-F5344CB8AC3E}">
        <p14:creationId xmlns:p14="http://schemas.microsoft.com/office/powerpoint/2010/main" val="373119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923155"/>
            <a:ext cx="5318185" cy="1011687"/>
          </a:xfrm>
          <a:prstGeom prst="rect">
            <a:avLst/>
          </a:prstGeom>
          <a:noFill/>
        </p:spPr>
        <p:txBody>
          <a:bodyPr wrap="square" anchor="ctr">
            <a:spAutoFit/>
          </a:bodyPr>
          <a:lstStyle/>
          <a:p>
            <a:pPr algn="ctr"/>
            <a:r>
              <a:rPr lang="en-GB" sz="5974" b="1" dirty="0" err="1">
                <a:solidFill>
                  <a:schemeClr val="bg1"/>
                </a:solidFill>
              </a:rPr>
              <a:t>Introductie</a:t>
            </a:r>
            <a:endParaRPr lang="en-GB" sz="5974"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3</a:t>
            </a:fld>
            <a:endParaRPr lang="de-DE"/>
          </a:p>
        </p:txBody>
      </p:sp>
    </p:spTree>
    <p:extLst>
      <p:ext uri="{BB962C8B-B14F-4D97-AF65-F5344CB8AC3E}">
        <p14:creationId xmlns:p14="http://schemas.microsoft.com/office/powerpoint/2010/main" val="567725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735286" cy="4351338"/>
          </a:xfrm>
        </p:spPr>
        <p:txBody>
          <a:bodyPr rtlCol="0">
            <a:normAutofit/>
          </a:bodyPr>
          <a:lstStyle/>
          <a:p>
            <a:pPr eaLnBrk="1" fontAlgn="auto" hangingPunct="1">
              <a:spcAft>
                <a:spcPts val="0"/>
              </a:spcAft>
              <a:buFont typeface="Arial" pitchFamily="34" charset="0"/>
              <a:buChar char="•"/>
              <a:defRPr/>
            </a:pPr>
            <a:r>
              <a:rPr lang="nl-NL" sz="2400" dirty="0"/>
              <a:t>Voor- en nadelen onderzoeken</a:t>
            </a:r>
          </a:p>
          <a:p>
            <a:pPr eaLnBrk="1" fontAlgn="auto" hangingPunct="1">
              <a:spcAft>
                <a:spcPts val="0"/>
              </a:spcAft>
              <a:buFont typeface="Arial" pitchFamily="34" charset="0"/>
              <a:buChar char="•"/>
              <a:defRPr/>
            </a:pPr>
            <a:r>
              <a:rPr lang="nl-NL" sz="2400" dirty="0"/>
              <a:t>Optimisme uitlokken</a:t>
            </a:r>
          </a:p>
          <a:p>
            <a:pPr eaLnBrk="1" fontAlgn="auto" hangingPunct="1">
              <a:spcAft>
                <a:spcPts val="0"/>
              </a:spcAft>
              <a:buFont typeface="Arial" pitchFamily="34" charset="0"/>
              <a:buChar char="•"/>
              <a:defRPr/>
            </a:pPr>
            <a:r>
              <a:rPr lang="nl-NL" sz="2400" dirty="0"/>
              <a:t>Goede voornemens laten uitspreken</a:t>
            </a:r>
          </a:p>
          <a:p>
            <a:pPr eaLnBrk="1" fontAlgn="auto" hangingPunct="1">
              <a:spcAft>
                <a:spcPts val="0"/>
              </a:spcAft>
              <a:buFont typeface="Arial" pitchFamily="34" charset="0"/>
              <a:buChar char="•"/>
              <a:defRPr/>
            </a:pPr>
            <a:r>
              <a:rPr lang="nl-NL" sz="2400" dirty="0"/>
              <a:t>Extremen onderzoeken</a:t>
            </a:r>
          </a:p>
          <a:p>
            <a:pPr>
              <a:lnSpc>
                <a:spcPct val="150000"/>
              </a:lnSpc>
              <a:defRPr/>
            </a:pPr>
            <a:endParaRPr lang="nl-NL" sz="2400" dirty="0"/>
          </a:p>
        </p:txBody>
      </p:sp>
      <p:sp>
        <p:nvSpPr>
          <p:cNvPr id="2" name="Datumsplatzhalter 1">
            <a:extLst>
              <a:ext uri="{FF2B5EF4-FFF2-40B4-BE49-F238E27FC236}">
                <a16:creationId xmlns:a16="http://schemas.microsoft.com/office/drawing/2014/main" id="{B6E5EF54-29AB-FB77-7172-F960146DBFC9}"/>
              </a:ext>
            </a:extLst>
          </p:cNvPr>
          <p:cNvSpPr>
            <a:spLocks noGrp="1"/>
          </p:cNvSpPr>
          <p:nvPr>
            <p:ph type="dt" sz="half" idx="10"/>
          </p:nvPr>
        </p:nvSpPr>
        <p:spPr/>
        <p:txBody>
          <a:bodyPr/>
          <a:lstStyle/>
          <a:p>
            <a:fld id="{7FE9E1A2-496B-4733-AE23-701D6E578F66}"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7943F527-D71D-3ACE-F7A9-8684400F56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A4D8DC1F-FD63-129F-9FB7-44FBD5E6171E}"/>
              </a:ext>
            </a:extLst>
          </p:cNvPr>
          <p:cNvSpPr>
            <a:spLocks noGrp="1"/>
          </p:cNvSpPr>
          <p:nvPr>
            <p:ph type="sldNum" sz="quarter" idx="12"/>
          </p:nvPr>
        </p:nvSpPr>
        <p:spPr/>
        <p:txBody>
          <a:bodyPr/>
          <a:lstStyle/>
          <a:p>
            <a:fld id="{F96B14D3-7D2A-2041-9DA6-67735C9926F2}" type="slidenum">
              <a:rPr lang="en-GB" noProof="0" smtClean="0"/>
              <a:t>39</a:t>
            </a:fld>
            <a:endParaRPr lang="en-GB" noProof="0"/>
          </a:p>
        </p:txBody>
      </p:sp>
      <p:sp>
        <p:nvSpPr>
          <p:cNvPr id="24578" name="Title 1"/>
          <p:cNvSpPr>
            <a:spLocks noGrp="1"/>
          </p:cNvSpPr>
          <p:nvPr>
            <p:ph type="title"/>
          </p:nvPr>
        </p:nvSpPr>
        <p:spPr/>
        <p:txBody>
          <a:bodyPr/>
          <a:lstStyle/>
          <a:p>
            <a:pPr eaLnBrk="1" hangingPunct="1"/>
            <a:r>
              <a:rPr lang="nl-NL" altLang="nl-NL" dirty="0"/>
              <a:t>Uitlokken verandertaal</a:t>
            </a:r>
            <a:endParaRPr lang="en-US" altLang="nl-NL" dirty="0"/>
          </a:p>
        </p:txBody>
      </p:sp>
      <p:pic>
        <p:nvPicPr>
          <p:cNvPr id="7" name="Afbeelding 9" descr="Afbeelding met wit&#10;&#10;Automatisch gegenereerde beschrijving">
            <a:extLst>
              <a:ext uri="{FF2B5EF4-FFF2-40B4-BE49-F238E27FC236}">
                <a16:creationId xmlns:a16="http://schemas.microsoft.com/office/drawing/2014/main" id="{DC4C4865-6DDD-0D4C-C283-EDB3AD6BABD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7030A55B-1121-CF5E-D617-267ACC4F4211}"/>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11" name="Content Placeholder 2">
            <a:extLst>
              <a:ext uri="{FF2B5EF4-FFF2-40B4-BE49-F238E27FC236}">
                <a16:creationId xmlns:a16="http://schemas.microsoft.com/office/drawing/2014/main" id="{76D3DDBF-135F-33AA-2C68-D26EB2F1D6E7}"/>
              </a:ext>
            </a:extLst>
          </p:cNvPr>
          <p:cNvSpPr txBox="1">
            <a:spLocks/>
          </p:cNvSpPr>
          <p:nvPr/>
        </p:nvSpPr>
        <p:spPr>
          <a:xfrm>
            <a:off x="6320859" y="1821035"/>
            <a:ext cx="4735286" cy="4351338"/>
          </a:xfrm>
          <a:prstGeom prst="rect">
            <a:avLst/>
          </a:prstGeom>
        </p:spPr>
        <p:txBody>
          <a:bodyPr vert="horz" lIns="91440" tIns="45720" rIns="91440" bIns="45720" rtlCol="0">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itchFamily="34" charset="0"/>
              <a:buChar char="•"/>
              <a:defRPr/>
            </a:pPr>
            <a:r>
              <a:rPr lang="nl-NL" sz="2400" dirty="0"/>
              <a:t>Terug kijken of vooruit kijken</a:t>
            </a:r>
          </a:p>
          <a:p>
            <a:pPr>
              <a:buFont typeface="Arial" pitchFamily="34" charset="0"/>
              <a:buChar char="•"/>
              <a:defRPr/>
            </a:pPr>
            <a:r>
              <a:rPr lang="nl-NL" sz="2400" dirty="0"/>
              <a:t>Doelen en waarden exploreren</a:t>
            </a:r>
          </a:p>
          <a:p>
            <a:pPr>
              <a:buFont typeface="Arial" pitchFamily="34" charset="0"/>
              <a:buChar char="•"/>
              <a:defRPr/>
            </a:pPr>
            <a:r>
              <a:rPr lang="nl-NL" sz="2400" dirty="0"/>
              <a:t>Herkaderen</a:t>
            </a:r>
          </a:p>
          <a:p>
            <a:pPr>
              <a:buFont typeface="Arial" pitchFamily="34" charset="0"/>
              <a:buChar char="•"/>
              <a:defRPr/>
            </a:pPr>
            <a:r>
              <a:rPr lang="nl-NL" sz="2400" dirty="0"/>
              <a:t>Positieve uitzonderingen zoeken</a:t>
            </a:r>
            <a:endParaRPr lang="en-US" sz="2400" dirty="0"/>
          </a:p>
        </p:txBody>
      </p:sp>
    </p:spTree>
    <p:extLst>
      <p:ext uri="{BB962C8B-B14F-4D97-AF65-F5344CB8AC3E}">
        <p14:creationId xmlns:p14="http://schemas.microsoft.com/office/powerpoint/2010/main" val="424353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459375"/>
            <a:ext cx="10467109" cy="3926085"/>
          </a:xfrm>
        </p:spPr>
        <p:txBody>
          <a:bodyPr>
            <a:noAutofit/>
          </a:bodyPr>
          <a:lstStyle/>
          <a:p>
            <a:r>
              <a:rPr lang="nl-NL" altLang="nl-NL" sz="1800" dirty="0">
                <a:solidFill>
                  <a:srgbClr val="FF0000"/>
                </a:solidFill>
                <a:latin typeface="Arial" panose="020B0604020202020204" pitchFamily="34" charset="0"/>
                <a:cs typeface="Arial" panose="020B0604020202020204" pitchFamily="34" charset="0"/>
              </a:rPr>
              <a:t>Uitlokken </a:t>
            </a:r>
            <a:r>
              <a:rPr lang="nl-NL" altLang="nl-NL" sz="1800" dirty="0">
                <a:latin typeface="Arial" panose="020B0604020202020204" pitchFamily="34" charset="0"/>
                <a:cs typeface="Arial" panose="020B0604020202020204" pitchFamily="34" charset="0"/>
              </a:rPr>
              <a:t>(Zijn er nog punten die te verbeteren zijn, wat zou je willen bereiken? Waarom is het juist nu zo belangrijk?)</a:t>
            </a:r>
          </a:p>
          <a:p>
            <a:r>
              <a:rPr lang="nl-NL" altLang="nl-NL" sz="1800" dirty="0">
                <a:solidFill>
                  <a:srgbClr val="FF0000"/>
                </a:solidFill>
                <a:latin typeface="Arial" panose="020B0604020202020204" pitchFamily="34" charset="0"/>
                <a:cs typeface="Arial" panose="020B0604020202020204" pitchFamily="34" charset="0"/>
              </a:rPr>
              <a:t>Voor- en nadelen onderzoeken </a:t>
            </a:r>
            <a:r>
              <a:rPr lang="nl-NL" altLang="nl-NL" sz="1800" dirty="0">
                <a:latin typeface="Arial" panose="020B0604020202020204" pitchFamily="34" charset="0"/>
                <a:cs typeface="Arial" panose="020B0604020202020204" pitchFamily="34" charset="0"/>
              </a:rPr>
              <a:t>(waarover maak je je de meeste zorgen, hoe voel je je na ….?) (wat zijn de voordelen als, wat lijkt je daar aantrekkelijk aan?)</a:t>
            </a:r>
          </a:p>
          <a:p>
            <a:r>
              <a:rPr lang="nl-NL" altLang="nl-NL" sz="1800" dirty="0">
                <a:solidFill>
                  <a:srgbClr val="FF0000"/>
                </a:solidFill>
                <a:latin typeface="Arial" panose="020B0604020202020204" pitchFamily="34" charset="0"/>
                <a:cs typeface="Arial" panose="020B0604020202020204" pitchFamily="34" charset="0"/>
              </a:rPr>
              <a:t>Optimisme uitlokken </a:t>
            </a:r>
            <a:r>
              <a:rPr lang="nl-NL" altLang="nl-NL" sz="1800" dirty="0">
                <a:latin typeface="Arial" panose="020B0604020202020204" pitchFamily="34" charset="0"/>
                <a:cs typeface="Arial" panose="020B0604020202020204" pitchFamily="34" charset="0"/>
              </a:rPr>
              <a:t>(het is al gelukt om, hoe is dat toen gelukt?)</a:t>
            </a:r>
          </a:p>
          <a:p>
            <a:r>
              <a:rPr lang="nl-NL" altLang="nl-NL" sz="1800" dirty="0">
                <a:solidFill>
                  <a:srgbClr val="FF0000"/>
                </a:solidFill>
                <a:latin typeface="Arial" panose="020B0604020202020204" pitchFamily="34" charset="0"/>
                <a:cs typeface="Arial" panose="020B0604020202020204" pitchFamily="34" charset="0"/>
              </a:rPr>
              <a:t>Goede voornemens </a:t>
            </a:r>
            <a:r>
              <a:rPr lang="nl-NL" altLang="nl-NL" sz="1800" dirty="0">
                <a:latin typeface="Arial" panose="020B0604020202020204" pitchFamily="34" charset="0"/>
                <a:cs typeface="Arial" panose="020B0604020202020204" pitchFamily="34" charset="0"/>
              </a:rPr>
              <a:t>laten uitspreken (wat zouden aanpassingen kunnen zijn, welke andere manieren zijn er om?)</a:t>
            </a:r>
          </a:p>
          <a:p>
            <a:r>
              <a:rPr lang="nl-NL" altLang="nl-NL" sz="1800" dirty="0">
                <a:solidFill>
                  <a:srgbClr val="FF0000"/>
                </a:solidFill>
                <a:latin typeface="Arial" panose="020B0604020202020204" pitchFamily="34" charset="0"/>
                <a:cs typeface="Arial" panose="020B0604020202020204" pitchFamily="34" charset="0"/>
              </a:rPr>
              <a:t>Extremen onderzoeken </a:t>
            </a:r>
            <a:r>
              <a:rPr lang="nl-NL" altLang="nl-NL" sz="1800" dirty="0">
                <a:latin typeface="Arial" panose="020B0604020202020204" pitchFamily="34" charset="0"/>
                <a:cs typeface="Arial" panose="020B0604020202020204" pitchFamily="34" charset="0"/>
              </a:rPr>
              <a:t>(stel er verandert niets, wat is dan het ergste dat er kan gebeuren, wat zijn de best mogelijke resultaten?)</a:t>
            </a:r>
          </a:p>
          <a:p>
            <a:r>
              <a:rPr lang="nl-NL" altLang="nl-NL" sz="1800" dirty="0">
                <a:solidFill>
                  <a:srgbClr val="FF0000"/>
                </a:solidFill>
                <a:latin typeface="Arial" panose="020B0604020202020204" pitchFamily="34" charset="0"/>
                <a:cs typeface="Arial" panose="020B0604020202020204" pitchFamily="34" charset="0"/>
              </a:rPr>
              <a:t>Terug kijken of vooruit kijken </a:t>
            </a:r>
            <a:r>
              <a:rPr lang="nl-NL" altLang="nl-NL" sz="1800" dirty="0">
                <a:latin typeface="Arial" panose="020B0604020202020204" pitchFamily="34" charset="0"/>
                <a:cs typeface="Arial" panose="020B0604020202020204" pitchFamily="34" charset="0"/>
              </a:rPr>
              <a:t>(heb je er in het verleden wel eens anders naar gekeken, hoe deed je dat toen, wanneer zou je je wel druk maken?)</a:t>
            </a:r>
          </a:p>
          <a:p>
            <a:r>
              <a:rPr lang="nl-NL" altLang="nl-NL" sz="1800" dirty="0">
                <a:solidFill>
                  <a:srgbClr val="FF0000"/>
                </a:solidFill>
                <a:latin typeface="Arial" panose="020B0604020202020204" pitchFamily="34" charset="0"/>
                <a:cs typeface="Arial" panose="020B0604020202020204" pitchFamily="34" charset="0"/>
              </a:rPr>
              <a:t>Doelen en waarden exploreren </a:t>
            </a:r>
            <a:r>
              <a:rPr lang="nl-NL" altLang="nl-NL" sz="1800" dirty="0">
                <a:latin typeface="Arial" panose="020B0604020202020204" pitchFamily="34" charset="0"/>
                <a:cs typeface="Arial" panose="020B0604020202020204" pitchFamily="34" charset="0"/>
              </a:rPr>
              <a:t>(wat vind je het belangrijkst in het leven/werk/relatie, wat zou je hiermee willen bereiken?)</a:t>
            </a:r>
          </a:p>
          <a:p>
            <a:r>
              <a:rPr lang="nl-NL" altLang="nl-NL" sz="1800" dirty="0">
                <a:solidFill>
                  <a:srgbClr val="FF0000"/>
                </a:solidFill>
                <a:latin typeface="Arial" panose="020B0604020202020204" pitchFamily="34" charset="0"/>
                <a:cs typeface="Arial" panose="020B0604020202020204" pitchFamily="34" charset="0"/>
              </a:rPr>
              <a:t>Herkaderen</a:t>
            </a:r>
            <a:r>
              <a:rPr lang="nl-NL" altLang="nl-NL" sz="1800" dirty="0">
                <a:latin typeface="Arial" panose="020B0604020202020204" pitchFamily="34" charset="0"/>
                <a:cs typeface="Arial" panose="020B0604020202020204" pitchFamily="34" charset="0"/>
              </a:rPr>
              <a:t> (je vindt het vreselijk dat het zo is gelopen, maar je had geen keuze, je hebt geen ervaring, maar dit zou een eerste stap kunnen zijn om ervaring op te doen)</a:t>
            </a:r>
          </a:p>
          <a:p>
            <a:r>
              <a:rPr lang="nl-NL" altLang="nl-NL" sz="1800" dirty="0">
                <a:solidFill>
                  <a:srgbClr val="FF0000"/>
                </a:solidFill>
                <a:latin typeface="Arial" panose="020B0604020202020204" pitchFamily="34" charset="0"/>
                <a:cs typeface="Arial" panose="020B0604020202020204" pitchFamily="34" charset="0"/>
              </a:rPr>
              <a:t>Positieve uitzonderingen </a:t>
            </a:r>
            <a:r>
              <a:rPr lang="nl-NL" altLang="nl-NL" sz="1800" dirty="0">
                <a:latin typeface="Arial" panose="020B0604020202020204" pitchFamily="34" charset="0"/>
                <a:cs typeface="Arial" panose="020B0604020202020204" pitchFamily="34" charset="0"/>
              </a:rPr>
              <a:t>zoeken (wanneer is het eens wel/niet gelukt?)</a:t>
            </a:r>
            <a:endParaRPr lang="nl-NL" sz="1800" dirty="0"/>
          </a:p>
        </p:txBody>
      </p:sp>
      <p:sp>
        <p:nvSpPr>
          <p:cNvPr id="2" name="Datumsplatzhalter 1">
            <a:extLst>
              <a:ext uri="{FF2B5EF4-FFF2-40B4-BE49-F238E27FC236}">
                <a16:creationId xmlns:a16="http://schemas.microsoft.com/office/drawing/2014/main" id="{F4161DAF-7B22-0A01-AD24-7844A173CB89}"/>
              </a:ext>
            </a:extLst>
          </p:cNvPr>
          <p:cNvSpPr>
            <a:spLocks noGrp="1"/>
          </p:cNvSpPr>
          <p:nvPr>
            <p:ph type="dt" sz="half" idx="10"/>
          </p:nvPr>
        </p:nvSpPr>
        <p:spPr/>
        <p:txBody>
          <a:bodyPr/>
          <a:lstStyle/>
          <a:p>
            <a:fld id="{9C61EA00-F556-4FF8-81BD-A34433240507}"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F8511CD2-6EB5-A796-7928-FB2BE484A4CA}"/>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11173E3-1E7E-C525-F236-5013044C7DFA}"/>
              </a:ext>
            </a:extLst>
          </p:cNvPr>
          <p:cNvSpPr>
            <a:spLocks noGrp="1"/>
          </p:cNvSpPr>
          <p:nvPr>
            <p:ph type="sldNum" sz="quarter" idx="12"/>
          </p:nvPr>
        </p:nvSpPr>
        <p:spPr/>
        <p:txBody>
          <a:bodyPr/>
          <a:lstStyle/>
          <a:p>
            <a:fld id="{F96B14D3-7D2A-2041-9DA6-67735C9926F2}" type="slidenum">
              <a:rPr lang="en-GB" noProof="0" smtClean="0"/>
              <a:t>40</a:t>
            </a:fld>
            <a:endParaRPr lang="en-GB" noProof="0"/>
          </a:p>
        </p:txBody>
      </p:sp>
      <p:sp>
        <p:nvSpPr>
          <p:cNvPr id="9" name="Titel 8">
            <a:extLst>
              <a:ext uri="{FF2B5EF4-FFF2-40B4-BE49-F238E27FC236}">
                <a16:creationId xmlns:a16="http://schemas.microsoft.com/office/drawing/2014/main" id="{8AC2E225-B5FA-6EEB-4C66-78A92632D105}"/>
              </a:ext>
            </a:extLst>
          </p:cNvPr>
          <p:cNvSpPr>
            <a:spLocks noGrp="1"/>
          </p:cNvSpPr>
          <p:nvPr>
            <p:ph type="title"/>
          </p:nvPr>
        </p:nvSpPr>
        <p:spPr/>
        <p:txBody>
          <a:bodyPr/>
          <a:lstStyle/>
          <a:p>
            <a:r>
              <a:rPr lang="en-GB" dirty="0" err="1"/>
              <a:t>Uitleg</a:t>
            </a:r>
            <a:endParaRPr lang="en-GB" dirty="0"/>
          </a:p>
        </p:txBody>
      </p:sp>
      <p:pic>
        <p:nvPicPr>
          <p:cNvPr id="7" name="Afbeelding 9" descr="Afbeelding met wit&#10;&#10;Automatisch gegenereerde beschrijving">
            <a:extLst>
              <a:ext uri="{FF2B5EF4-FFF2-40B4-BE49-F238E27FC236}">
                <a16:creationId xmlns:a16="http://schemas.microsoft.com/office/drawing/2014/main" id="{66A12DFE-5AA4-9DE5-8484-214D5C8A0554}"/>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8FD9DDAC-4899-6D96-9ADD-B43EEAC9537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6756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063751" y="6165850"/>
            <a:ext cx="79216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360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5pPr>
            <a:lvl6pPr marL="25146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6pPr>
            <a:lvl7pPr marL="29718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7pPr>
            <a:lvl8pPr marL="34290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8pPr>
            <a:lvl9pPr marL="38862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9pPr>
          </a:lstStyle>
          <a:p>
            <a:pPr algn="l" eaLnBrk="1" hangingPunct="1">
              <a:lnSpc>
                <a:spcPct val="100000"/>
              </a:lnSpc>
              <a:buClrTx/>
              <a:buFontTx/>
              <a:buNone/>
              <a:defRPr/>
            </a:pPr>
            <a:fld id="{D32C50E7-8067-415B-9554-CE7864B536B3}" type="slidenum">
              <a:rPr lang="nl-NL" altLang="nl-NL" sz="2400">
                <a:solidFill>
                  <a:srgbClr val="FFFFFF"/>
                </a:solidFill>
              </a:rPr>
              <a:t>41</a:t>
            </a:fld>
            <a:endParaRPr lang="nl-NL" altLang="nl-NL" sz="2400">
              <a:solidFill>
                <a:srgbClr val="FFFFFF"/>
              </a:solidFill>
            </a:endParaRPr>
          </a:p>
        </p:txBody>
      </p:sp>
      <p:sp>
        <p:nvSpPr>
          <p:cNvPr id="13314" name="Text Box 2"/>
          <p:cNvSpPr txBox="1">
            <a:spLocks noChangeArrowheads="1"/>
          </p:cNvSpPr>
          <p:nvPr/>
        </p:nvSpPr>
        <p:spPr bwMode="auto">
          <a:xfrm>
            <a:off x="3200401" y="990600"/>
            <a:ext cx="6264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ea typeface="ＭＳ Ｐゴシック" charset="0"/>
            </a:endParaRPr>
          </a:p>
        </p:txBody>
      </p:sp>
      <p:sp>
        <p:nvSpPr>
          <p:cNvPr id="9" name="Inhaltsplatzhalter 8">
            <a:extLst>
              <a:ext uri="{FF2B5EF4-FFF2-40B4-BE49-F238E27FC236}">
                <a16:creationId xmlns:a16="http://schemas.microsoft.com/office/drawing/2014/main" id="{454D302C-ACBF-2333-37BB-1E0B03AF51A3}"/>
              </a:ext>
            </a:extLst>
          </p:cNvPr>
          <p:cNvSpPr>
            <a:spLocks noGrp="1"/>
          </p:cNvSpPr>
          <p:nvPr>
            <p:ph idx="1"/>
          </p:nvPr>
        </p:nvSpPr>
        <p:spPr>
          <a:xfrm>
            <a:off x="838201" y="1719262"/>
            <a:ext cx="10515600" cy="4351338"/>
          </a:xfrm>
        </p:spPr>
        <p:txBody>
          <a:bodyPr>
            <a:normAutofit fontScale="77500" lnSpcReduction="20000"/>
          </a:bodyPr>
          <a:lstStyle/>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Dat zou ik willen (wensen=D)</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Dat zou ik kunnen doen (vaardigheden=A)</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heb er wel een goede reden voor (reden=R)</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Dat zou ik moeten doen (noodzaak=N)</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ga het doen (commitment=C)</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ben bereid om …(activatie= A)</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heb al een stapje gezet (stappen zetten=T)</a:t>
            </a:r>
            <a:endParaRPr lang="en-GB" dirty="0"/>
          </a:p>
        </p:txBody>
      </p:sp>
      <p:sp>
        <p:nvSpPr>
          <p:cNvPr id="2" name="Datumsplatzhalter 1">
            <a:extLst>
              <a:ext uri="{FF2B5EF4-FFF2-40B4-BE49-F238E27FC236}">
                <a16:creationId xmlns:a16="http://schemas.microsoft.com/office/drawing/2014/main" id="{CE750397-ECB9-A375-70E3-7A2A948DAAF8}"/>
              </a:ext>
            </a:extLst>
          </p:cNvPr>
          <p:cNvSpPr>
            <a:spLocks noGrp="1"/>
          </p:cNvSpPr>
          <p:nvPr>
            <p:ph type="dt" sz="half" idx="10"/>
          </p:nvPr>
        </p:nvSpPr>
        <p:spPr/>
        <p:txBody>
          <a:bodyPr/>
          <a:lstStyle/>
          <a:p>
            <a:fld id="{3B6A5921-DA08-4DEA-9253-E41C5AEF71B9}" type="datetime1">
              <a:rPr lang="en-GB" noProof="0" smtClean="0"/>
              <a:t>11/06/2024</a:t>
            </a:fld>
            <a:endParaRPr lang="en-GB" noProof="0"/>
          </a:p>
        </p:txBody>
      </p:sp>
      <p:sp>
        <p:nvSpPr>
          <p:cNvPr id="3" name="Fußzeilenplatzhalter 2">
            <a:extLst>
              <a:ext uri="{FF2B5EF4-FFF2-40B4-BE49-F238E27FC236}">
                <a16:creationId xmlns:a16="http://schemas.microsoft.com/office/drawing/2014/main" id="{53A6E67A-3D19-9C11-9CA2-E19A2480CA11}"/>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6D32E09D-8F42-7D98-C345-344E648D199A}"/>
              </a:ext>
            </a:extLst>
          </p:cNvPr>
          <p:cNvSpPr>
            <a:spLocks noGrp="1"/>
          </p:cNvSpPr>
          <p:nvPr>
            <p:ph type="sldNum" sz="quarter" idx="12"/>
          </p:nvPr>
        </p:nvSpPr>
        <p:spPr/>
        <p:txBody>
          <a:bodyPr/>
          <a:lstStyle/>
          <a:p>
            <a:fld id="{F96B14D3-7D2A-2041-9DA6-67735C9926F2}" type="slidenum">
              <a:rPr lang="en-GB" noProof="0" smtClean="0"/>
              <a:t>41</a:t>
            </a:fld>
            <a:endParaRPr lang="en-GB" noProof="0"/>
          </a:p>
        </p:txBody>
      </p:sp>
      <p:sp>
        <p:nvSpPr>
          <p:cNvPr id="4" name="Titel 3">
            <a:extLst>
              <a:ext uri="{FF2B5EF4-FFF2-40B4-BE49-F238E27FC236}">
                <a16:creationId xmlns:a16="http://schemas.microsoft.com/office/drawing/2014/main" id="{73725E94-8083-38F5-B7A9-D5677679D2CB}"/>
              </a:ext>
            </a:extLst>
          </p:cNvPr>
          <p:cNvSpPr>
            <a:spLocks noGrp="1"/>
          </p:cNvSpPr>
          <p:nvPr>
            <p:ph type="title"/>
          </p:nvPr>
        </p:nvSpPr>
        <p:spPr/>
        <p:txBody>
          <a:bodyPr/>
          <a:lstStyle/>
          <a:p>
            <a:r>
              <a:rPr lang="nl-NL" dirty="0"/>
              <a:t>Alert op verandertaal</a:t>
            </a:r>
          </a:p>
        </p:txBody>
      </p:sp>
      <p:pic>
        <p:nvPicPr>
          <p:cNvPr id="7" name="Afbeelding 9" descr="Afbeelding met wit&#10;&#10;Automatisch gegenereerde beschrijving">
            <a:extLst>
              <a:ext uri="{FF2B5EF4-FFF2-40B4-BE49-F238E27FC236}">
                <a16:creationId xmlns:a16="http://schemas.microsoft.com/office/drawing/2014/main" id="{9BDB90E4-8958-63BD-4794-91724A8E54C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11E9A0D0-56BB-EB89-7F0E-B3D3479BE52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7639363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A515511B-ED66-A3BA-5140-AEEEF35CBE5B}"/>
              </a:ext>
            </a:extLst>
          </p:cNvPr>
          <p:cNvSpPr>
            <a:spLocks noGrp="1"/>
          </p:cNvSpPr>
          <p:nvPr>
            <p:ph idx="1"/>
          </p:nvPr>
        </p:nvSpPr>
        <p:spPr>
          <a:xfrm>
            <a:off x="838199" y="1825625"/>
            <a:ext cx="10123715" cy="4351338"/>
          </a:xfrm>
        </p:spPr>
        <p:txBody>
          <a:bodyPr/>
          <a:lstStyle/>
          <a:p>
            <a:pPr marL="285750" indent="-285750">
              <a:spcBef>
                <a:spcPts val="3000"/>
              </a:spcBef>
              <a:buFont typeface="Arial" panose="020B0604020202020204" pitchFamily="34" charset="0"/>
              <a:buChar char="•"/>
              <a:defRPr/>
            </a:pPr>
            <a:r>
              <a:rPr lang="nl-NL" sz="2400" dirty="0">
                <a:latin typeface="+mn-lt"/>
              </a:rPr>
              <a:t>Geef aandacht aan ambivalentie</a:t>
            </a:r>
          </a:p>
          <a:p>
            <a:pPr marL="285750" indent="-285750">
              <a:spcBef>
                <a:spcPts val="3000"/>
              </a:spcBef>
              <a:buFont typeface="Arial" panose="020B0604020202020204" pitchFamily="34" charset="0"/>
              <a:buChar char="•"/>
              <a:defRPr/>
            </a:pPr>
            <a:r>
              <a:rPr lang="nl-NL" sz="2400" dirty="0">
                <a:latin typeface="+mn-lt"/>
              </a:rPr>
              <a:t>Oren gespitst op verandertaal</a:t>
            </a:r>
          </a:p>
          <a:p>
            <a:pPr marL="285750" indent="-285750">
              <a:spcBef>
                <a:spcPts val="3000"/>
              </a:spcBef>
              <a:buFont typeface="Arial" panose="020B0604020202020204" pitchFamily="34" charset="0"/>
              <a:buChar char="•"/>
              <a:defRPr/>
            </a:pPr>
            <a:r>
              <a:rPr lang="nl-NL" sz="2400" dirty="0">
                <a:latin typeface="+mn-lt"/>
              </a:rPr>
              <a:t>Reageren doe je met behulp van ORBS (open vragen, reflecteren, bevestigen/complimenteren, samenvatten)</a:t>
            </a:r>
          </a:p>
          <a:p>
            <a:pPr marL="285750" indent="-285750">
              <a:spcBef>
                <a:spcPts val="3000"/>
              </a:spcBef>
              <a:buFont typeface="Arial" panose="020B0604020202020204" pitchFamily="34" charset="0"/>
              <a:buChar char="•"/>
              <a:defRPr/>
            </a:pPr>
            <a:r>
              <a:rPr lang="nl-NL" sz="2400" dirty="0">
                <a:latin typeface="+mn-lt"/>
              </a:rPr>
              <a:t>Vervolgens (SMART) acties plannen (Specifiek, meetbaar, acceptabel, realistisch</a:t>
            </a:r>
            <a:r>
              <a:rPr lang="nl-NL" sz="1600" dirty="0">
                <a:latin typeface="+mn-lt"/>
              </a:rPr>
              <a:t>, tijd)</a:t>
            </a:r>
          </a:p>
          <a:p>
            <a:endParaRPr lang="en-GB" dirty="0"/>
          </a:p>
        </p:txBody>
      </p:sp>
      <p:sp>
        <p:nvSpPr>
          <p:cNvPr id="3" name="Datumsplatzhalter 2">
            <a:extLst>
              <a:ext uri="{FF2B5EF4-FFF2-40B4-BE49-F238E27FC236}">
                <a16:creationId xmlns:a16="http://schemas.microsoft.com/office/drawing/2014/main" id="{5796AD72-F857-A688-9917-CA3997738AC2}"/>
              </a:ext>
            </a:extLst>
          </p:cNvPr>
          <p:cNvSpPr>
            <a:spLocks noGrp="1"/>
          </p:cNvSpPr>
          <p:nvPr>
            <p:ph type="dt" sz="half" idx="10"/>
          </p:nvPr>
        </p:nvSpPr>
        <p:spPr/>
        <p:txBody>
          <a:bodyPr/>
          <a:lstStyle/>
          <a:p>
            <a:fld id="{E5041F3F-D066-4DFD-89F0-A372BE6E578E}"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A98587B3-3D6A-7A63-38A1-2762A14833F9}"/>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B8D56EF-C7BB-4DCC-AD49-596966503A43}"/>
              </a:ext>
            </a:extLst>
          </p:cNvPr>
          <p:cNvSpPr>
            <a:spLocks noGrp="1"/>
          </p:cNvSpPr>
          <p:nvPr>
            <p:ph type="sldNum" sz="quarter" idx="12"/>
          </p:nvPr>
        </p:nvSpPr>
        <p:spPr/>
        <p:txBody>
          <a:bodyPr/>
          <a:lstStyle/>
          <a:p>
            <a:fld id="{F96B14D3-7D2A-2041-9DA6-67735C9926F2}" type="slidenum">
              <a:rPr lang="en-GB" noProof="0" smtClean="0"/>
              <a:t>42</a:t>
            </a:fld>
            <a:endParaRPr lang="en-GB" noProof="0"/>
          </a:p>
        </p:txBody>
      </p:sp>
      <p:sp>
        <p:nvSpPr>
          <p:cNvPr id="6" name="Titel 5">
            <a:extLst>
              <a:ext uri="{FF2B5EF4-FFF2-40B4-BE49-F238E27FC236}">
                <a16:creationId xmlns:a16="http://schemas.microsoft.com/office/drawing/2014/main" id="{66CAAA77-01CB-8CD5-8A62-722C79F116F8}"/>
              </a:ext>
            </a:extLst>
          </p:cNvPr>
          <p:cNvSpPr>
            <a:spLocks noGrp="1"/>
          </p:cNvSpPr>
          <p:nvPr>
            <p:ph type="title"/>
          </p:nvPr>
        </p:nvSpPr>
        <p:spPr>
          <a:xfrm>
            <a:off x="838201" y="372638"/>
            <a:ext cx="9579428" cy="780585"/>
          </a:xfrm>
        </p:spPr>
        <p:txBody>
          <a:bodyPr/>
          <a:lstStyle/>
          <a:p>
            <a:r>
              <a:rPr lang="nl-NL" sz="5400" dirty="0"/>
              <a:t>Versterken van verandertaal</a:t>
            </a:r>
          </a:p>
        </p:txBody>
      </p:sp>
      <p:pic>
        <p:nvPicPr>
          <p:cNvPr id="8" name="Afbeelding 9" descr="Afbeelding met wit&#10;&#10;Automatisch gegenereerde beschrijving">
            <a:extLst>
              <a:ext uri="{FF2B5EF4-FFF2-40B4-BE49-F238E27FC236}">
                <a16:creationId xmlns:a16="http://schemas.microsoft.com/office/drawing/2014/main" id="{EE56D196-95F3-D353-2BB7-3269665EBDB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5DF1D727-5E47-A16D-7CF4-26815B062A9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230580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Voorbeeld 1</a:t>
            </a:r>
          </a:p>
          <a:p>
            <a:r>
              <a:rPr lang="nl-NL" sz="2000" b="1" dirty="0"/>
              <a:t>Gebeurtenis: </a:t>
            </a:r>
            <a:r>
              <a:rPr lang="nl-NL" sz="2000" dirty="0"/>
              <a:t>Afweging of ik een </a:t>
            </a:r>
            <a:r>
              <a:rPr lang="nl-NL" sz="2000" dirty="0" err="1"/>
              <a:t>een</a:t>
            </a:r>
            <a:r>
              <a:rPr lang="nl-NL" sz="2000" dirty="0"/>
              <a:t> presentatie moet geven over mijn project</a:t>
            </a:r>
          </a:p>
          <a:p>
            <a:r>
              <a:rPr lang="nl-NL" sz="2000" b="1" dirty="0"/>
              <a:t>Gedachten (Niet-helpend): </a:t>
            </a:r>
          </a:p>
          <a:p>
            <a:pPr lvl="1"/>
            <a:r>
              <a:rPr lang="nl-NL" sz="2000" dirty="0"/>
              <a:t>Wat zullen ze van me denken wanneer ik het wel/ niet doe? </a:t>
            </a:r>
            <a:r>
              <a:rPr lang="nl-NL" sz="2000" b="1" dirty="0"/>
              <a:t> </a:t>
            </a:r>
          </a:p>
          <a:p>
            <a:pPr lvl="1"/>
            <a:r>
              <a:rPr lang="nl-NL" sz="2000" dirty="0"/>
              <a:t>Ik durf het niet want ik ben geen goede spreker. Ik ben vaak te kort van stof en te snel klaar/</a:t>
            </a:r>
          </a:p>
          <a:p>
            <a:pPr lvl="1"/>
            <a:r>
              <a:rPr lang="nl-NL" sz="2000" dirty="0"/>
              <a:t>Als ik het aanbied weet een ander er vast meer over/ </a:t>
            </a:r>
          </a:p>
          <a:p>
            <a:pPr lvl="1"/>
            <a:r>
              <a:rPr lang="nl-NL" sz="2000" dirty="0"/>
              <a:t>ze gaan me vragen stellen waar ik het antwoord niet op weet. </a:t>
            </a:r>
          </a:p>
          <a:p>
            <a:r>
              <a:rPr lang="nl-NL" sz="2000" b="1" dirty="0"/>
              <a:t>Gevoelens: </a:t>
            </a:r>
            <a:r>
              <a:rPr lang="nl-NL" sz="2000" dirty="0"/>
              <a:t>moedeloos, verdrietig, geen energie en motivatie</a:t>
            </a:r>
          </a:p>
          <a:p>
            <a:r>
              <a:rPr lang="nl-NL" sz="2000" b="1" dirty="0"/>
              <a:t>Gedrag: </a:t>
            </a:r>
            <a:r>
              <a:rPr lang="nl-NL" sz="2000" dirty="0"/>
              <a:t>ik ga de klus uit de weg</a:t>
            </a:r>
          </a:p>
          <a:p>
            <a:r>
              <a:rPr lang="nl-NL" sz="2000" b="1" dirty="0"/>
              <a:t>Gevolg: </a:t>
            </a:r>
            <a:r>
              <a:rPr lang="nl-NL" sz="2000" dirty="0"/>
              <a:t>geen presentatie/ ziek melden/ naar gevoel </a:t>
            </a:r>
            <a:r>
              <a:rPr lang="nl-NL" sz="2000" dirty="0" err="1"/>
              <a:t>ivm</a:t>
            </a:r>
            <a:r>
              <a:rPr lang="nl-NL" sz="2000" dirty="0"/>
              <a:t> profileren stage</a:t>
            </a:r>
          </a:p>
          <a:p>
            <a:endParaRPr lang="en-GB" sz="1100" dirty="0"/>
          </a:p>
        </p:txBody>
      </p:sp>
      <p:sp>
        <p:nvSpPr>
          <p:cNvPr id="3" name="Datumsplatzhalter 2">
            <a:extLst>
              <a:ext uri="{FF2B5EF4-FFF2-40B4-BE49-F238E27FC236}">
                <a16:creationId xmlns:a16="http://schemas.microsoft.com/office/drawing/2014/main" id="{DF88A86A-6580-B75E-20B4-DB82F0555691}"/>
              </a:ext>
            </a:extLst>
          </p:cNvPr>
          <p:cNvSpPr>
            <a:spLocks noGrp="1"/>
          </p:cNvSpPr>
          <p:nvPr>
            <p:ph type="dt" sz="half" idx="10"/>
          </p:nvPr>
        </p:nvSpPr>
        <p:spPr/>
        <p:txBody>
          <a:bodyPr/>
          <a:lstStyle/>
          <a:p>
            <a:fld id="{72E42A60-EC5B-4E3C-8ECC-C3DEE2E605B5}"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43</a:t>
            </a:fld>
            <a:endParaRPr lang="en-GB" noProof="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nl-NL" dirty="0"/>
              <a:t>Voorbeeld leerdoel </a:t>
            </a:r>
            <a:br>
              <a:rPr lang="nl-NL" dirty="0"/>
            </a:br>
            <a:r>
              <a:rPr lang="nl-NL" sz="2800" dirty="0"/>
              <a:t>“Ik wil leren meer uit mijn comfortzone te stappen</a:t>
            </a:r>
            <a:r>
              <a:rPr lang="nl-NL" sz="2800" i="1" dirty="0"/>
              <a:t>”</a:t>
            </a:r>
            <a:endParaRPr lang="en-GB" sz="2800"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86612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Voorbeeld 2</a:t>
            </a:r>
          </a:p>
          <a:p>
            <a:r>
              <a:rPr lang="nl-NL" sz="2000" b="1" dirty="0"/>
              <a:t>Gebeurtenis: </a:t>
            </a:r>
            <a:r>
              <a:rPr lang="nl-NL" sz="2000" dirty="0"/>
              <a:t>Afweging of ik een presentatie moet geven over mijn project</a:t>
            </a:r>
          </a:p>
          <a:p>
            <a:r>
              <a:rPr lang="nl-NL" sz="2000" b="1" dirty="0"/>
              <a:t>Gedachten (Helpend)</a:t>
            </a:r>
          </a:p>
          <a:p>
            <a:pPr lvl="1"/>
            <a:r>
              <a:rPr lang="nl-NL" sz="2000" dirty="0"/>
              <a:t>Ik kan dan laten zien dat ik zelf iets heb bedacht, ook al vind ik het eng om te doen</a:t>
            </a:r>
          </a:p>
          <a:p>
            <a:pPr lvl="1"/>
            <a:r>
              <a:rPr lang="nl-NL" sz="2000" dirty="0"/>
              <a:t>Ik kan ook voorstellen om het samen met mijn praktijkbegeleider voor te bereiden en </a:t>
            </a:r>
            <a:r>
              <a:rPr lang="nl-NL" sz="2000" dirty="0" err="1"/>
              <a:t>evt</a:t>
            </a:r>
            <a:r>
              <a:rPr lang="nl-NL" sz="2000" dirty="0"/>
              <a:t> een deel samen te doen</a:t>
            </a:r>
          </a:p>
          <a:p>
            <a:pPr lvl="1"/>
            <a:r>
              <a:rPr lang="nl-NL" sz="2000" dirty="0"/>
              <a:t>Als ik het heft zelf in handen neem, kan ik het ook meer vormgeven zoals ik het wil</a:t>
            </a:r>
          </a:p>
          <a:p>
            <a:pPr marL="457200" lvl="1" indent="0">
              <a:buNone/>
            </a:pPr>
            <a:r>
              <a:rPr lang="nl-NL" sz="2000" dirty="0"/>
              <a:t>--- </a:t>
            </a:r>
            <a:r>
              <a:rPr lang="nl-NL" sz="2000" dirty="0" err="1"/>
              <a:t>etc</a:t>
            </a:r>
            <a:endParaRPr lang="nl-NL" sz="2000" dirty="0"/>
          </a:p>
          <a:p>
            <a:r>
              <a:rPr lang="nl-NL" sz="2000" b="1" dirty="0"/>
              <a:t>Gevoelens </a:t>
            </a:r>
            <a:r>
              <a:rPr lang="nl-NL" sz="2000" dirty="0"/>
              <a:t>: drive om iets uit te zoeken/ voorbereiding inhoudelijk aan te pakken</a:t>
            </a:r>
          </a:p>
          <a:p>
            <a:r>
              <a:rPr lang="nl-NL" sz="2000" b="1" dirty="0"/>
              <a:t>Gedrag</a:t>
            </a:r>
            <a:r>
              <a:rPr lang="nl-NL" sz="2000" dirty="0"/>
              <a:t>: contact maken/ creatief worden / zoeken etc..</a:t>
            </a:r>
          </a:p>
          <a:p>
            <a:r>
              <a:rPr lang="nl-NL" sz="2000" b="1" dirty="0"/>
              <a:t>Gevolg:</a:t>
            </a:r>
            <a:r>
              <a:rPr lang="nl-NL" sz="2000" dirty="0"/>
              <a:t> eerste stap</a:t>
            </a:r>
          </a:p>
          <a:p>
            <a:endParaRPr lang="en-GB" sz="1100" dirty="0"/>
          </a:p>
        </p:txBody>
      </p:sp>
      <p:sp>
        <p:nvSpPr>
          <p:cNvPr id="3" name="Datumsplatzhalter 2">
            <a:extLst>
              <a:ext uri="{FF2B5EF4-FFF2-40B4-BE49-F238E27FC236}">
                <a16:creationId xmlns:a16="http://schemas.microsoft.com/office/drawing/2014/main" id="{DF88A86A-6580-B75E-20B4-DB82F0555691}"/>
              </a:ext>
            </a:extLst>
          </p:cNvPr>
          <p:cNvSpPr>
            <a:spLocks noGrp="1"/>
          </p:cNvSpPr>
          <p:nvPr>
            <p:ph type="dt" sz="half" idx="10"/>
          </p:nvPr>
        </p:nvSpPr>
        <p:spPr/>
        <p:txBody>
          <a:bodyPr/>
          <a:lstStyle/>
          <a:p>
            <a:fld id="{72E42A60-EC5B-4E3C-8ECC-C3DEE2E605B5}"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44</a:t>
            </a:fld>
            <a:endParaRPr lang="en-GB" noProof="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nl-NL" dirty="0"/>
              <a:t>Voorbeeld leerdoel: </a:t>
            </a:r>
            <a:br>
              <a:rPr lang="nl-NL" dirty="0"/>
            </a:br>
            <a:r>
              <a:rPr lang="nl-NL" sz="2800" dirty="0"/>
              <a:t>“Ik wil leren meer uit mijn comfortzone te stappen</a:t>
            </a:r>
            <a:r>
              <a:rPr lang="nl-NL" sz="2800" i="1" dirty="0"/>
              <a:t>”</a:t>
            </a:r>
            <a:endParaRPr lang="en-GB" sz="2800"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424043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086"/>
            <a:ext cx="10515602" cy="4743677"/>
          </a:xfrm>
        </p:spPr>
        <p:txBody>
          <a:bodyPr>
            <a:noAutofit/>
          </a:bodyPr>
          <a:lstStyle/>
          <a:p>
            <a:r>
              <a:rPr lang="nl-NL" dirty="0">
                <a:solidFill>
                  <a:schemeClr val="accent1">
                    <a:lumMod val="75000"/>
                  </a:schemeClr>
                </a:solidFill>
              </a:rPr>
              <a:t>Reflectieve vragen- Inzicht gevende vragen</a:t>
            </a:r>
            <a:r>
              <a:rPr lang="nl-NL" dirty="0"/>
              <a:t>: </a:t>
            </a:r>
          </a:p>
          <a:p>
            <a:pPr lvl="1"/>
            <a:r>
              <a:rPr lang="nl-NL" dirty="0"/>
              <a:t>gericht op bewustwording eigen aandeel </a:t>
            </a:r>
            <a:r>
              <a:rPr lang="nl-NL" dirty="0" err="1"/>
              <a:t>mbt</a:t>
            </a:r>
            <a:r>
              <a:rPr lang="nl-NL" dirty="0"/>
              <a:t> huidige situatie</a:t>
            </a:r>
          </a:p>
          <a:p>
            <a:pPr lvl="2"/>
            <a:r>
              <a:rPr lang="nl-NL" dirty="0"/>
              <a:t>Gedrag</a:t>
            </a:r>
          </a:p>
          <a:p>
            <a:pPr lvl="2"/>
            <a:r>
              <a:rPr lang="nl-NL" dirty="0"/>
              <a:t>Vaardigheden en overtuigingen</a:t>
            </a:r>
          </a:p>
          <a:p>
            <a:pPr lvl="3"/>
            <a:r>
              <a:rPr lang="nl-NL" dirty="0"/>
              <a:t>(wat doe ik zelf/ wat wil ik zelf, wat denk ik zelf waardoor het wel/ niet lukt) </a:t>
            </a:r>
          </a:p>
          <a:p>
            <a:pPr lvl="1"/>
            <a:r>
              <a:rPr lang="nl-NL" dirty="0"/>
              <a:t>Inzicht in eigen scenario’s </a:t>
            </a:r>
            <a:r>
              <a:rPr lang="nl-NL" dirty="0" err="1"/>
              <a:t>mbt</a:t>
            </a:r>
            <a:r>
              <a:rPr lang="nl-NL" dirty="0"/>
              <a:t> toekomstige situatie</a:t>
            </a:r>
          </a:p>
          <a:p>
            <a:pPr lvl="1"/>
            <a:r>
              <a:rPr lang="nl-NL" dirty="0"/>
              <a:t>Inzicht in actiemogelijkheden</a:t>
            </a:r>
          </a:p>
          <a:p>
            <a:r>
              <a:rPr lang="nl-NL" dirty="0">
                <a:solidFill>
                  <a:schemeClr val="accent1">
                    <a:lumMod val="75000"/>
                  </a:schemeClr>
                </a:solidFill>
              </a:rPr>
              <a:t>Actiegerichte vragen:</a:t>
            </a:r>
          </a:p>
          <a:p>
            <a:pPr lvl="1"/>
            <a:r>
              <a:rPr lang="nl-NL" dirty="0"/>
              <a:t>Kleine concrete stappen</a:t>
            </a:r>
          </a:p>
          <a:p>
            <a:pPr lvl="1"/>
            <a:r>
              <a:rPr lang="nl-NL" dirty="0"/>
              <a:t>Hulp vragen en voorbereiden van actie</a:t>
            </a:r>
          </a:p>
          <a:p>
            <a:pPr lvl="1"/>
            <a:r>
              <a:rPr lang="nl-NL" dirty="0"/>
              <a:t>Doen !!!</a:t>
            </a:r>
          </a:p>
          <a:p>
            <a:pPr lvl="1"/>
            <a:r>
              <a:rPr lang="nl-NL" dirty="0"/>
              <a:t>Reflecteren op leereffecten zodat volgende keer vervolg krijgt</a:t>
            </a:r>
          </a:p>
          <a:p>
            <a:pPr lvl="2"/>
            <a:endParaRPr lang="en-US" dirty="0"/>
          </a:p>
        </p:txBody>
      </p:sp>
      <p:sp>
        <p:nvSpPr>
          <p:cNvPr id="4" name="Datumsplatzhalter 3">
            <a:extLst>
              <a:ext uri="{FF2B5EF4-FFF2-40B4-BE49-F238E27FC236}">
                <a16:creationId xmlns:a16="http://schemas.microsoft.com/office/drawing/2014/main" id="{C1E6EAFD-ECF1-DB42-F81E-57445452A770}"/>
              </a:ext>
            </a:extLst>
          </p:cNvPr>
          <p:cNvSpPr>
            <a:spLocks noGrp="1"/>
          </p:cNvSpPr>
          <p:nvPr>
            <p:ph type="dt" sz="half" idx="10"/>
          </p:nvPr>
        </p:nvSpPr>
        <p:spPr/>
        <p:txBody>
          <a:bodyPr/>
          <a:lstStyle/>
          <a:p>
            <a:fld id="{D5C0F961-4055-4A32-A964-663D137278F5}"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B3399776-A531-588C-C552-E1E5AEBCA0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A9E632B6-6DFF-243C-321A-A66C4DA2131C}"/>
              </a:ext>
            </a:extLst>
          </p:cNvPr>
          <p:cNvSpPr>
            <a:spLocks noGrp="1"/>
          </p:cNvSpPr>
          <p:nvPr>
            <p:ph type="sldNum" sz="quarter" idx="12"/>
          </p:nvPr>
        </p:nvSpPr>
        <p:spPr/>
        <p:txBody>
          <a:bodyPr/>
          <a:lstStyle/>
          <a:p>
            <a:fld id="{F96B14D3-7D2A-2041-9DA6-67735C9926F2}" type="slidenum">
              <a:rPr lang="en-GB" noProof="0" smtClean="0"/>
              <a:t>45</a:t>
            </a:fld>
            <a:endParaRPr lang="en-GB" noProof="0"/>
          </a:p>
        </p:txBody>
      </p:sp>
      <p:sp>
        <p:nvSpPr>
          <p:cNvPr id="2" name="Title 1"/>
          <p:cNvSpPr>
            <a:spLocks noGrp="1"/>
          </p:cNvSpPr>
          <p:nvPr>
            <p:ph type="title"/>
          </p:nvPr>
        </p:nvSpPr>
        <p:spPr/>
        <p:txBody>
          <a:bodyPr/>
          <a:lstStyle/>
          <a:p>
            <a:r>
              <a:rPr lang="nl-NL" dirty="0"/>
              <a:t>Soorten vragen</a:t>
            </a:r>
            <a:endParaRPr lang="en-US" dirty="0"/>
          </a:p>
        </p:txBody>
      </p:sp>
      <p:pic>
        <p:nvPicPr>
          <p:cNvPr id="8" name="Afbeelding 9" descr="Afbeelding met wit&#10;&#10;Automatisch gegenereerde beschrijving">
            <a:extLst>
              <a:ext uri="{FF2B5EF4-FFF2-40B4-BE49-F238E27FC236}">
                <a16:creationId xmlns:a16="http://schemas.microsoft.com/office/drawing/2014/main" id="{3D789DDD-A2A0-AF31-1D50-57BEC86A8ABD}"/>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B19FD064-6A60-3C85-B91C-6E74E029FCF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06969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FA7E28B-BFDE-26FD-E716-4223C204F1F4}"/>
              </a:ext>
            </a:extLst>
          </p:cNvPr>
          <p:cNvSpPr>
            <a:spLocks noGrp="1"/>
          </p:cNvSpPr>
          <p:nvPr>
            <p:ph idx="1"/>
          </p:nvPr>
        </p:nvSpPr>
        <p:spPr>
          <a:xfrm>
            <a:off x="690880" y="1530985"/>
            <a:ext cx="11033760" cy="4645978"/>
          </a:xfrm>
        </p:spPr>
        <p:txBody>
          <a:bodyPr vert="horz" lIns="91440" tIns="45720" rIns="91440" bIns="45720" rtlCol="0" anchor="t">
            <a:normAutofit fontScale="92500" lnSpcReduction="10000"/>
          </a:bodyPr>
          <a:lstStyle/>
          <a:p>
            <a:pPr marL="227965" indent="-227965"/>
            <a:r>
              <a:rPr lang="en-GB" sz="1000" dirty="0">
                <a:latin typeface="Arial"/>
                <a:cs typeface="Arial"/>
              </a:rPr>
              <a:t>04_Mindsets a view from two </a:t>
            </a:r>
            <a:r>
              <a:rPr lang="en-GB" sz="1000">
                <a:latin typeface="Arial"/>
                <a:cs typeface="Arial"/>
              </a:rPr>
              <a:t>eras</a:t>
            </a:r>
            <a:endParaRPr lang="nl-NL"/>
          </a:p>
          <a:p>
            <a:pPr marL="685165" lvl="1" indent="-227965"/>
            <a:r>
              <a:rPr lang="en-GB" sz="1000" dirty="0">
                <a:latin typeface="Arial"/>
                <a:cs typeface="Arial"/>
              </a:rPr>
              <a:t> </a:t>
            </a:r>
            <a:r>
              <a:rPr lang="en-GB" sz="1000" dirty="0">
                <a:latin typeface="Arial"/>
                <a:cs typeface="Arial"/>
                <a:hlinkClick r:id="rId2"/>
              </a:rPr>
              <a:t>https://journals.sagepub.com/doi/pdf/10.1177/1745691618804166</a:t>
            </a:r>
            <a:endParaRPr lang="nl-NL"/>
          </a:p>
          <a:p>
            <a:pPr marL="685165" lvl="1" indent="-227965"/>
            <a:r>
              <a:rPr lang="nl-NL" sz="1000">
                <a:latin typeface="Arial"/>
                <a:cs typeface="Arial"/>
              </a:rPr>
              <a:t>Site:</a:t>
            </a:r>
            <a:r>
              <a:rPr lang="nl-NL" sz="1200" dirty="0">
                <a:ea typeface="+mn-lt"/>
                <a:cs typeface="+mn-lt"/>
              </a:rPr>
              <a:t> </a:t>
            </a:r>
            <a:r>
              <a:rPr lang="nl" sz="1000" dirty="0">
                <a:latin typeface="Arial"/>
                <a:cs typeface="Arial"/>
                <a:hlinkClick r:id="rId3"/>
              </a:rPr>
              <a:t>https://fs.blog/carol-dweck-mindset/</a:t>
            </a:r>
            <a:r>
              <a:rPr lang="nl-NL" sz="1000" dirty="0">
                <a:latin typeface="Arial"/>
                <a:cs typeface="Arial"/>
              </a:rPr>
              <a:t> </a:t>
            </a:r>
            <a:endParaRPr lang="nl-NL">
              <a:latin typeface="Jost"/>
              <a:cs typeface="Arial"/>
            </a:endParaRPr>
          </a:p>
          <a:p>
            <a:pPr marL="227965" indent="-227965"/>
            <a:r>
              <a:rPr lang="nl-NL" sz="1000" dirty="0">
                <a:latin typeface="Arial"/>
                <a:cs typeface="Arial"/>
              </a:rPr>
              <a:t>05_Van dramadriehoek naar winnaarsdriehoek-</a:t>
            </a:r>
            <a:endParaRPr lang="nl-NL" sz="1000"/>
          </a:p>
          <a:p>
            <a:pPr marL="685165" lvl="1" indent="-227965"/>
            <a:r>
              <a:rPr lang="nl-NL" sz="1000" dirty="0">
                <a:latin typeface="Arial"/>
                <a:cs typeface="Arial"/>
              </a:rPr>
              <a:t> </a:t>
            </a:r>
            <a:r>
              <a:rPr lang="nl" sz="1000" dirty="0">
                <a:latin typeface="Arial"/>
                <a:cs typeface="Arial"/>
                <a:hlinkClick r:id="rId4"/>
              </a:rPr>
              <a:t>https://www.teamchange.nl/wp-content/uploads/2014-12-18-Dramadriehoek-artikel.pdf</a:t>
            </a:r>
            <a:endParaRPr lang="nl-NL"/>
          </a:p>
          <a:p>
            <a:pPr marL="227965" indent="-227965"/>
            <a:r>
              <a:rPr lang="nl-NL" sz="1000">
                <a:latin typeface="Arial"/>
                <a:cs typeface="Arial"/>
              </a:rPr>
              <a:t>07-Quadrants </a:t>
            </a:r>
            <a:r>
              <a:rPr lang="nl-NL" sz="1000" err="1">
                <a:latin typeface="Arial"/>
                <a:cs typeface="Arial"/>
              </a:rPr>
              <a:t>Ofman</a:t>
            </a:r>
            <a:r>
              <a:rPr lang="nl-NL" sz="1000">
                <a:latin typeface="Arial"/>
                <a:cs typeface="Arial"/>
              </a:rPr>
              <a:t> </a:t>
            </a:r>
            <a:endParaRPr lang="nl-NL"/>
          </a:p>
          <a:p>
            <a:pPr marL="685165" lvl="1" indent="-227965"/>
            <a:r>
              <a:rPr lang="nl-NL" sz="1000" dirty="0">
                <a:latin typeface="Arial"/>
                <a:cs typeface="Arial"/>
              </a:rPr>
              <a:t>More </a:t>
            </a:r>
            <a:r>
              <a:rPr lang="nl-NL" sz="1000" dirty="0" err="1">
                <a:latin typeface="Arial"/>
                <a:cs typeface="Arial"/>
              </a:rPr>
              <a:t>to</a:t>
            </a:r>
            <a:r>
              <a:rPr lang="nl-NL" sz="1000" dirty="0">
                <a:latin typeface="Arial"/>
                <a:cs typeface="Arial"/>
              </a:rPr>
              <a:t> </a:t>
            </a:r>
            <a:r>
              <a:rPr lang="nl-NL" sz="1000" dirty="0" err="1">
                <a:latin typeface="Arial"/>
                <a:cs typeface="Arial"/>
              </a:rPr>
              <a:t>watch</a:t>
            </a:r>
            <a:endParaRPr lang="nl-NL" dirty="0" err="1"/>
          </a:p>
          <a:p>
            <a:pPr marL="1142365" lvl="2" indent="-227965"/>
            <a:r>
              <a:rPr lang="nl" sz="1000" dirty="0">
                <a:latin typeface="Arial"/>
                <a:cs typeface="Arial"/>
                <a:hlinkClick r:id="rId5"/>
              </a:rPr>
              <a:t>https://www.youtube.com/watch?v=gFxr8GBiEoI</a:t>
            </a:r>
            <a:r>
              <a:rPr lang="nl-NL" sz="1000" dirty="0">
                <a:latin typeface="Arial"/>
                <a:cs typeface="Arial"/>
              </a:rPr>
              <a:t> </a:t>
            </a:r>
            <a:endParaRPr lang="nl-NL"/>
          </a:p>
          <a:p>
            <a:pPr marL="1142365" lvl="2" indent="-227965"/>
            <a:r>
              <a:rPr lang="nl" sz="1000" dirty="0">
                <a:latin typeface="Arial"/>
                <a:cs typeface="Arial"/>
                <a:hlinkClick r:id="rId6"/>
              </a:rPr>
              <a:t>https://www.youtube.com/watch?v=mtRgHQjun0Q</a:t>
            </a:r>
            <a:r>
              <a:rPr lang="nl-NL" sz="1000" dirty="0">
                <a:latin typeface="Arial"/>
                <a:cs typeface="Arial"/>
              </a:rPr>
              <a:t> </a:t>
            </a:r>
            <a:endParaRPr lang="nl-NL"/>
          </a:p>
          <a:p>
            <a:pPr marL="685165" lvl="1" indent="-227965"/>
            <a:r>
              <a:rPr lang="nl" sz="1000" dirty="0">
                <a:latin typeface="Arial"/>
                <a:cs typeface="Arial"/>
                <a:hlinkClick r:id="rId7"/>
              </a:rPr>
              <a:t>https://www.corequality.nl/?lang=en</a:t>
            </a:r>
            <a:r>
              <a:rPr lang="nl-NL" sz="1000" dirty="0">
                <a:latin typeface="Arial"/>
                <a:cs typeface="Arial"/>
              </a:rPr>
              <a:t> </a:t>
            </a:r>
            <a:endParaRPr lang="nl-NL"/>
          </a:p>
          <a:p>
            <a:pPr marL="227965" indent="-227965"/>
            <a:r>
              <a:rPr lang="en-GB" sz="1000" dirty="0">
                <a:latin typeface="Arial"/>
                <a:cs typeface="Arial"/>
              </a:rPr>
              <a:t>06_08_11_ 2002 DiClemente- </a:t>
            </a:r>
            <a:r>
              <a:rPr lang="en-GB" sz="1000" dirty="0" err="1">
                <a:latin typeface="Arial"/>
                <a:cs typeface="Arial"/>
              </a:rPr>
              <a:t>Motivational_Interviewing_and_the_Stages_of_Cha</a:t>
            </a:r>
            <a:endParaRPr lang="nl-NL" dirty="0" err="1"/>
          </a:p>
          <a:p>
            <a:pPr marL="685165" lvl="1" indent="-227965"/>
            <a:r>
              <a:rPr lang="en-US" sz="1100" dirty="0">
                <a:ea typeface="+mn-lt"/>
                <a:cs typeface="+mn-lt"/>
                <a:hlinkClick r:id="rId8"/>
              </a:rPr>
              <a:t>https://www.researchgate.net/publication/231081405_Motivational_Interviewing_and_the_Stages_of_Change/link/0fcfd50b5f8c5af70e000000/download?_tp=eyJjb250ZXh0Ijp7ImZpcnN0UGFnZSI6InB1YmxpY2F0aW9uIiwicGFnZSI6InB1YmxpY2F0aW9uIn19</a:t>
            </a:r>
            <a:r>
              <a:rPr lang="en-US" sz="1100" dirty="0">
                <a:ea typeface="+mn-lt"/>
                <a:cs typeface="+mn-lt"/>
              </a:rPr>
              <a:t> </a:t>
            </a:r>
            <a:endParaRPr lang="nl-NL"/>
          </a:p>
          <a:p>
            <a:pPr marL="685165" lvl="1" indent="-227965"/>
            <a:r>
              <a:rPr lang="en-GB" sz="1000" dirty="0">
                <a:latin typeface="Arial"/>
                <a:cs typeface="Arial"/>
                <a:hlinkClick r:id="rId9"/>
              </a:rPr>
              <a:t>https://www.researchgate.net/profile/Mary-Velasquez/publication/231081405_Motivational_Interviewing_and_the_Stages_of_Change/links/0fcfd50b5f8c5af70e000000/Motivational-Interviewing-and-the-Stages-of-Change.pdf#page=222</a:t>
            </a:r>
            <a:r>
              <a:rPr lang="en-GB" sz="1000" dirty="0">
                <a:latin typeface="Arial"/>
                <a:cs typeface="Arial"/>
              </a:rPr>
              <a:t> </a:t>
            </a:r>
            <a:endParaRPr lang="nl-NL"/>
          </a:p>
          <a:p>
            <a:pPr marL="685165" lvl="1" indent="-227965"/>
            <a:r>
              <a:rPr lang="en-GB" sz="1000" dirty="0">
                <a:latin typeface="Arial"/>
                <a:cs typeface="Arial"/>
                <a:hlinkClick r:id="rId10"/>
              </a:rPr>
              <a:t>https://www.movisie.nl/sites/movisie.nl/files/2018-03/Methodebeschrijving-motiverende-gespreksvoering.pdf</a:t>
            </a:r>
            <a:r>
              <a:rPr lang="en-GB" sz="1000" dirty="0">
                <a:latin typeface="Arial"/>
                <a:cs typeface="Arial"/>
              </a:rPr>
              <a:t>  (Dutch)</a:t>
            </a:r>
            <a:endParaRPr lang="nl-NL" dirty="0"/>
          </a:p>
          <a:p>
            <a:pPr marL="227965" indent="-227965"/>
            <a:r>
              <a:rPr lang="nl-NL" sz="1000" dirty="0">
                <a:latin typeface="Arial"/>
                <a:cs typeface="Arial"/>
              </a:rPr>
              <a:t>09_ </a:t>
            </a:r>
            <a:r>
              <a:rPr lang="nl-NL" sz="1000" dirty="0" err="1">
                <a:latin typeface="Arial"/>
                <a:cs typeface="Arial"/>
              </a:rPr>
              <a:t>Theory</a:t>
            </a:r>
            <a:r>
              <a:rPr lang="nl-NL" sz="1000" dirty="0">
                <a:latin typeface="Arial"/>
                <a:cs typeface="Arial"/>
              </a:rPr>
              <a:t> U- </a:t>
            </a:r>
            <a:endParaRPr lang="nl-NL"/>
          </a:p>
          <a:p>
            <a:pPr marL="685165" lvl="1" indent="-227965"/>
            <a:r>
              <a:rPr lang="nl" sz="1000" dirty="0">
                <a:latin typeface="Arial"/>
                <a:cs typeface="Arial"/>
                <a:hlinkClick r:id="rId11"/>
              </a:rPr>
              <a:t>https://www.u-school.org/theory-u /</a:t>
            </a:r>
            <a:r>
              <a:rPr lang="nl-NL" sz="1000" dirty="0">
                <a:latin typeface="Arial"/>
                <a:cs typeface="Arial"/>
              </a:rPr>
              <a:t> </a:t>
            </a:r>
            <a:r>
              <a:rPr lang="nl" sz="1000" dirty="0">
                <a:latin typeface="Arial"/>
                <a:cs typeface="Arial"/>
                <a:hlinkClick r:id="rId12"/>
              </a:rPr>
              <a:t>https://www.bkconnection.com/static/Theory_U_EXCERPT.pdf</a:t>
            </a:r>
            <a:endParaRPr lang="nl">
              <a:latin typeface="Jost"/>
              <a:cs typeface="Arial"/>
            </a:endParaRPr>
          </a:p>
          <a:p>
            <a:pPr marL="227965" indent="-227965"/>
            <a:r>
              <a:rPr lang="en-GB" sz="1000">
                <a:latin typeface="Arial"/>
                <a:cs typeface="Arial"/>
              </a:rPr>
              <a:t>09_ Critical analysis of Theory U – </a:t>
            </a:r>
            <a:endParaRPr lang="nl" sz="1000" dirty="0">
              <a:latin typeface="Arial"/>
              <a:cs typeface="Arial"/>
            </a:endParaRPr>
          </a:p>
          <a:p>
            <a:pPr marL="685165" lvl="1" indent="-227965"/>
            <a:r>
              <a:rPr lang="en-GB" sz="1000">
                <a:latin typeface="Arial"/>
                <a:cs typeface="Arial"/>
                <a:hlinkClick r:id="rId13"/>
              </a:rPr>
              <a:t>https://link.springer.com/article/10.1007/s40926-018-0087-0</a:t>
            </a:r>
            <a:r>
              <a:rPr lang="en-GB" sz="1000">
                <a:latin typeface="Arial"/>
                <a:cs typeface="Arial"/>
              </a:rPr>
              <a:t> </a:t>
            </a:r>
            <a:endParaRPr lang="nl"/>
          </a:p>
          <a:p>
            <a:pPr marL="685165" lvl="1" indent="-227965"/>
            <a:r>
              <a:rPr lang="en-GB" sz="1000" dirty="0">
                <a:latin typeface="Arial"/>
                <a:cs typeface="Arial"/>
                <a:hlinkClick r:id="rId14"/>
              </a:rPr>
              <a:t>https://www.toolshero.com/leadership/theory-u-scharmer/</a:t>
            </a:r>
            <a:endParaRPr lang="nl"/>
          </a:p>
          <a:p>
            <a:pPr marL="227965" indent="-227965"/>
            <a:r>
              <a:rPr lang="nl" sz="1000" dirty="0">
                <a:latin typeface="Arial"/>
                <a:cs typeface="Arial"/>
              </a:rPr>
              <a:t>10_Positive </a:t>
            </a:r>
            <a:r>
              <a:rPr lang="nl" sz="1000" dirty="0" err="1">
                <a:latin typeface="Arial"/>
                <a:cs typeface="Arial"/>
              </a:rPr>
              <a:t>psychology</a:t>
            </a:r>
            <a:r>
              <a:rPr lang="nl" sz="1000" dirty="0">
                <a:latin typeface="Arial"/>
                <a:cs typeface="Arial"/>
              </a:rPr>
              <a:t>; </a:t>
            </a:r>
            <a:endParaRPr lang="nl" sz="1000" dirty="0"/>
          </a:p>
          <a:p>
            <a:pPr marL="685165" lvl="1" indent="-227965"/>
            <a:r>
              <a:rPr lang="nl" sz="1100" dirty="0">
                <a:latin typeface="Arial"/>
                <a:cs typeface="Arial"/>
                <a:hlinkClick r:id="rId15"/>
              </a:rPr>
              <a:t>https://www.researchgate.net/publication/11946304_Positive_Psychology_An_Introduction</a:t>
            </a:r>
            <a:r>
              <a:rPr lang="nl" sz="1100" dirty="0">
                <a:latin typeface="Arial"/>
                <a:cs typeface="Arial"/>
              </a:rPr>
              <a:t> </a:t>
            </a:r>
            <a:endParaRPr lang="nl"/>
          </a:p>
          <a:p>
            <a:pPr marL="685165" lvl="1" indent="-227965"/>
            <a:r>
              <a:rPr lang="en-GB" sz="1100" dirty="0">
                <a:latin typeface="Arial"/>
                <a:cs typeface="Arial"/>
                <a:hlinkClick r:id="rId16"/>
              </a:rPr>
              <a:t>https://instituutvoorinterventiekunde.nl/appreciative-inquiry/</a:t>
            </a:r>
            <a:r>
              <a:rPr lang="en-GB" sz="1100" dirty="0">
                <a:latin typeface="Arial"/>
                <a:cs typeface="Arial"/>
              </a:rPr>
              <a:t>  (Dutch)</a:t>
            </a:r>
            <a:endParaRPr lang="nl" dirty="0"/>
          </a:p>
          <a:p>
            <a:pPr marL="685165" lvl="1" indent="-227965"/>
            <a:endParaRPr lang="nl" sz="1000" dirty="0">
              <a:latin typeface="Arial"/>
              <a:cs typeface="Arial"/>
            </a:endParaRPr>
          </a:p>
          <a:p>
            <a:pPr marL="227965" indent="-227965"/>
            <a:endParaRPr lang="nl-NL" dirty="0"/>
          </a:p>
        </p:txBody>
      </p:sp>
      <p:sp>
        <p:nvSpPr>
          <p:cNvPr id="3" name="Tijdelijke aanduiding voor datum 2">
            <a:extLst>
              <a:ext uri="{FF2B5EF4-FFF2-40B4-BE49-F238E27FC236}">
                <a16:creationId xmlns:a16="http://schemas.microsoft.com/office/drawing/2014/main" id="{7781CE97-9F2E-9FD1-00FB-67881041E042}"/>
              </a:ext>
            </a:extLst>
          </p:cNvPr>
          <p:cNvSpPr>
            <a:spLocks noGrp="1"/>
          </p:cNvSpPr>
          <p:nvPr>
            <p:ph type="dt" sz="half" idx="10"/>
          </p:nvPr>
        </p:nvSpPr>
        <p:spPr/>
        <p:txBody>
          <a:bodyPr/>
          <a:lstStyle/>
          <a:p>
            <a:fld id="{72E42A60-EC5B-4E3C-8ECC-C3DEE2E605B5}" type="datetime1">
              <a:rPr lang="en-GB" noProof="0" smtClean="0"/>
              <a:t>11/06/2024</a:t>
            </a:fld>
            <a:endParaRPr lang="en-GB" noProof="0"/>
          </a:p>
        </p:txBody>
      </p:sp>
      <p:sp>
        <p:nvSpPr>
          <p:cNvPr id="4" name="Tijdelijke aanduiding voor voettekst 3">
            <a:extLst>
              <a:ext uri="{FF2B5EF4-FFF2-40B4-BE49-F238E27FC236}">
                <a16:creationId xmlns:a16="http://schemas.microsoft.com/office/drawing/2014/main" id="{BF99380E-0E5B-64D7-A6A0-D1212868A3BF}"/>
              </a:ext>
            </a:extLst>
          </p:cNvPr>
          <p:cNvSpPr>
            <a:spLocks noGrp="1"/>
          </p:cNvSpPr>
          <p:nvPr>
            <p:ph type="ftr" sz="quarter" idx="11"/>
          </p:nvPr>
        </p:nvSpPr>
        <p:spPr/>
        <p:txBody>
          <a:bodyPr/>
          <a:lstStyle/>
          <a:p>
            <a:r>
              <a:rPr lang="en-GB" noProof="0"/>
              <a:t>ERASMUS+ DIGIGEN 
Project Ref. No. 2021-1-DE02-KA220-VET-000025335</a:t>
            </a:r>
          </a:p>
        </p:txBody>
      </p:sp>
      <p:sp>
        <p:nvSpPr>
          <p:cNvPr id="5" name="Tijdelijke aanduiding voor dianummer 4">
            <a:extLst>
              <a:ext uri="{FF2B5EF4-FFF2-40B4-BE49-F238E27FC236}">
                <a16:creationId xmlns:a16="http://schemas.microsoft.com/office/drawing/2014/main" id="{57EFD495-570B-6AC2-1E5B-7DF5368B433B}"/>
              </a:ext>
            </a:extLst>
          </p:cNvPr>
          <p:cNvSpPr>
            <a:spLocks noGrp="1"/>
          </p:cNvSpPr>
          <p:nvPr>
            <p:ph type="sldNum" sz="quarter" idx="12"/>
          </p:nvPr>
        </p:nvSpPr>
        <p:spPr/>
        <p:txBody>
          <a:bodyPr/>
          <a:lstStyle/>
          <a:p>
            <a:fld id="{F96B14D3-7D2A-2041-9DA6-67735C9926F2}" type="slidenum">
              <a:rPr lang="en-GB" noProof="0" smtClean="0"/>
              <a:t>47</a:t>
            </a:fld>
            <a:endParaRPr lang="en-GB" noProof="0"/>
          </a:p>
        </p:txBody>
      </p:sp>
      <p:sp>
        <p:nvSpPr>
          <p:cNvPr id="6" name="Titel 5">
            <a:extLst>
              <a:ext uri="{FF2B5EF4-FFF2-40B4-BE49-F238E27FC236}">
                <a16:creationId xmlns:a16="http://schemas.microsoft.com/office/drawing/2014/main" id="{3D681CD6-3AAF-C001-BF46-DAA10C864069}"/>
              </a:ext>
            </a:extLst>
          </p:cNvPr>
          <p:cNvSpPr>
            <a:spLocks noGrp="1"/>
          </p:cNvSpPr>
          <p:nvPr>
            <p:ph type="title"/>
          </p:nvPr>
        </p:nvSpPr>
        <p:spPr/>
        <p:txBody>
          <a:bodyPr/>
          <a:lstStyle/>
          <a:p>
            <a:r>
              <a:rPr lang="nl-NL" sz="5950" dirty="0"/>
              <a:t>Referenties</a:t>
            </a:r>
            <a:endParaRPr lang="nl-NL" dirty="0"/>
          </a:p>
        </p:txBody>
      </p:sp>
    </p:spTree>
    <p:extLst>
      <p:ext uri="{BB962C8B-B14F-4D97-AF65-F5344CB8AC3E}">
        <p14:creationId xmlns:p14="http://schemas.microsoft.com/office/powerpoint/2010/main" val="357746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9" descr="Afbeelding met wit&#10;&#10;Automatisch gegenereerde beschrijving">
            <a:extLst>
              <a:ext uri="{FF2B5EF4-FFF2-40B4-BE49-F238E27FC236}">
                <a16:creationId xmlns:a16="http://schemas.microsoft.com/office/drawing/2014/main" id="{3786206E-619D-DFF9-3D9F-B8F2E1E8E6A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4" name="Textfeld 3">
            <a:extLst>
              <a:ext uri="{FF2B5EF4-FFF2-40B4-BE49-F238E27FC236}">
                <a16:creationId xmlns:a16="http://schemas.microsoft.com/office/drawing/2014/main" id="{6F5357F3-BC7B-F697-59F1-061A36B3B72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5" name="Titel 4">
            <a:extLst>
              <a:ext uri="{FF2B5EF4-FFF2-40B4-BE49-F238E27FC236}">
                <a16:creationId xmlns:a16="http://schemas.microsoft.com/office/drawing/2014/main" id="{5F1C58AA-99CF-F190-0BF9-1F4D7D945527}"/>
              </a:ext>
            </a:extLst>
          </p:cNvPr>
          <p:cNvSpPr>
            <a:spLocks noGrp="1"/>
          </p:cNvSpPr>
          <p:nvPr>
            <p:ph type="title"/>
          </p:nvPr>
        </p:nvSpPr>
        <p:spPr/>
        <p:txBody>
          <a:bodyPr/>
          <a:lstStyle/>
          <a:p>
            <a:r>
              <a:rPr lang="en-GB" dirty="0" err="1"/>
              <a:t>Introductie</a:t>
            </a:r>
            <a:r>
              <a:rPr lang="en-GB" dirty="0"/>
              <a:t>: </a:t>
            </a:r>
            <a:r>
              <a:rPr lang="en-GB" dirty="0" err="1"/>
              <a:t>Weerstand</a:t>
            </a:r>
            <a:endParaRPr lang="en-GB" dirty="0"/>
          </a:p>
        </p:txBody>
      </p:sp>
      <p:sp>
        <p:nvSpPr>
          <p:cNvPr id="6" name="Datumsplatzhalter 5">
            <a:extLst>
              <a:ext uri="{FF2B5EF4-FFF2-40B4-BE49-F238E27FC236}">
                <a16:creationId xmlns:a16="http://schemas.microsoft.com/office/drawing/2014/main" id="{78F88E63-1AD1-5AD4-94CC-36D97A496AA5}"/>
              </a:ext>
            </a:extLst>
          </p:cNvPr>
          <p:cNvSpPr>
            <a:spLocks noGrp="1"/>
          </p:cNvSpPr>
          <p:nvPr>
            <p:ph type="dt" sz="half" idx="10"/>
          </p:nvPr>
        </p:nvSpPr>
        <p:spPr/>
        <p:txBody>
          <a:bodyPr/>
          <a:lstStyle/>
          <a:p>
            <a:fld id="{3FD43352-8F2D-41B0-AFFE-3EDB46A7BDB5}" type="datetime1">
              <a:rPr lang="en-GB" smtClean="0"/>
              <a:t>11/06/2024</a:t>
            </a:fld>
            <a:endParaRPr lang="de-DE"/>
          </a:p>
        </p:txBody>
      </p:sp>
      <p:sp>
        <p:nvSpPr>
          <p:cNvPr id="7" name="Fußzeilenplatzhalter 6">
            <a:extLst>
              <a:ext uri="{FF2B5EF4-FFF2-40B4-BE49-F238E27FC236}">
                <a16:creationId xmlns:a16="http://schemas.microsoft.com/office/drawing/2014/main" id="{51BF79AE-1DCA-5873-3DF5-A555B133F3FA}"/>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451A39C0-C96B-D834-9165-9A53D4F4868B}"/>
              </a:ext>
            </a:extLst>
          </p:cNvPr>
          <p:cNvSpPr>
            <a:spLocks noGrp="1"/>
          </p:cNvSpPr>
          <p:nvPr>
            <p:ph type="sldNum" sz="quarter" idx="12"/>
          </p:nvPr>
        </p:nvSpPr>
        <p:spPr/>
        <p:txBody>
          <a:bodyPr/>
          <a:lstStyle/>
          <a:p>
            <a:fld id="{F96B14D3-7D2A-2041-9DA6-67735C9926F2}" type="slidenum">
              <a:rPr lang="de-DE" smtClean="0"/>
              <a:t>4</a:t>
            </a:fld>
            <a:endParaRPr lang="de-DE"/>
          </a:p>
        </p:txBody>
      </p:sp>
      <p:pic>
        <p:nvPicPr>
          <p:cNvPr id="2" name="Afbeelding 1">
            <a:extLst>
              <a:ext uri="{FF2B5EF4-FFF2-40B4-BE49-F238E27FC236}">
                <a16:creationId xmlns:a16="http://schemas.microsoft.com/office/drawing/2014/main" id="{6B3D17A0-3D7D-6604-8963-947C49CDA828}"/>
              </a:ext>
            </a:extLst>
          </p:cNvPr>
          <p:cNvPicPr>
            <a:picLocks noChangeAspect="1"/>
          </p:cNvPicPr>
          <p:nvPr/>
        </p:nvPicPr>
        <p:blipFill>
          <a:blip r:embed="rId3"/>
          <a:stretch>
            <a:fillRect/>
          </a:stretch>
        </p:blipFill>
        <p:spPr>
          <a:xfrm>
            <a:off x="2639268" y="1490304"/>
            <a:ext cx="6913463" cy="3877392"/>
          </a:xfrm>
          <a:prstGeom prst="rect">
            <a:avLst/>
          </a:prstGeom>
        </p:spPr>
      </p:pic>
      <p:sp>
        <p:nvSpPr>
          <p:cNvPr id="8" name="Tekstvak 7">
            <a:extLst>
              <a:ext uri="{FF2B5EF4-FFF2-40B4-BE49-F238E27FC236}">
                <a16:creationId xmlns:a16="http://schemas.microsoft.com/office/drawing/2014/main" id="{1C70AADA-7830-C2CC-DF33-2061C3B16000}"/>
              </a:ext>
            </a:extLst>
          </p:cNvPr>
          <p:cNvSpPr txBox="1"/>
          <p:nvPr/>
        </p:nvSpPr>
        <p:spPr>
          <a:xfrm>
            <a:off x="2653895" y="5631873"/>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Arial"/>
              </a:rPr>
              <a:t>Source: </a:t>
            </a:r>
            <a:r>
              <a:rPr lang="en-GB" sz="900" dirty="0">
                <a:ea typeface="+mn-lt"/>
                <a:cs typeface="+mn-lt"/>
                <a:hlinkClick r:id="rId4"/>
              </a:rPr>
              <a:t>https://www.flickr.com/photos/toddle_email_newsletters/21031243458</a:t>
            </a:r>
            <a:endParaRPr lang="en-GB" sz="900">
              <a:ea typeface="+mn-lt"/>
              <a:cs typeface="+mn-lt"/>
            </a:endParaRPr>
          </a:p>
          <a:p>
            <a:endParaRPr lang="en-GB" sz="900" dirty="0">
              <a:ea typeface="+mn-lt"/>
              <a:cs typeface="+mn-lt"/>
            </a:endParaRPr>
          </a:p>
        </p:txBody>
      </p:sp>
    </p:spTree>
    <p:extLst>
      <p:ext uri="{BB962C8B-B14F-4D97-AF65-F5344CB8AC3E}">
        <p14:creationId xmlns:p14="http://schemas.microsoft.com/office/powerpoint/2010/main" val="397911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06662"/>
            <a:ext cx="10515600" cy="4351338"/>
          </a:xfrm>
        </p:spPr>
        <p:txBody>
          <a:bodyPr>
            <a:normAutofit/>
          </a:bodyPr>
          <a:lstStyle/>
          <a:p>
            <a:pPr marL="457200" indent="-457200">
              <a:buFont typeface="+mj-lt"/>
              <a:buAutoNum type="arabicPeriod"/>
            </a:pPr>
            <a:r>
              <a:rPr lang="nl-NL" sz="2400" dirty="0"/>
              <a:t>Onwil: er is geen commitment</a:t>
            </a:r>
          </a:p>
          <a:p>
            <a:pPr marL="457200" indent="-457200">
              <a:buFont typeface="+mj-lt"/>
              <a:buAutoNum type="arabicPeriod"/>
            </a:pPr>
            <a:r>
              <a:rPr lang="nl-NL" sz="2400" dirty="0"/>
              <a:t>Onvermogen: er bestaat twijfel over het eigen kunnen</a:t>
            </a:r>
          </a:p>
          <a:p>
            <a:pPr marL="457200" indent="-457200">
              <a:buFont typeface="+mj-lt"/>
              <a:buAutoNum type="arabicPeriod"/>
            </a:pPr>
            <a:r>
              <a:rPr lang="nl-NL" sz="2400" dirty="0"/>
              <a:t>Omstandigheden: er zijn ontwikkelingen of veranderingen in de situatie</a:t>
            </a:r>
          </a:p>
          <a:p>
            <a:pPr marL="457200" indent="-457200">
              <a:buFont typeface="+mj-lt"/>
              <a:buAutoNum type="arabicPeriod"/>
            </a:pPr>
            <a:r>
              <a:rPr lang="nl-NL" sz="2400" dirty="0"/>
              <a:t>Onduidelijkheid: over bijvoorbeeld afspraken</a:t>
            </a:r>
          </a:p>
          <a:p>
            <a:pPr marL="457200" indent="-457200">
              <a:buFont typeface="+mj-lt"/>
              <a:buAutoNum type="arabicPeriod"/>
            </a:pPr>
            <a:r>
              <a:rPr lang="nl-NL" sz="2400" dirty="0"/>
              <a:t>Onvrede: de klant is het niet eens met de manier waarop doelen bereikt moeten worden</a:t>
            </a:r>
          </a:p>
          <a:p>
            <a:pPr marL="457200" indent="-457200">
              <a:buFont typeface="+mj-lt"/>
              <a:buAutoNum type="arabicPeriod"/>
            </a:pPr>
            <a:r>
              <a:rPr lang="nl-NL" sz="2400" dirty="0"/>
              <a:t>Oordeel: hulp krijgen betekent zwakte? Weerstand tegen het systeem</a:t>
            </a:r>
            <a:endParaRPr lang="en-US" sz="2400" dirty="0"/>
          </a:p>
        </p:txBody>
      </p:sp>
      <p:sp>
        <p:nvSpPr>
          <p:cNvPr id="2" name="Title 1"/>
          <p:cNvSpPr>
            <a:spLocks noGrp="1"/>
          </p:cNvSpPr>
          <p:nvPr>
            <p:ph type="title"/>
          </p:nvPr>
        </p:nvSpPr>
        <p:spPr>
          <a:xfrm>
            <a:off x="838200" y="372637"/>
            <a:ext cx="10515600" cy="892085"/>
          </a:xfrm>
        </p:spPr>
        <p:txBody>
          <a:bodyPr>
            <a:normAutofit fontScale="90000"/>
          </a:bodyPr>
          <a:lstStyle/>
          <a:p>
            <a:r>
              <a:rPr lang="nl-NL" sz="5300" dirty="0"/>
              <a:t>Ad 1: Alert op de weerstand- </a:t>
            </a:r>
            <a:br>
              <a:rPr lang="nl-NL" sz="5300" dirty="0"/>
            </a:br>
            <a:r>
              <a:rPr lang="nl-NL" sz="5300" dirty="0"/>
              <a:t>6 O’s:</a:t>
            </a:r>
            <a:br>
              <a:rPr lang="nl-NL" dirty="0"/>
            </a:br>
            <a:br>
              <a:rPr lang="nl-NL" dirty="0"/>
            </a:br>
            <a:endParaRPr lang="en-US" dirty="0"/>
          </a:p>
        </p:txBody>
      </p:sp>
    </p:spTree>
    <p:extLst>
      <p:ext uri="{BB962C8B-B14F-4D97-AF65-F5344CB8AC3E}">
        <p14:creationId xmlns:p14="http://schemas.microsoft.com/office/powerpoint/2010/main" val="225602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1D5993-96F4-4AFA-9A5C-9E70B590F2B4}"/>
              </a:ext>
            </a:extLst>
          </p:cNvPr>
          <p:cNvSpPr>
            <a:spLocks noGrp="1"/>
          </p:cNvSpPr>
          <p:nvPr>
            <p:ph idx="1"/>
          </p:nvPr>
        </p:nvSpPr>
        <p:spPr/>
        <p:txBody>
          <a:bodyPr>
            <a:normAutofit lnSpcReduction="10000"/>
          </a:bodyPr>
          <a:lstStyle/>
          <a:p>
            <a:pPr marL="0" indent="0">
              <a:buNone/>
            </a:pPr>
            <a:r>
              <a:rPr lang="nl-NL" dirty="0">
                <a:sym typeface="Wingdings" panose="05000000000000000000" pitchFamily="2" charset="2"/>
              </a:rPr>
              <a:t>Brein: </a:t>
            </a:r>
          </a:p>
          <a:p>
            <a:r>
              <a:rPr lang="nl-NL" dirty="0">
                <a:sym typeface="Wingdings" panose="05000000000000000000" pitchFamily="2" charset="2"/>
              </a:rPr>
              <a:t>Ons brein </a:t>
            </a:r>
            <a:r>
              <a:rPr lang="nl-NL" dirty="0">
                <a:solidFill>
                  <a:srgbClr val="FF0000"/>
                </a:solidFill>
                <a:sym typeface="Wingdings" panose="05000000000000000000" pitchFamily="2" charset="2"/>
              </a:rPr>
              <a:t>streeft naar gemak </a:t>
            </a:r>
            <a:r>
              <a:rPr lang="nl-NL" dirty="0">
                <a:sym typeface="Wingdings" panose="05000000000000000000" pitchFamily="2" charset="2"/>
              </a:rPr>
              <a:t>volautomatische processen (gewoontes) gaan ons makkelijker af</a:t>
            </a:r>
          </a:p>
          <a:p>
            <a:pPr lvl="1"/>
            <a:r>
              <a:rPr lang="nl-NL" dirty="0">
                <a:solidFill>
                  <a:srgbClr val="FF0000"/>
                </a:solidFill>
                <a:sym typeface="Wingdings" panose="05000000000000000000" pitchFamily="2" charset="2"/>
              </a:rPr>
              <a:t>Vermijden van verlies</a:t>
            </a:r>
            <a:r>
              <a:rPr lang="nl-NL" dirty="0">
                <a:sym typeface="Wingdings" panose="05000000000000000000" pitchFamily="2" charset="2"/>
              </a:rPr>
              <a:t>, pijn en ongemak</a:t>
            </a:r>
          </a:p>
          <a:p>
            <a:pPr lvl="1"/>
            <a:r>
              <a:rPr lang="nl-NL" dirty="0">
                <a:solidFill>
                  <a:srgbClr val="FF0000"/>
                </a:solidFill>
                <a:sym typeface="Wingdings" panose="05000000000000000000" pitchFamily="2" charset="2"/>
              </a:rPr>
              <a:t>Sociale</a:t>
            </a:r>
            <a:r>
              <a:rPr lang="nl-NL" dirty="0">
                <a:sym typeface="Wingdings" panose="05000000000000000000" pitchFamily="2" charset="2"/>
              </a:rPr>
              <a:t> relaties hebben veel i</a:t>
            </a:r>
            <a:r>
              <a:rPr lang="nl-NL" dirty="0">
                <a:solidFill>
                  <a:srgbClr val="FF0000"/>
                </a:solidFill>
                <a:sym typeface="Wingdings" panose="05000000000000000000" pitchFamily="2" charset="2"/>
              </a:rPr>
              <a:t>nvloed </a:t>
            </a:r>
            <a:r>
              <a:rPr lang="nl-NL" dirty="0">
                <a:sym typeface="Wingdings" panose="05000000000000000000" pitchFamily="2" charset="2"/>
              </a:rPr>
              <a:t>(om oud gedrag in stand te houden…)</a:t>
            </a:r>
          </a:p>
          <a:p>
            <a:r>
              <a:rPr lang="nl-NL" dirty="0"/>
              <a:t>Gewoontegedrag</a:t>
            </a:r>
            <a:r>
              <a:rPr lang="nl-NL" dirty="0">
                <a:sym typeface="Wingdings" panose="05000000000000000000" pitchFamily="2" charset="2"/>
              </a:rPr>
              <a:t> vergt volhouden en oefenen</a:t>
            </a:r>
          </a:p>
          <a:p>
            <a:pPr marL="0" indent="0">
              <a:buNone/>
            </a:pPr>
            <a:r>
              <a:rPr lang="nl-NL" dirty="0">
                <a:sym typeface="Wingdings" panose="05000000000000000000" pitchFamily="2" charset="2"/>
              </a:rPr>
              <a:t>--</a:t>
            </a:r>
          </a:p>
          <a:p>
            <a:r>
              <a:rPr lang="nl-NL" dirty="0">
                <a:solidFill>
                  <a:srgbClr val="FF0000"/>
                </a:solidFill>
                <a:sym typeface="Wingdings" panose="05000000000000000000" pitchFamily="2" charset="2"/>
              </a:rPr>
              <a:t>Plezier werkt</a:t>
            </a:r>
            <a:r>
              <a:rPr lang="nl-NL" dirty="0">
                <a:sym typeface="Wingdings" panose="05000000000000000000" pitchFamily="2" charset="2"/>
              </a:rPr>
              <a:t>: veranderen van iets wat je echt wilt gaat makkelijker</a:t>
            </a:r>
          </a:p>
          <a:p>
            <a:r>
              <a:rPr lang="nl-NL" dirty="0">
                <a:solidFill>
                  <a:srgbClr val="FF0000"/>
                </a:solidFill>
                <a:sym typeface="Wingdings" panose="05000000000000000000" pitchFamily="2" charset="2"/>
              </a:rPr>
              <a:t>Support</a:t>
            </a:r>
            <a:r>
              <a:rPr lang="nl-NL" dirty="0">
                <a:sym typeface="Wingdings" panose="05000000000000000000" pitchFamily="2" charset="2"/>
              </a:rPr>
              <a:t> essentieel </a:t>
            </a:r>
            <a:r>
              <a:rPr lang="nl-NL" dirty="0">
                <a:highlight>
                  <a:srgbClr val="FFFF00"/>
                </a:highlight>
                <a:sym typeface="Wingdings" panose="05000000000000000000" pitchFamily="2" charset="2"/>
              </a:rPr>
              <a:t>(= jullie coaching)</a:t>
            </a:r>
          </a:p>
          <a:p>
            <a:pPr marL="0" indent="0">
              <a:buNone/>
            </a:pPr>
            <a:r>
              <a:rPr lang="nl-NL" sz="1300" dirty="0"/>
              <a:t>Bron: Ben </a:t>
            </a:r>
            <a:r>
              <a:rPr lang="nl-NL" sz="1300" dirty="0" err="1"/>
              <a:t>Tiggelaar</a:t>
            </a:r>
            <a:r>
              <a:rPr lang="nl-NL" sz="1300" dirty="0"/>
              <a:t>: </a:t>
            </a:r>
            <a:r>
              <a:rPr lang="nl-NL" sz="1300" u="sng" dirty="0">
                <a:hlinkClick r:id="rId3"/>
              </a:rPr>
              <a:t>https://www.tiggelaar.nl/waarom-veranderen-zo-lastig-is-en-wat-wel-werkt/</a:t>
            </a:r>
            <a:endParaRPr lang="nl-NL" sz="1300" dirty="0"/>
          </a:p>
          <a:p>
            <a:endParaRPr lang="nl-NL" dirty="0"/>
          </a:p>
        </p:txBody>
      </p:sp>
      <p:sp>
        <p:nvSpPr>
          <p:cNvPr id="2" name="Titel 1">
            <a:extLst>
              <a:ext uri="{FF2B5EF4-FFF2-40B4-BE49-F238E27FC236}">
                <a16:creationId xmlns:a16="http://schemas.microsoft.com/office/drawing/2014/main" id="{D129F684-6E21-491E-B0CB-573822EB6A84}"/>
              </a:ext>
            </a:extLst>
          </p:cNvPr>
          <p:cNvSpPr>
            <a:spLocks noGrp="1"/>
          </p:cNvSpPr>
          <p:nvPr>
            <p:ph type="title"/>
          </p:nvPr>
        </p:nvSpPr>
        <p:spPr>
          <a:xfrm>
            <a:off x="838200" y="372638"/>
            <a:ext cx="10205851" cy="826770"/>
          </a:xfrm>
        </p:spPr>
        <p:txBody>
          <a:bodyPr>
            <a:noAutofit/>
          </a:bodyPr>
          <a:lstStyle/>
          <a:p>
            <a:r>
              <a:rPr lang="nl-NL" sz="4400" dirty="0"/>
              <a:t>Ad 2: Neuropsychologie en gedragsverandering</a:t>
            </a:r>
          </a:p>
        </p:txBody>
      </p:sp>
    </p:spTree>
    <p:extLst>
      <p:ext uri="{BB962C8B-B14F-4D97-AF65-F5344CB8AC3E}">
        <p14:creationId xmlns:p14="http://schemas.microsoft.com/office/powerpoint/2010/main" val="349906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003801"/>
            <a:ext cx="5318185" cy="2850396"/>
          </a:xfrm>
          <a:prstGeom prst="rect">
            <a:avLst/>
          </a:prstGeom>
          <a:noFill/>
        </p:spPr>
        <p:txBody>
          <a:bodyPr wrap="square" anchor="ctr">
            <a:spAutoFit/>
          </a:bodyPr>
          <a:lstStyle/>
          <a:p>
            <a:pPr algn="ctr"/>
            <a:r>
              <a:rPr lang="en-GB" sz="5974" b="1" dirty="0">
                <a:solidFill>
                  <a:schemeClr val="bg1"/>
                </a:solidFill>
              </a:rPr>
              <a:t>FOCUS van de VROUWELIJKE  MANAGER</a:t>
            </a: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7</a:t>
            </a:fld>
            <a:endParaRPr lang="de-DE"/>
          </a:p>
        </p:txBody>
      </p:sp>
    </p:spTree>
    <p:extLst>
      <p:ext uri="{BB962C8B-B14F-4D97-AF65-F5344CB8AC3E}">
        <p14:creationId xmlns:p14="http://schemas.microsoft.com/office/powerpoint/2010/main" val="32279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26C644-B85C-4E81-9DF2-AC416540993F}"/>
              </a:ext>
            </a:extLst>
          </p:cNvPr>
          <p:cNvSpPr>
            <a:spLocks noGrp="1"/>
          </p:cNvSpPr>
          <p:nvPr>
            <p:ph idx="1"/>
          </p:nvPr>
        </p:nvSpPr>
        <p:spPr>
          <a:xfrm>
            <a:off x="749135" y="2134025"/>
            <a:ext cx="7670470" cy="4351338"/>
          </a:xfrm>
        </p:spPr>
        <p:txBody>
          <a:bodyPr>
            <a:normAutofit fontScale="92500"/>
          </a:bodyPr>
          <a:lstStyle/>
          <a:p>
            <a:pPr marL="0" indent="0">
              <a:buNone/>
            </a:pPr>
            <a:r>
              <a:rPr lang="nl-NL" dirty="0"/>
              <a:t>De problemen waar we mee te maken krijgen, vallen in drie categorieën: </a:t>
            </a:r>
          </a:p>
          <a:p>
            <a:pPr marL="514350" indent="-514350">
              <a:buAutoNum type="alphaLcPeriod"/>
            </a:pPr>
            <a:r>
              <a:rPr lang="nl-NL" dirty="0"/>
              <a:t>Directe invloed (problemen die te maken hebben met ons eigen gedrag);</a:t>
            </a:r>
          </a:p>
          <a:p>
            <a:pPr marL="514350" indent="-514350">
              <a:buAutoNum type="alphaLcPeriod"/>
            </a:pPr>
            <a:r>
              <a:rPr lang="nl-NL" dirty="0"/>
              <a:t>Indirecte invloed (problemen die te maken hebben met gedrag van anderen); </a:t>
            </a:r>
          </a:p>
          <a:p>
            <a:pPr marL="514350" indent="-514350">
              <a:buAutoNum type="alphaLcPeriod"/>
            </a:pPr>
            <a:r>
              <a:rPr lang="nl-NL" dirty="0"/>
              <a:t>Geen invloed (problemen waaraan we niets kunnen doen, het verleden of aspecten uit de omgeving).</a:t>
            </a:r>
          </a:p>
          <a:p>
            <a:pPr marL="514350" indent="-514350">
              <a:buAutoNum type="alphaLcPeriod"/>
            </a:pPr>
            <a:endParaRPr lang="nl-NL" dirty="0"/>
          </a:p>
          <a:p>
            <a:pPr marL="0" indent="0">
              <a:buNone/>
            </a:pPr>
            <a:r>
              <a:rPr lang="nl-NL" dirty="0"/>
              <a:t>		Stephan </a:t>
            </a:r>
            <a:r>
              <a:rPr lang="nl-NL" dirty="0" err="1"/>
              <a:t>Covey</a:t>
            </a:r>
            <a:endParaRPr lang="nl-NL" dirty="0"/>
          </a:p>
        </p:txBody>
      </p:sp>
      <p:sp>
        <p:nvSpPr>
          <p:cNvPr id="2" name="Titel 1">
            <a:extLst>
              <a:ext uri="{FF2B5EF4-FFF2-40B4-BE49-F238E27FC236}">
                <a16:creationId xmlns:a16="http://schemas.microsoft.com/office/drawing/2014/main" id="{D3E2A9F8-2828-4707-AFE2-487FC594EE8A}"/>
              </a:ext>
            </a:extLst>
          </p:cNvPr>
          <p:cNvSpPr>
            <a:spLocks noGrp="1"/>
          </p:cNvSpPr>
          <p:nvPr>
            <p:ph type="title"/>
          </p:nvPr>
        </p:nvSpPr>
        <p:spPr>
          <a:xfrm>
            <a:off x="838199" y="372637"/>
            <a:ext cx="9808029" cy="780585"/>
          </a:xfrm>
        </p:spPr>
        <p:txBody>
          <a:bodyPr>
            <a:normAutofit fontScale="90000"/>
          </a:bodyPr>
          <a:lstStyle/>
          <a:p>
            <a:r>
              <a:rPr lang="nl-NL" sz="4400" dirty="0"/>
              <a:t>AD 3. </a:t>
            </a:r>
            <a:r>
              <a:rPr lang="nl-NL" sz="4400" dirty="0" err="1"/>
              <a:t>Circel</a:t>
            </a:r>
            <a:r>
              <a:rPr lang="nl-NL" sz="4400" dirty="0"/>
              <a:t> van invloed</a:t>
            </a:r>
            <a:br>
              <a:rPr lang="nl-NL" sz="4400" dirty="0"/>
            </a:br>
            <a:r>
              <a:rPr lang="nl-NL" sz="4400" dirty="0"/>
              <a:t>Directe, indirecte en geen invloed </a:t>
            </a:r>
            <a:br>
              <a:rPr lang="nl-NL" sz="4400" dirty="0"/>
            </a:br>
            <a:r>
              <a:rPr lang="nl-NL" sz="3100" i="1" dirty="0">
                <a:solidFill>
                  <a:srgbClr val="FF0000"/>
                </a:solidFill>
              </a:rPr>
              <a:t>Waar stopt de </a:t>
            </a:r>
            <a:r>
              <a:rPr lang="nl-NL" sz="3100" i="1" dirty="0" err="1">
                <a:solidFill>
                  <a:srgbClr val="FF0000"/>
                </a:solidFill>
              </a:rPr>
              <a:t>coachee</a:t>
            </a:r>
            <a:r>
              <a:rPr lang="nl-NL" sz="3100" i="1" dirty="0">
                <a:solidFill>
                  <a:srgbClr val="FF0000"/>
                </a:solidFill>
              </a:rPr>
              <a:t> energie in?</a:t>
            </a:r>
            <a:br>
              <a:rPr lang="nl-NL" dirty="0"/>
            </a:br>
            <a:br>
              <a:rPr lang="nl-NL" i="1" dirty="0"/>
            </a:br>
            <a:endParaRPr lang="nl-NL" i="1" dirty="0"/>
          </a:p>
        </p:txBody>
      </p:sp>
      <p:pic>
        <p:nvPicPr>
          <p:cNvPr id="1030" name="Picture 6">
            <a:extLst>
              <a:ext uri="{FF2B5EF4-FFF2-40B4-BE49-F238E27FC236}">
                <a16:creationId xmlns:a16="http://schemas.microsoft.com/office/drawing/2014/main" id="{9EA20A80-84EF-7837-E875-557090E40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975" y="2826061"/>
            <a:ext cx="3184411" cy="181624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9">
            <a:extLst>
              <a:ext uri="{FF2B5EF4-FFF2-40B4-BE49-F238E27FC236}">
                <a16:creationId xmlns:a16="http://schemas.microsoft.com/office/drawing/2014/main" id="{DAE80AC1-6FF8-1847-210A-28FFA2DEB6DF}"/>
              </a:ext>
            </a:extLst>
          </p:cNvPr>
          <p:cNvSpPr txBox="1"/>
          <p:nvPr/>
        </p:nvSpPr>
        <p:spPr>
          <a:xfrm>
            <a:off x="8834919" y="5098805"/>
            <a:ext cx="23516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4"/>
              </a:rPr>
              <a:t>https://www.leaneast.com/7-habits</a:t>
            </a:r>
            <a:endParaRPr lang="nl-NL" dirty="0"/>
          </a:p>
          <a:p>
            <a:endParaRPr lang="en-GB" sz="900" dirty="0">
              <a:ea typeface="+mn-lt"/>
              <a:cs typeface="+mn-lt"/>
            </a:endParaRPr>
          </a:p>
        </p:txBody>
      </p:sp>
    </p:spTree>
    <p:extLst>
      <p:ext uri="{BB962C8B-B14F-4D97-AF65-F5344CB8AC3E}">
        <p14:creationId xmlns:p14="http://schemas.microsoft.com/office/powerpoint/2010/main" val="2569131317"/>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EED5A-799C-46BE-A532-673C3B2D7340}">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ebad3182-2dc0-43e0-9217-85dfa6f0ff35"/>
    <ds:schemaRef ds:uri="cf28526a-872d-4332-a3be-d415821f5f21"/>
    <ds:schemaRef ds:uri="http://www.w3.org/XML/1998/namespace"/>
    <ds:schemaRef ds:uri="ead581cf-3438-4858-9dc0-ae50b368892f"/>
    <ds:schemaRef ds:uri="22bc2ac9-3333-4fd5-9671-4678138f1286"/>
    <ds:schemaRef ds:uri="6c73e52c-07d4-4617-ab67-464747257e8d"/>
  </ds:schemaRefs>
</ds:datastoreItem>
</file>

<file path=customXml/itemProps2.xml><?xml version="1.0" encoding="utf-8"?>
<ds:datastoreItem xmlns:ds="http://schemas.openxmlformats.org/officeDocument/2006/customXml" ds:itemID="{7A4CF6AA-9CA4-4018-AE5A-18F323F3C105}"/>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3898</Words>
  <Application>Microsoft Office PowerPoint</Application>
  <PresentationFormat>Widescreen</PresentationFormat>
  <Paragraphs>521</Paragraphs>
  <Slides>48</Slides>
  <Notes>18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48</vt:i4>
      </vt:variant>
    </vt:vector>
  </HeadingPairs>
  <TitlesOfParts>
    <vt:vector size="64" baseType="lpstr">
      <vt:lpstr>MS PGothic</vt:lpstr>
      <vt:lpstr>Arial</vt:lpstr>
      <vt:lpstr>Calibri</vt:lpstr>
      <vt:lpstr>Century Gothic</vt:lpstr>
      <vt:lpstr>Jost</vt:lpstr>
      <vt:lpstr>Jost Bold Italic</vt:lpstr>
      <vt:lpstr>Jost Medium Roman</vt:lpstr>
      <vt:lpstr>Lucida Bright</vt:lpstr>
      <vt:lpstr>Lucida Sans Unicode</vt:lpstr>
      <vt:lpstr>Open Sans</vt:lpstr>
      <vt:lpstr>Segoe UI</vt:lpstr>
      <vt:lpstr>Times New Roman</vt:lpstr>
      <vt:lpstr>Wingdings</vt:lpstr>
      <vt:lpstr>Office</vt:lpstr>
      <vt:lpstr>2_Office</vt:lpstr>
      <vt:lpstr>1_Office</vt:lpstr>
      <vt:lpstr>PROFESSIONELE  BEGELEIDING PRAKTISCHE TOEPASSING Onderwerp 5B</vt:lpstr>
      <vt:lpstr>Thema’s Gedragsverandering is moeilijk </vt:lpstr>
      <vt:lpstr>Vervolg thema’s</vt:lpstr>
      <vt:lpstr>PowerPoint Presentation</vt:lpstr>
      <vt:lpstr>Introductie: Weerstand</vt:lpstr>
      <vt:lpstr>Ad 1: Alert op de weerstand-  6 O’s:  </vt:lpstr>
      <vt:lpstr>Ad 2: Neuropsychologie en gedragsverandering</vt:lpstr>
      <vt:lpstr>PowerPoint Presentation</vt:lpstr>
      <vt:lpstr>AD 3. Circel van invloed Directe, indirecte en geen invloed  Waar stopt de coachee energie in?  </vt:lpstr>
      <vt:lpstr>AD 3. Circel van invloed- vervolg   </vt:lpstr>
      <vt:lpstr>Zone van naaste ontwikkeling (Vygotsky)</vt:lpstr>
      <vt:lpstr>Mindset (Dweck)</vt:lpstr>
      <vt:lpstr>Dramadriehoek (Karpman)</vt:lpstr>
      <vt:lpstr>Hoe dan wel?  Winnaarsdriehoek</vt:lpstr>
      <vt:lpstr>Ik ben oké, jij bent oké </vt:lpstr>
      <vt:lpstr>Ad 6. Invloed van de onderstroom MCClelland</vt:lpstr>
      <vt:lpstr>Onderstroom</vt:lpstr>
      <vt:lpstr>Denken in belemmeringen  Denken in mogelijkheden</vt:lpstr>
      <vt:lpstr>Kernkwaliteiten(Ofman)</vt:lpstr>
      <vt:lpstr>Voorbeelden</vt:lpstr>
      <vt:lpstr>Ad 8. Stadia van gedragsverandering  (DiClemente en Prochaska, 1983/2002)   </vt:lpstr>
      <vt:lpstr>The learning pit – Gedachten</vt:lpstr>
      <vt:lpstr>PowerPoint Presentation</vt:lpstr>
      <vt:lpstr> Theory U (Scharmer)</vt:lpstr>
      <vt:lpstr>Fasering- cyclisch</vt:lpstr>
      <vt:lpstr>Van…. naar…..</vt:lpstr>
      <vt:lpstr>Ad 9. Appreciative Inquiry Sterke punten benadering</vt:lpstr>
      <vt:lpstr>Appreciative inquiry</vt:lpstr>
      <vt:lpstr>Process</vt:lpstr>
      <vt:lpstr>Motiverende gespreksvoering</vt:lpstr>
      <vt:lpstr>Motiverende gespreksvoering II</vt:lpstr>
      <vt:lpstr>4 voorwaarden voor veranderen</vt:lpstr>
      <vt:lpstr>Fases</vt:lpstr>
      <vt:lpstr>Fasering motiverende gespreksvoering</vt:lpstr>
      <vt:lpstr>PowerPoint Presentation</vt:lpstr>
      <vt:lpstr>Creëer nieuwe overtuigingen</vt:lpstr>
      <vt:lpstr>PowerPoint Presentation</vt:lpstr>
      <vt:lpstr>Gedachten herformuleren</vt:lpstr>
      <vt:lpstr>Verandertaal</vt:lpstr>
      <vt:lpstr>Uitlokken verandertaal</vt:lpstr>
      <vt:lpstr>Uitleg</vt:lpstr>
      <vt:lpstr>Alert op verandertaal</vt:lpstr>
      <vt:lpstr>Versterken van verandertaal</vt:lpstr>
      <vt:lpstr>Voorbeeld leerdoel  “Ik wil leren meer uit mijn comfortzone te stappen”</vt:lpstr>
      <vt:lpstr>Voorbeeld leerdoel:  “Ik wil leren meer uit mijn comfortzone te stappen”</vt:lpstr>
      <vt:lpstr>Soorten vragen</vt:lpstr>
      <vt:lpstr>PowerPoint Presentation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 - Application in counselling practice</dc:title>
  <dc:creator>Marielouisemri01 Rickhoff</dc:creator>
  <cp:lastModifiedBy>Dennis Trotta</cp:lastModifiedBy>
  <cp:revision>68</cp:revision>
  <dcterms:created xsi:type="dcterms:W3CDTF">2023-09-04T08:58:36Z</dcterms:created>
  <dcterms:modified xsi:type="dcterms:W3CDTF">2024-06-11T09:40:13Z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