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embeddedFontLst>
    <p:embeddedFont>
      <p:font typeface="Jost" pitchFamily="2" charset="77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jdYxC4xd3sq/9Rkx7kztqwu/q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A19F4D-F932-A444-AE98-E5F5E37506FF}" v="10" dt="2024-05-27T13:04:59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60"/>
  </p:normalViewPr>
  <p:slideViewPr>
    <p:cSldViewPr snapToGrid="0">
      <p:cViewPr>
        <p:scale>
          <a:sx n="97" d="100"/>
          <a:sy n="97" d="100"/>
        </p:scale>
        <p:origin x="116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uter Anke" userId="3da67a77-c39f-4ee8-b0d8-279da2db4dd7" providerId="ADAL" clId="{C2A19F4D-F932-A444-AE98-E5F5E37506FF}"/>
    <pc:docChg chg="undo custSel modSld modMainMaster">
      <pc:chgData name="Reuter Anke" userId="3da67a77-c39f-4ee8-b0d8-279da2db4dd7" providerId="ADAL" clId="{C2A19F4D-F932-A444-AE98-E5F5E37506FF}" dt="2024-05-27T13:04:59.725" v="26" actId="1367"/>
      <pc:docMkLst>
        <pc:docMk/>
      </pc:docMkLst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56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56"/>
            <ac:spMk id="188" creationId="{00000000-0000-0000-0000-000000000000}"/>
          </ac:spMkLst>
        </pc:spChg>
      </pc:sldChg>
      <pc:sldChg chg="modSp mod">
        <pc:chgData name="Reuter Anke" userId="3da67a77-c39f-4ee8-b0d8-279da2db4dd7" providerId="ADAL" clId="{C2A19F4D-F932-A444-AE98-E5F5E37506FF}" dt="2024-05-27T12:53:28.209" v="0" actId="14100"/>
        <pc:sldMkLst>
          <pc:docMk/>
          <pc:sldMk cId="0" sldId="257"/>
        </pc:sldMkLst>
        <pc:spChg chg="mod">
          <ac:chgData name="Reuter Anke" userId="3da67a77-c39f-4ee8-b0d8-279da2db4dd7" providerId="ADAL" clId="{C2A19F4D-F932-A444-AE98-E5F5E37506FF}" dt="2024-05-27T12:53:28.209" v="0" actId="14100"/>
          <ac:spMkLst>
            <pc:docMk/>
            <pc:sldMk cId="0" sldId="257"/>
            <ac:spMk id="197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59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59"/>
            <ac:spMk id="219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60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60"/>
            <ac:spMk id="232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61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61"/>
            <ac:spMk id="243" creationId="{00000000-0000-0000-0000-000000000000}"/>
          </ac:spMkLst>
        </pc:spChg>
      </pc:sldChg>
      <pc:sldChg chg="delSp modSp mod">
        <pc:chgData name="Reuter Anke" userId="3da67a77-c39f-4ee8-b0d8-279da2db4dd7" providerId="ADAL" clId="{C2A19F4D-F932-A444-AE98-E5F5E37506FF}" dt="2024-05-27T12:55:47.546" v="3" actId="404"/>
        <pc:sldMkLst>
          <pc:docMk/>
          <pc:sldMk cId="0" sldId="262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62"/>
            <ac:spMk id="258" creationId="{00000000-0000-0000-0000-000000000000}"/>
          </ac:spMkLst>
        </pc:spChg>
        <pc:spChg chg="mod">
          <ac:chgData name="Reuter Anke" userId="3da67a77-c39f-4ee8-b0d8-279da2db4dd7" providerId="ADAL" clId="{C2A19F4D-F932-A444-AE98-E5F5E37506FF}" dt="2024-05-27T12:55:47.546" v="3" actId="404"/>
          <ac:spMkLst>
            <pc:docMk/>
            <pc:sldMk cId="0" sldId="262"/>
            <ac:spMk id="260" creationId="{00000000-0000-0000-0000-000000000000}"/>
          </ac:spMkLst>
        </pc:spChg>
      </pc:sldChg>
      <pc:sldChg chg="delSp modSp mod">
        <pc:chgData name="Reuter Anke" userId="3da67a77-c39f-4ee8-b0d8-279da2db4dd7" providerId="ADAL" clId="{C2A19F4D-F932-A444-AE98-E5F5E37506FF}" dt="2024-05-27T12:56:03.824" v="5" actId="1076"/>
        <pc:sldMkLst>
          <pc:docMk/>
          <pc:sldMk cId="0" sldId="263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63"/>
            <ac:spMk id="268" creationId="{00000000-0000-0000-0000-000000000000}"/>
          </ac:spMkLst>
        </pc:spChg>
        <pc:spChg chg="mod">
          <ac:chgData name="Reuter Anke" userId="3da67a77-c39f-4ee8-b0d8-279da2db4dd7" providerId="ADAL" clId="{C2A19F4D-F932-A444-AE98-E5F5E37506FF}" dt="2024-05-27T12:56:03.824" v="5" actId="1076"/>
          <ac:spMkLst>
            <pc:docMk/>
            <pc:sldMk cId="0" sldId="263"/>
            <ac:spMk id="270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64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64"/>
            <ac:spMk id="279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65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65"/>
            <ac:spMk id="295" creationId="{00000000-0000-0000-0000-000000000000}"/>
          </ac:spMkLst>
        </pc:spChg>
      </pc:sldChg>
      <pc:sldChg chg="delSp modSp mod">
        <pc:chgData name="Reuter Anke" userId="3da67a77-c39f-4ee8-b0d8-279da2db4dd7" providerId="ADAL" clId="{C2A19F4D-F932-A444-AE98-E5F5E37506FF}" dt="2024-05-27T12:56:16.114" v="8" actId="403"/>
        <pc:sldMkLst>
          <pc:docMk/>
          <pc:sldMk cId="0" sldId="266"/>
        </pc:sldMkLst>
        <pc:spChg chg="mod">
          <ac:chgData name="Reuter Anke" userId="3da67a77-c39f-4ee8-b0d8-279da2db4dd7" providerId="ADAL" clId="{C2A19F4D-F932-A444-AE98-E5F5E37506FF}" dt="2024-05-27T12:56:16.114" v="8" actId="403"/>
          <ac:spMkLst>
            <pc:docMk/>
            <pc:sldMk cId="0" sldId="266"/>
            <ac:spMk id="305" creationId="{00000000-0000-0000-0000-000000000000}"/>
          </ac:spMkLst>
        </pc:spChg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66"/>
            <ac:spMk id="306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68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68"/>
            <ac:spMk id="324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69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69"/>
            <ac:spMk id="336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70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70"/>
            <ac:spMk id="348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71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71"/>
            <ac:spMk id="360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72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72"/>
            <ac:spMk id="372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73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73"/>
            <ac:spMk id="384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74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74"/>
            <ac:spMk id="396" creationId="{00000000-0000-0000-0000-000000000000}"/>
          </ac:spMkLst>
        </pc:spChg>
      </pc:sldChg>
      <pc:sldChg chg="delSp modSp mod">
        <pc:chgData name="Reuter Anke" userId="3da67a77-c39f-4ee8-b0d8-279da2db4dd7" providerId="ADAL" clId="{C2A19F4D-F932-A444-AE98-E5F5E37506FF}" dt="2024-05-27T12:57:04.656" v="12" actId="1076"/>
        <pc:sldMkLst>
          <pc:docMk/>
          <pc:sldMk cId="0" sldId="276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76"/>
            <ac:spMk id="414" creationId="{00000000-0000-0000-0000-000000000000}"/>
          </ac:spMkLst>
        </pc:spChg>
        <pc:spChg chg="mod">
          <ac:chgData name="Reuter Anke" userId="3da67a77-c39f-4ee8-b0d8-279da2db4dd7" providerId="ADAL" clId="{C2A19F4D-F932-A444-AE98-E5F5E37506FF}" dt="2024-05-27T12:56:48.467" v="9" actId="1076"/>
          <ac:spMkLst>
            <pc:docMk/>
            <pc:sldMk cId="0" sldId="276"/>
            <ac:spMk id="418" creationId="{00000000-0000-0000-0000-000000000000}"/>
          </ac:spMkLst>
        </pc:spChg>
        <pc:spChg chg="mod">
          <ac:chgData name="Reuter Anke" userId="3da67a77-c39f-4ee8-b0d8-279da2db4dd7" providerId="ADAL" clId="{C2A19F4D-F932-A444-AE98-E5F5E37506FF}" dt="2024-05-27T12:57:04.656" v="12" actId="1076"/>
          <ac:spMkLst>
            <pc:docMk/>
            <pc:sldMk cId="0" sldId="276"/>
            <ac:spMk id="419" creationId="{00000000-0000-0000-0000-000000000000}"/>
          </ac:spMkLst>
        </pc:spChg>
      </pc:sldChg>
      <pc:sldChg chg="modSp mod">
        <pc:chgData name="Reuter Anke" userId="3da67a77-c39f-4ee8-b0d8-279da2db4dd7" providerId="ADAL" clId="{C2A19F4D-F932-A444-AE98-E5F5E37506FF}" dt="2024-05-27T12:58:02.033" v="14" actId="1076"/>
        <pc:sldMkLst>
          <pc:docMk/>
          <pc:sldMk cId="0" sldId="277"/>
        </pc:sldMkLst>
        <pc:spChg chg="mod">
          <ac:chgData name="Reuter Anke" userId="3da67a77-c39f-4ee8-b0d8-279da2db4dd7" providerId="ADAL" clId="{C2A19F4D-F932-A444-AE98-E5F5E37506FF}" dt="2024-05-27T12:58:02.033" v="14" actId="1076"/>
          <ac:spMkLst>
            <pc:docMk/>
            <pc:sldMk cId="0" sldId="277"/>
            <ac:spMk id="435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78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78"/>
            <ac:spMk id="443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79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79"/>
            <ac:spMk id="496" creationId="{00000000-0000-0000-0000-000000000000}"/>
          </ac:spMkLst>
        </pc:spChg>
      </pc:sldChg>
      <pc:sldChg chg="delSp">
        <pc:chgData name="Reuter Anke" userId="3da67a77-c39f-4ee8-b0d8-279da2db4dd7" providerId="ADAL" clId="{C2A19F4D-F932-A444-AE98-E5F5E37506FF}" dt="2024-05-27T12:54:05.680" v="1"/>
        <pc:sldMkLst>
          <pc:docMk/>
          <pc:sldMk cId="0" sldId="281"/>
        </pc:sldMkLst>
        <pc:spChg chg="del">
          <ac:chgData name="Reuter Anke" userId="3da67a77-c39f-4ee8-b0d8-279da2db4dd7" providerId="ADAL" clId="{C2A19F4D-F932-A444-AE98-E5F5E37506FF}" dt="2024-05-27T12:54:05.680" v="1"/>
          <ac:spMkLst>
            <pc:docMk/>
            <pc:sldMk cId="0" sldId="281"/>
            <ac:spMk id="507" creationId="{00000000-0000-0000-0000-000000000000}"/>
          </ac:spMkLst>
        </pc:spChg>
      </pc:sldChg>
      <pc:sldMasterChg chg="modSldLayout">
        <pc:chgData name="Reuter Anke" userId="3da67a77-c39f-4ee8-b0d8-279da2db4dd7" providerId="ADAL" clId="{C2A19F4D-F932-A444-AE98-E5F5E37506FF}" dt="2024-05-27T13:04:59.725" v="26" actId="1367"/>
        <pc:sldMasterMkLst>
          <pc:docMk/>
          <pc:sldMasterMk cId="0" sldId="2147483648"/>
        </pc:sldMasterMkLst>
        <pc:sldLayoutChg chg="addSp delSp modSp mod">
          <pc:chgData name="Reuter Anke" userId="3da67a77-c39f-4ee8-b0d8-279da2db4dd7" providerId="ADAL" clId="{C2A19F4D-F932-A444-AE98-E5F5E37506FF}" dt="2024-05-27T13:03:52.459" v="19"/>
          <pc:sldLayoutMkLst>
            <pc:docMk/>
            <pc:sldMasterMk cId="0" sldId="2147483648"/>
            <pc:sldLayoutMk cId="0" sldId="2147483649"/>
          </pc:sldLayoutMkLst>
          <pc:grpChg chg="add mod">
            <ac:chgData name="Reuter Anke" userId="3da67a77-c39f-4ee8-b0d8-279da2db4dd7" providerId="ADAL" clId="{C2A19F4D-F932-A444-AE98-E5F5E37506FF}" dt="2024-05-27T13:03:52.459" v="19"/>
            <ac:grpSpMkLst>
              <pc:docMk/>
              <pc:sldMasterMk cId="0" sldId="2147483648"/>
              <pc:sldLayoutMk cId="0" sldId="2147483649"/>
              <ac:grpSpMk id="3" creationId="{7AE90EBF-9B68-C8D0-1FC7-E555EB619A33}"/>
            </ac:grpSpMkLst>
          </pc:grpChg>
          <pc:grpChg chg="mod">
            <ac:chgData name="Reuter Anke" userId="3da67a77-c39f-4ee8-b0d8-279da2db4dd7" providerId="ADAL" clId="{C2A19F4D-F932-A444-AE98-E5F5E37506FF}" dt="2024-05-27T13:03:52.459" v="19"/>
            <ac:grpSpMkLst>
              <pc:docMk/>
              <pc:sldMasterMk cId="0" sldId="2147483648"/>
              <pc:sldLayoutMk cId="0" sldId="2147483649"/>
              <ac:grpSpMk id="5" creationId="{019E1121-2E2F-13BD-5A69-2A18F9941264}"/>
            </ac:grpSpMkLst>
          </pc:grpChg>
          <pc:grpChg chg="del">
            <ac:chgData name="Reuter Anke" userId="3da67a77-c39f-4ee8-b0d8-279da2db4dd7" providerId="ADAL" clId="{C2A19F4D-F932-A444-AE98-E5F5E37506FF}" dt="2024-05-27T13:03:51.734" v="18" actId="478"/>
            <ac:grpSpMkLst>
              <pc:docMk/>
              <pc:sldMasterMk cId="0" sldId="2147483648"/>
              <pc:sldLayoutMk cId="0" sldId="2147483649"/>
              <ac:grpSpMk id="24" creationId="{00000000-0000-0000-0000-000000000000}"/>
            </ac:grpSpMkLst>
          </pc:grpChg>
          <pc:picChg chg="mod">
            <ac:chgData name="Reuter Anke" userId="3da67a77-c39f-4ee8-b0d8-279da2db4dd7" providerId="ADAL" clId="{C2A19F4D-F932-A444-AE98-E5F5E37506FF}" dt="2024-05-27T13:03:52.459" v="19"/>
            <ac:picMkLst>
              <pc:docMk/>
              <pc:sldMasterMk cId="0" sldId="2147483648"/>
              <pc:sldLayoutMk cId="0" sldId="2147483649"/>
              <ac:picMk id="4" creationId="{7D080C5D-61B2-29EE-6121-52E53DB30CF8}"/>
            </ac:picMkLst>
          </pc:picChg>
          <pc:picChg chg="mod">
            <ac:chgData name="Reuter Anke" userId="3da67a77-c39f-4ee8-b0d8-279da2db4dd7" providerId="ADAL" clId="{C2A19F4D-F932-A444-AE98-E5F5E37506FF}" dt="2024-05-27T13:03:52.459" v="19"/>
            <ac:picMkLst>
              <pc:docMk/>
              <pc:sldMasterMk cId="0" sldId="2147483648"/>
              <pc:sldLayoutMk cId="0" sldId="2147483649"/>
              <ac:picMk id="6" creationId="{CAA9BC94-0039-6AF1-39CB-BDF01FBD5011}"/>
            </ac:picMkLst>
          </pc:picChg>
          <pc:picChg chg="mod">
            <ac:chgData name="Reuter Anke" userId="3da67a77-c39f-4ee8-b0d8-279da2db4dd7" providerId="ADAL" clId="{C2A19F4D-F932-A444-AE98-E5F5E37506FF}" dt="2024-05-27T13:03:52.459" v="19"/>
            <ac:picMkLst>
              <pc:docMk/>
              <pc:sldMasterMk cId="0" sldId="2147483648"/>
              <pc:sldLayoutMk cId="0" sldId="2147483649"/>
              <ac:picMk id="7" creationId="{D40016B3-D622-DA52-DFD1-B894250CD9F9}"/>
            </ac:picMkLst>
          </pc:picChg>
          <pc:picChg chg="mod">
            <ac:chgData name="Reuter Anke" userId="3da67a77-c39f-4ee8-b0d8-279da2db4dd7" providerId="ADAL" clId="{C2A19F4D-F932-A444-AE98-E5F5E37506FF}" dt="2024-05-27T13:03:44.165" v="17" actId="14826"/>
            <ac:picMkLst>
              <pc:docMk/>
              <pc:sldMasterMk cId="0" sldId="2147483648"/>
              <pc:sldLayoutMk cId="0" sldId="2147483649"/>
              <ac:picMk id="27" creationId="{00000000-0000-0000-0000-000000000000}"/>
            </ac:picMkLst>
          </pc:picChg>
        </pc:sldLayoutChg>
        <pc:sldLayoutChg chg="modSp">
          <pc:chgData name="Reuter Anke" userId="3da67a77-c39f-4ee8-b0d8-279da2db4dd7" providerId="ADAL" clId="{C2A19F4D-F932-A444-AE98-E5F5E37506FF}" dt="2024-05-27T13:04:04.617" v="20" actId="1367"/>
          <pc:sldLayoutMkLst>
            <pc:docMk/>
            <pc:sldMasterMk cId="0" sldId="2147483648"/>
            <pc:sldLayoutMk cId="0" sldId="2147483650"/>
          </pc:sldLayoutMkLst>
          <pc:picChg chg="mod">
            <ac:chgData name="Reuter Anke" userId="3da67a77-c39f-4ee8-b0d8-279da2db4dd7" providerId="ADAL" clId="{C2A19F4D-F932-A444-AE98-E5F5E37506FF}" dt="2024-05-27T13:04:04.617" v="20" actId="1367"/>
            <ac:picMkLst>
              <pc:docMk/>
              <pc:sldMasterMk cId="0" sldId="2147483648"/>
              <pc:sldLayoutMk cId="0" sldId="2147483650"/>
              <ac:picMk id="37" creationId="{00000000-0000-0000-0000-000000000000}"/>
            </ac:picMkLst>
          </pc:picChg>
        </pc:sldLayoutChg>
        <pc:sldLayoutChg chg="modSp">
          <pc:chgData name="Reuter Anke" userId="3da67a77-c39f-4ee8-b0d8-279da2db4dd7" providerId="ADAL" clId="{C2A19F4D-F932-A444-AE98-E5F5E37506FF}" dt="2024-05-27T13:04:12.664" v="21" actId="1367"/>
          <pc:sldLayoutMkLst>
            <pc:docMk/>
            <pc:sldMasterMk cId="0" sldId="2147483648"/>
            <pc:sldLayoutMk cId="0" sldId="2147483651"/>
          </pc:sldLayoutMkLst>
          <pc:picChg chg="mod">
            <ac:chgData name="Reuter Anke" userId="3da67a77-c39f-4ee8-b0d8-279da2db4dd7" providerId="ADAL" clId="{C2A19F4D-F932-A444-AE98-E5F5E37506FF}" dt="2024-05-27T13:04:12.664" v="21" actId="1367"/>
            <ac:picMkLst>
              <pc:docMk/>
              <pc:sldMasterMk cId="0" sldId="2147483648"/>
              <pc:sldLayoutMk cId="0" sldId="2147483651"/>
              <ac:picMk id="44" creationId="{00000000-0000-0000-0000-000000000000}"/>
            </ac:picMkLst>
          </pc:picChg>
        </pc:sldLayoutChg>
        <pc:sldLayoutChg chg="modSp">
          <pc:chgData name="Reuter Anke" userId="3da67a77-c39f-4ee8-b0d8-279da2db4dd7" providerId="ADAL" clId="{C2A19F4D-F932-A444-AE98-E5F5E37506FF}" dt="2024-05-27T13:04:20.843" v="22" actId="1367"/>
          <pc:sldLayoutMkLst>
            <pc:docMk/>
            <pc:sldMasterMk cId="0" sldId="2147483648"/>
            <pc:sldLayoutMk cId="0" sldId="2147483652"/>
          </pc:sldLayoutMkLst>
          <pc:picChg chg="mod">
            <ac:chgData name="Reuter Anke" userId="3da67a77-c39f-4ee8-b0d8-279da2db4dd7" providerId="ADAL" clId="{C2A19F4D-F932-A444-AE98-E5F5E37506FF}" dt="2024-05-27T13:04:20.843" v="22" actId="1367"/>
            <ac:picMkLst>
              <pc:docMk/>
              <pc:sldMasterMk cId="0" sldId="2147483648"/>
              <pc:sldLayoutMk cId="0" sldId="2147483652"/>
              <ac:picMk id="59" creationId="{00000000-0000-0000-0000-000000000000}"/>
            </ac:picMkLst>
          </pc:picChg>
        </pc:sldLayoutChg>
        <pc:sldLayoutChg chg="modSp">
          <pc:chgData name="Reuter Anke" userId="3da67a77-c39f-4ee8-b0d8-279da2db4dd7" providerId="ADAL" clId="{C2A19F4D-F932-A444-AE98-E5F5E37506FF}" dt="2024-05-27T13:04:29.681" v="23" actId="1367"/>
          <pc:sldLayoutMkLst>
            <pc:docMk/>
            <pc:sldMasterMk cId="0" sldId="2147483648"/>
            <pc:sldLayoutMk cId="0" sldId="2147483653"/>
          </pc:sldLayoutMkLst>
          <pc:picChg chg="mod">
            <ac:chgData name="Reuter Anke" userId="3da67a77-c39f-4ee8-b0d8-279da2db4dd7" providerId="ADAL" clId="{C2A19F4D-F932-A444-AE98-E5F5E37506FF}" dt="2024-05-27T13:04:29.681" v="23" actId="1367"/>
            <ac:picMkLst>
              <pc:docMk/>
              <pc:sldMasterMk cId="0" sldId="2147483648"/>
              <pc:sldLayoutMk cId="0" sldId="2147483653"/>
              <ac:picMk id="68" creationId="{00000000-0000-0000-0000-000000000000}"/>
            </ac:picMkLst>
          </pc:picChg>
        </pc:sldLayoutChg>
        <pc:sldLayoutChg chg="modSp">
          <pc:chgData name="Reuter Anke" userId="3da67a77-c39f-4ee8-b0d8-279da2db4dd7" providerId="ADAL" clId="{C2A19F4D-F932-A444-AE98-E5F5E37506FF}" dt="2024-05-27T13:04:44.625" v="24" actId="1367"/>
          <pc:sldLayoutMkLst>
            <pc:docMk/>
            <pc:sldMasterMk cId="0" sldId="2147483648"/>
            <pc:sldLayoutMk cId="0" sldId="2147483657"/>
          </pc:sldLayoutMkLst>
          <pc:picChg chg="mod">
            <ac:chgData name="Reuter Anke" userId="3da67a77-c39f-4ee8-b0d8-279da2db4dd7" providerId="ADAL" clId="{C2A19F4D-F932-A444-AE98-E5F5E37506FF}" dt="2024-05-27T13:04:44.625" v="24" actId="1367"/>
            <ac:picMkLst>
              <pc:docMk/>
              <pc:sldMasterMk cId="0" sldId="2147483648"/>
              <pc:sldLayoutMk cId="0" sldId="2147483657"/>
              <ac:picMk id="129" creationId="{00000000-0000-0000-0000-000000000000}"/>
            </ac:picMkLst>
          </pc:picChg>
        </pc:sldLayoutChg>
        <pc:sldLayoutChg chg="modSp">
          <pc:chgData name="Reuter Anke" userId="3da67a77-c39f-4ee8-b0d8-279da2db4dd7" providerId="ADAL" clId="{C2A19F4D-F932-A444-AE98-E5F5E37506FF}" dt="2024-05-27T13:04:55.309" v="25" actId="1367"/>
          <pc:sldLayoutMkLst>
            <pc:docMk/>
            <pc:sldMasterMk cId="0" sldId="2147483648"/>
            <pc:sldLayoutMk cId="0" sldId="2147483661"/>
          </pc:sldLayoutMkLst>
          <pc:picChg chg="mod">
            <ac:chgData name="Reuter Anke" userId="3da67a77-c39f-4ee8-b0d8-279da2db4dd7" providerId="ADAL" clId="{C2A19F4D-F932-A444-AE98-E5F5E37506FF}" dt="2024-05-27T13:04:55.309" v="25" actId="1367"/>
            <ac:picMkLst>
              <pc:docMk/>
              <pc:sldMasterMk cId="0" sldId="2147483648"/>
              <pc:sldLayoutMk cId="0" sldId="2147483661"/>
              <ac:picMk id="166" creationId="{00000000-0000-0000-0000-000000000000}"/>
            </ac:picMkLst>
          </pc:picChg>
        </pc:sldLayoutChg>
        <pc:sldLayoutChg chg="modSp">
          <pc:chgData name="Reuter Anke" userId="3da67a77-c39f-4ee8-b0d8-279da2db4dd7" providerId="ADAL" clId="{C2A19F4D-F932-A444-AE98-E5F5E37506FF}" dt="2024-05-27T13:04:59.725" v="26" actId="1367"/>
          <pc:sldLayoutMkLst>
            <pc:docMk/>
            <pc:sldMasterMk cId="0" sldId="2147483648"/>
            <pc:sldLayoutMk cId="0" sldId="2147483662"/>
          </pc:sldLayoutMkLst>
          <pc:picChg chg="mod">
            <ac:chgData name="Reuter Anke" userId="3da67a77-c39f-4ee8-b0d8-279da2db4dd7" providerId="ADAL" clId="{C2A19F4D-F932-A444-AE98-E5F5E37506FF}" dt="2024-05-27T13:04:59.725" v="26" actId="1367"/>
            <ac:picMkLst>
              <pc:docMk/>
              <pc:sldMasterMk cId="0" sldId="2147483648"/>
              <pc:sldLayoutMk cId="0" sldId="2147483662"/>
              <ac:picMk id="178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digi-gen.eu/" TargetMode="External"/><Relationship Id="rId5" Type="http://schemas.openxmlformats.org/officeDocument/2006/relationships/image" Target="../media/image10.jpg"/><Relationship Id="rId10" Type="http://schemas.openxmlformats.org/officeDocument/2006/relationships/hyperlink" Target="mailto:hochschule.digigen@arbeitsagentur.de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foli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4021" y="-932669"/>
            <a:ext cx="8383956" cy="764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8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 rot="1680000">
            <a:off x="6873423" y="1594649"/>
            <a:ext cx="4995107" cy="45573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8"/>
          <p:cNvSpPr txBox="1">
            <a:spLocks noGrp="1"/>
          </p:cNvSpPr>
          <p:nvPr>
            <p:ph type="ctrTitle"/>
          </p:nvPr>
        </p:nvSpPr>
        <p:spPr>
          <a:xfrm>
            <a:off x="1524000" y="1853389"/>
            <a:ext cx="9144000" cy="179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subTitle" idx="1"/>
          </p:nvPr>
        </p:nvSpPr>
        <p:spPr>
          <a:xfrm>
            <a:off x="1511868" y="3873316"/>
            <a:ext cx="9144000" cy="6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ftr" idx="11"/>
          </p:nvPr>
        </p:nvSpPr>
        <p:spPr>
          <a:xfrm>
            <a:off x="248775" y="632543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D6CD885-869D-479B-B3A7-7030D80335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52" y="6037787"/>
            <a:ext cx="3243010" cy="6709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AE90EBF-9B68-C8D0-1FC7-E555EB619A33}"/>
              </a:ext>
            </a:extLst>
          </p:cNvPr>
          <p:cNvGrpSpPr/>
          <p:nvPr userDrawn="1"/>
        </p:nvGrpSpPr>
        <p:grpSpPr>
          <a:xfrm>
            <a:off x="6130459" y="5042853"/>
            <a:ext cx="1538493" cy="1403659"/>
            <a:chOff x="5190780" y="208592"/>
            <a:chExt cx="1538493" cy="1403659"/>
          </a:xfrm>
        </p:grpSpPr>
        <p:pic>
          <p:nvPicPr>
            <p:cNvPr id="4" name="Afbeelding 6" descr="Afbeelding met wit&#10;&#10;Automatisch gegenereerde beschrijving">
              <a:extLst>
                <a:ext uri="{FF2B5EF4-FFF2-40B4-BE49-F238E27FC236}">
                  <a16:creationId xmlns:a16="http://schemas.microsoft.com/office/drawing/2014/main" id="{7D080C5D-61B2-29EE-6121-52E53DB30C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190780" y="208592"/>
              <a:ext cx="1538493" cy="1403659"/>
            </a:xfrm>
            <a:prstGeom prst="rect">
              <a:avLst/>
            </a:prstGeom>
          </p:spPr>
        </p:pic>
        <p:grpSp>
          <p:nvGrpSpPr>
            <p:cNvPr id="5" name="Gruppieren 1">
              <a:extLst>
                <a:ext uri="{FF2B5EF4-FFF2-40B4-BE49-F238E27FC236}">
                  <a16:creationId xmlns:a16="http://schemas.microsoft.com/office/drawing/2014/main" id="{019E1121-2E2F-13BD-5A69-2A18F994126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508625" y="459249"/>
              <a:ext cx="968784" cy="911281"/>
              <a:chOff x="10552300" y="392719"/>
              <a:chExt cx="1300957" cy="1223738"/>
            </a:xfrm>
          </p:grpSpPr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CAA9BC94-0039-6AF1-39CB-BDF01FBD501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-212" r="50000"/>
              <a:stretch/>
            </p:blipFill>
            <p:spPr bwMode="auto">
              <a:xfrm>
                <a:off x="10588829" y="392719"/>
                <a:ext cx="1264428" cy="5758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D40016B3-D622-DA52-DFD1-B894250CD9F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61" b="32362"/>
              <a:stretch/>
            </p:blipFill>
            <p:spPr bwMode="auto">
              <a:xfrm>
                <a:off x="10552300" y="968566"/>
                <a:ext cx="1300957" cy="6478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08/03/2024</a:t>
            </a:r>
            <a:endParaRPr/>
          </a:p>
        </p:txBody>
      </p:sp>
      <p:sp>
        <p:nvSpPr>
          <p:cNvPr id="134" name="Google Shape;13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36" name="Google Shape;136;p37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8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9" name="Google Shape;139;p38"/>
          <p:cNvSpPr/>
          <p:nvPr/>
        </p:nvSpPr>
        <p:spPr>
          <a:xfrm>
            <a:off x="10758490" y="0"/>
            <a:ext cx="1433510" cy="1473196"/>
          </a:xfrm>
          <a:custGeom>
            <a:avLst/>
            <a:gdLst/>
            <a:ahLst/>
            <a:cxnLst/>
            <a:rect l="l" t="t" r="r" b="b"/>
            <a:pathLst>
              <a:path w="1433510" h="1473196" extrusionOk="0">
                <a:moveTo>
                  <a:pt x="1001689" y="0"/>
                </a:moveTo>
                <a:lnTo>
                  <a:pt x="1433510" y="242581"/>
                </a:lnTo>
                <a:lnTo>
                  <a:pt x="1433510" y="1473196"/>
                </a:lnTo>
                <a:lnTo>
                  <a:pt x="382611" y="1473196"/>
                </a:lnTo>
                <a:lnTo>
                  <a:pt x="0" y="562711"/>
                </a:lnTo>
                <a:lnTo>
                  <a:pt x="1001689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0" name="Google Shape;14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08/03/2024</a:t>
            </a:r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44" name="Google Shape;144;p38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t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38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147" name="Google Shape;147;p38"/>
            <p:cNvPicPr preferRelativeResize="0"/>
            <p:nvPr/>
          </p:nvPicPr>
          <p:blipFill rotWithShape="1">
            <a:blip r:embed="rId2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38"/>
            <p:cNvPicPr preferRelativeResize="0"/>
            <p:nvPr/>
          </p:nvPicPr>
          <p:blipFill rotWithShape="1">
            <a:blip r:embed="rId3">
              <a:alphaModFix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ur Titel">
  <p:cSld name="2_Nur Titel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9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1" name="Google Shape;151;p39"/>
          <p:cNvSpPr/>
          <p:nvPr/>
        </p:nvSpPr>
        <p:spPr>
          <a:xfrm>
            <a:off x="10758490" y="0"/>
            <a:ext cx="1433510" cy="1473196"/>
          </a:xfrm>
          <a:custGeom>
            <a:avLst/>
            <a:gdLst/>
            <a:ahLst/>
            <a:cxnLst/>
            <a:rect l="l" t="t" r="r" b="b"/>
            <a:pathLst>
              <a:path w="1433510" h="1473196" extrusionOk="0">
                <a:moveTo>
                  <a:pt x="1001689" y="0"/>
                </a:moveTo>
                <a:lnTo>
                  <a:pt x="1433510" y="242581"/>
                </a:lnTo>
                <a:lnTo>
                  <a:pt x="1433510" y="1473196"/>
                </a:lnTo>
                <a:lnTo>
                  <a:pt x="382611" y="1473196"/>
                </a:lnTo>
                <a:lnTo>
                  <a:pt x="0" y="562711"/>
                </a:lnTo>
                <a:lnTo>
                  <a:pt x="1001689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2" name="Google Shape;15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08/03/2024</a:t>
            </a:r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grpSp>
        <p:nvGrpSpPr>
          <p:cNvPr id="155" name="Google Shape;155;p39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156" name="Google Shape;156;p39"/>
            <p:cNvPicPr preferRelativeResize="0"/>
            <p:nvPr/>
          </p:nvPicPr>
          <p:blipFill rotWithShape="1">
            <a:blip r:embed="rId2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9"/>
            <p:cNvPicPr preferRelativeResize="0"/>
            <p:nvPr/>
          </p:nvPicPr>
          <p:blipFill rotWithShape="1">
            <a:blip r:embed="rId3">
              <a:alphaModFix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39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t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ulletpoints">
  <p:cSld name="4_Bulletpoint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40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672648" y="2091752"/>
            <a:ext cx="4526164" cy="412948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0"/>
          <p:cNvSpPr txBox="1">
            <a:spLocks noGrp="1"/>
          </p:cNvSpPr>
          <p:nvPr>
            <p:ph type="body" idx="1"/>
          </p:nvPr>
        </p:nvSpPr>
        <p:spPr>
          <a:xfrm>
            <a:off x="4661171" y="3024301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grpSp>
        <p:nvGrpSpPr>
          <p:cNvPr id="164" name="Google Shape;164;p40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165" name="Google Shape;165;p40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40"/>
            <p:cNvPicPr preferRelativeResize="0"/>
            <p:nvPr/>
          </p:nvPicPr>
          <p:blipFill rotWithShape="1">
            <a:blip r:embed="rId4">
              <a:alphaModFix/>
              <a:biLevel thresh="50000"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7" name="Google Shape;167;p40" descr="Afbeelding met Graphics, sinaasappel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0288" y="712411"/>
            <a:ext cx="5891657" cy="53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0" descr="Afbeelding met Graphics, sinaasappel&#10;&#10;Automatisch gegenereerde beschrijving"/>
          <p:cNvPicPr preferRelativeResize="0"/>
          <p:nvPr/>
        </p:nvPicPr>
        <p:blipFill rotWithShape="1">
          <a:blip r:embed="rId6">
            <a:alphaModFix amt="16000"/>
          </a:blip>
          <a:srcRect/>
          <a:stretch/>
        </p:blipFill>
        <p:spPr>
          <a:xfrm rot="1680000">
            <a:off x="5582725" y="251624"/>
            <a:ext cx="3887434" cy="354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0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ulletpoints">
  <p:cSld name="5_Bulletpoint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1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144918" y="-211030"/>
            <a:ext cx="7596694" cy="693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1"/>
          <p:cNvSpPr txBox="1">
            <a:spLocks noGrp="1"/>
          </p:cNvSpPr>
          <p:nvPr>
            <p:ph type="body" idx="1"/>
          </p:nvPr>
        </p:nvSpPr>
        <p:spPr>
          <a:xfrm>
            <a:off x="5278692" y="99571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41"/>
          <p:cNvSpPr txBox="1">
            <a:spLocks noGrp="1"/>
          </p:cNvSpPr>
          <p:nvPr>
            <p:ph type="body" idx="2"/>
          </p:nvPr>
        </p:nvSpPr>
        <p:spPr>
          <a:xfrm>
            <a:off x="537579" y="2589599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75" name="Google Shape;175;p41" descr="Afbeelding met wi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7" y="75396"/>
            <a:ext cx="1075842" cy="981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41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177" name="Google Shape;177;p41"/>
            <p:cNvPicPr preferRelativeResize="0"/>
            <p:nvPr/>
          </p:nvPicPr>
          <p:blipFill rotWithShape="1">
            <a:blip r:embed="rId4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41"/>
            <p:cNvPicPr preferRelativeResize="0"/>
            <p:nvPr/>
          </p:nvPicPr>
          <p:blipFill rotWithShape="1">
            <a:blip r:embed="rId5">
              <a:alphaModFix/>
              <a:biLevel thresh="75000"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41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points">
  <p:cSld name="1_Bulletpoin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9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2144918" y="-211030"/>
            <a:ext cx="7596694" cy="693091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5278692" y="99571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537579" y="2589599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34" name="Google Shape;34;p29" descr="Afbeelding met wi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7" y="75396"/>
            <a:ext cx="1075842" cy="981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29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36" name="Google Shape;36;p29"/>
            <p:cNvPicPr preferRelativeResize="0"/>
            <p:nvPr/>
          </p:nvPicPr>
          <p:blipFill rotWithShape="1">
            <a:blip r:embed="rId4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29"/>
            <p:cNvPicPr preferRelativeResize="0"/>
            <p:nvPr/>
          </p:nvPicPr>
          <p:blipFill rotWithShape="1">
            <a:blip r:embed="rId5">
              <a:alphaModFix/>
              <a:biLevel thresh="50000"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29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41" name="Google Shape;41;p30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1490" y="281354"/>
            <a:ext cx="1156427" cy="1055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30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43" name="Google Shape;43;p30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30"/>
            <p:cNvPicPr preferRelativeResize="0"/>
            <p:nvPr/>
          </p:nvPicPr>
          <p:blipFill rotWithShape="1">
            <a:blip r:embed="rId4">
              <a:alphaModFix/>
              <a:biLevel thresh="50000"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08/03/2024</a:t>
            </a:r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9" name="Google Shape;49;p30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r Titel">
  <p:cSld name="1_Nur Titel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>
            <a:off x="0" y="0"/>
            <a:ext cx="12192000" cy="1473200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53" name="Google Shape;53;p31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1490" y="281354"/>
            <a:ext cx="1156427" cy="105507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08/03/2024</a:t>
            </a:r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grpSp>
        <p:nvGrpSpPr>
          <p:cNvPr id="57" name="Google Shape;57;p31"/>
          <p:cNvGrpSpPr/>
          <p:nvPr/>
        </p:nvGrpSpPr>
        <p:grpSpPr>
          <a:xfrm>
            <a:off x="11225726" y="464015"/>
            <a:ext cx="677454" cy="637243"/>
            <a:chOff x="10552300" y="392719"/>
            <a:chExt cx="1300957" cy="1223738"/>
          </a:xfrm>
        </p:grpSpPr>
        <p:pic>
          <p:nvPicPr>
            <p:cNvPr id="58" name="Google Shape;58;p31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31"/>
            <p:cNvPicPr preferRelativeResize="0"/>
            <p:nvPr/>
          </p:nvPicPr>
          <p:blipFill rotWithShape="1">
            <a:blip r:embed="rId4">
              <a:alphaModFix/>
              <a:biLevel thresh="50000"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31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ulletpoints">
  <p:cSld name="2_Bulletpoi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2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672648" y="2091752"/>
            <a:ext cx="4526164" cy="412948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4661171" y="3024301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grpSp>
        <p:nvGrpSpPr>
          <p:cNvPr id="66" name="Google Shape;66;p32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67" name="Google Shape;67;p32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32"/>
            <p:cNvPicPr preferRelativeResize="0"/>
            <p:nvPr/>
          </p:nvPicPr>
          <p:blipFill rotWithShape="1">
            <a:blip r:embed="rId4">
              <a:alphaModFix/>
              <a:biLevel thresh="75000"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" name="Google Shape;69;p32" descr="Afbeelding met Graphics, sinaasappel&#10;&#10;Automatisch gegenereerde beschrijv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0288" y="712411"/>
            <a:ext cx="5891657" cy="53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2" descr="Afbeelding met Graphics, sinaasappel&#10;&#10;Automatisch gegenereerde beschrijving"/>
          <p:cNvPicPr preferRelativeResize="0"/>
          <p:nvPr/>
        </p:nvPicPr>
        <p:blipFill rotWithShape="1">
          <a:blip r:embed="rId6">
            <a:alphaModFix amt="16000"/>
          </a:blip>
          <a:srcRect/>
          <a:stretch/>
        </p:blipFill>
        <p:spPr>
          <a:xfrm rot="1680000">
            <a:off x="5582725" y="251624"/>
            <a:ext cx="3887434" cy="354673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2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bschluss" type="blank">
  <p:cSld name="BLANK">
    <p:bg>
      <p:bgPr>
        <a:solidFill>
          <a:srgbClr val="E9550D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3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543" y="228600"/>
            <a:ext cx="7064728" cy="6445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3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800000">
            <a:off x="7648884" y="1647921"/>
            <a:ext cx="4255795" cy="388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366" y="4525208"/>
            <a:ext cx="917575" cy="9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9529" y="3626535"/>
            <a:ext cx="1590675" cy="62388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3"/>
          <p:cNvSpPr/>
          <p:nvPr/>
        </p:nvSpPr>
        <p:spPr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2" name="Google Shape;82;p33"/>
          <p:cNvSpPr/>
          <p:nvPr/>
        </p:nvSpPr>
        <p:spPr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3" name="Google Shape;83;p33"/>
          <p:cNvSpPr/>
          <p:nvPr/>
        </p:nvSpPr>
        <p:spPr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84" name="Google Shape;84;p33"/>
          <p:cNvPicPr preferRelativeResize="0"/>
          <p:nvPr/>
        </p:nvPicPr>
        <p:blipFill rotWithShape="1">
          <a:blip r:embed="rId5">
            <a:alphaModFix/>
          </a:blip>
          <a:srcRect t="12325" b="15601"/>
          <a:stretch/>
        </p:blipFill>
        <p:spPr>
          <a:xfrm>
            <a:off x="1148182" y="3569915"/>
            <a:ext cx="1562100" cy="75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97028" y="4458753"/>
            <a:ext cx="1118040" cy="109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14718" y="3574170"/>
            <a:ext cx="175514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3"/>
          <p:cNvPicPr preferRelativeResize="0"/>
          <p:nvPr/>
        </p:nvPicPr>
        <p:blipFill rotWithShape="1">
          <a:blip r:embed="rId8">
            <a:alphaModFix/>
          </a:blip>
          <a:srcRect l="8987" t="18014" r="9153" b="21289"/>
          <a:stretch/>
        </p:blipFill>
        <p:spPr>
          <a:xfrm>
            <a:off x="4687592" y="4744186"/>
            <a:ext cx="1346835" cy="5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3"/>
          <p:cNvSpPr/>
          <p:nvPr/>
        </p:nvSpPr>
        <p:spPr>
          <a:xfrm>
            <a:off x="9924612" y="2986422"/>
            <a:ext cx="97773" cy="57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9" name="Google Shape;89;p33"/>
          <p:cNvSpPr/>
          <p:nvPr/>
        </p:nvSpPr>
        <p:spPr>
          <a:xfrm>
            <a:off x="9618482" y="12281298"/>
            <a:ext cx="4091534" cy="2057507"/>
          </a:xfrm>
          <a:prstGeom prst="rect">
            <a:avLst/>
          </a:prstGeom>
          <a:solidFill>
            <a:srgbClr val="F8A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0" name="Google Shape;90;p33"/>
          <p:cNvSpPr/>
          <p:nvPr/>
        </p:nvSpPr>
        <p:spPr>
          <a:xfrm>
            <a:off x="6632674" y="5802301"/>
            <a:ext cx="5591175" cy="114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Jost"/>
              <a:buNone/>
            </a:pPr>
            <a:r>
              <a:rPr lang="de-DE" sz="1100" b="1" i="1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ERASMUS+ DIGIGEN Project Ref. No. 2021-1-DE02-KA220-VET-000025335</a:t>
            </a:r>
            <a:endParaRPr sz="1100" b="1" i="1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1" name="Google Shape;91;p33"/>
          <p:cNvSpPr txBox="1"/>
          <p:nvPr/>
        </p:nvSpPr>
        <p:spPr>
          <a:xfrm>
            <a:off x="1272771" y="1559484"/>
            <a:ext cx="5336271" cy="169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r>
              <a:rPr lang="de-DE" sz="1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DISCLAIMER: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endParaRPr sz="1400" b="1" i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</a:pP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finanszírozásával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Az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itt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szereplő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vélemények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állítások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szerző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(k)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álláspontját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tükrözik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feltétlenül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egyeznek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meg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vagy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Oktatási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Kulturális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Végrehajtó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Ügynökség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(EACEA)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hivatalos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álláspontjával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Sem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EACEA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vonható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felelősségre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miattuk</a:t>
            </a:r>
            <a:r>
              <a:rPr lang="en-US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lang="en-US" sz="18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94" name="Google Shape;94;p33" descr="Afbeelding met Graphics, sinaasappel&#10;&#10;Automatisch gegenereerde beschrijving"/>
          <p:cNvPicPr preferRelativeResize="0"/>
          <p:nvPr/>
        </p:nvPicPr>
        <p:blipFill rotWithShape="1">
          <a:blip r:embed="rId9">
            <a:alphaModFix amt="15000"/>
          </a:blip>
          <a:srcRect/>
          <a:stretch/>
        </p:blipFill>
        <p:spPr>
          <a:xfrm>
            <a:off x="7371859" y="1067717"/>
            <a:ext cx="4220740" cy="385083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3"/>
          <p:cNvSpPr/>
          <p:nvPr/>
        </p:nvSpPr>
        <p:spPr>
          <a:xfrm>
            <a:off x="8337499" y="2182695"/>
            <a:ext cx="3063755" cy="27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393939"/>
                </a:solidFill>
                <a:latin typeface="Jost"/>
                <a:ea typeface="Jost"/>
                <a:cs typeface="Jost"/>
                <a:sym typeface="Jost"/>
              </a:rPr>
              <a:t>PROJECT INFORMATION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hochschule.digigen@arbeitsagentur.de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https://digi-gen.eu/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393939"/>
                </a:solidFill>
                <a:latin typeface="Jost"/>
                <a:ea typeface="Jost"/>
                <a:cs typeface="Jost"/>
                <a:sym typeface="Jost"/>
              </a:rPr>
              <a:t>LICENCE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de-DE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DIGIGEN © 2024 </a:t>
            </a:r>
            <a:r>
              <a:rPr lang="de-DE" sz="1300" b="0" i="1" u="none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is</a:t>
            </a:r>
            <a:r>
              <a:rPr lang="de-DE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1300" b="0" i="1" u="none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licensed</a:t>
            </a:r>
            <a:r>
              <a:rPr lang="de-DE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1300" b="0" i="1" u="none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under</a:t>
            </a:r>
            <a:r>
              <a:rPr lang="de-DE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de-DE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CC BY-NC-SA 4.0.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Jost"/>
              <a:buNone/>
            </a:pPr>
            <a:r>
              <a:rPr lang="de-DE" sz="1300" b="0" i="1" u="none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To</a:t>
            </a:r>
            <a:r>
              <a:rPr lang="de-DE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1300" b="0" i="1" u="none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view</a:t>
            </a:r>
            <a:r>
              <a:rPr lang="de-DE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1300" b="0" i="1" u="none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this</a:t>
            </a:r>
            <a:r>
              <a:rPr lang="de-DE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1300" b="0" i="1" u="none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license</a:t>
            </a:r>
            <a:r>
              <a:rPr lang="de-DE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de-DE" sz="1300" b="0" i="1" u="none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visit</a:t>
            </a:r>
            <a:r>
              <a:rPr lang="de-DE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</a:t>
            </a:r>
            <a:br>
              <a:rPr lang="de-DE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300" b="0" i="1" u="sng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licenses</a:t>
            </a:r>
            <a:r>
              <a:rPr lang="de-DE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de-DE" sz="1300" b="0" i="1" u="sng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by-nc-sa</a:t>
            </a:r>
            <a:r>
              <a:rPr lang="de-DE" sz="1300" b="0" i="1" u="sng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/4.0/</a:t>
            </a:r>
            <a:endParaRPr sz="1300" b="0" i="1" u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0" i="1" u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 dirty="0"/>
          </a:p>
        </p:txBody>
      </p:sp>
      <p:pic>
        <p:nvPicPr>
          <p:cNvPr id="3" name="Grafik 2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F1A844DF-2BAB-B37F-C44A-EAC089DFAB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23392" y="656580"/>
            <a:ext cx="3003622" cy="621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>
  <p:cSld name="1_Titelfoli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/>
          <p:nvPr/>
        </p:nvSpPr>
        <p:spPr>
          <a:xfrm rot="-150706">
            <a:off x="-18028" y="5876902"/>
            <a:ext cx="12240039" cy="1280258"/>
          </a:xfrm>
          <a:custGeom>
            <a:avLst/>
            <a:gdLst/>
            <a:ahLst/>
            <a:cxnLst/>
            <a:rect l="l" t="t" r="r" b="b"/>
            <a:pathLst>
              <a:path w="12240039" h="1280258" extrusionOk="0">
                <a:moveTo>
                  <a:pt x="12240039" y="0"/>
                </a:moveTo>
                <a:lnTo>
                  <a:pt x="12183878" y="1280258"/>
                </a:lnTo>
                <a:lnTo>
                  <a:pt x="11234340" y="1280258"/>
                </a:lnTo>
                <a:lnTo>
                  <a:pt x="0" y="787444"/>
                </a:lnTo>
                <a:lnTo>
                  <a:pt x="9462" y="571750"/>
                </a:lnTo>
                <a:lnTo>
                  <a:pt x="15150" y="572000"/>
                </a:lnTo>
                <a:lnTo>
                  <a:pt x="40241" y="0"/>
                </a:lnTo>
                <a:close/>
              </a:path>
            </a:pathLst>
          </a:custGeom>
          <a:solidFill>
            <a:srgbClr val="FDEC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7" name="Google Shape;97;p34"/>
          <p:cNvSpPr txBox="1">
            <a:spLocks noGrp="1"/>
          </p:cNvSpPr>
          <p:nvPr>
            <p:ph type="ctrTitle"/>
          </p:nvPr>
        </p:nvSpPr>
        <p:spPr>
          <a:xfrm>
            <a:off x="1524000" y="2477644"/>
            <a:ext cx="9144000" cy="179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subTitle" idx="1"/>
          </p:nvPr>
        </p:nvSpPr>
        <p:spPr>
          <a:xfrm>
            <a:off x="1511868" y="4497571"/>
            <a:ext cx="9144000" cy="6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ftr" idx="11"/>
          </p:nvPr>
        </p:nvSpPr>
        <p:spPr>
          <a:xfrm>
            <a:off x="4038599" y="63513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100" name="Google Shape;100;p34"/>
          <p:cNvSpPr/>
          <p:nvPr/>
        </p:nvSpPr>
        <p:spPr>
          <a:xfrm>
            <a:off x="-870052" y="-471150"/>
            <a:ext cx="13063822" cy="1101529"/>
          </a:xfrm>
          <a:custGeom>
            <a:avLst/>
            <a:gdLst/>
            <a:ahLst/>
            <a:cxnLst/>
            <a:rect l="l" t="t" r="r" b="b"/>
            <a:pathLst>
              <a:path w="13063822" h="1101529" extrusionOk="0">
                <a:moveTo>
                  <a:pt x="870052" y="461187"/>
                </a:moveTo>
                <a:lnTo>
                  <a:pt x="13063822" y="461187"/>
                </a:lnTo>
                <a:lnTo>
                  <a:pt x="13063822" y="1101529"/>
                </a:lnTo>
                <a:lnTo>
                  <a:pt x="870052" y="1101529"/>
                </a:lnTo>
                <a:close/>
                <a:moveTo>
                  <a:pt x="0" y="0"/>
                </a:moveTo>
                <a:lnTo>
                  <a:pt x="647415" y="0"/>
                </a:lnTo>
                <a:lnTo>
                  <a:pt x="647415" y="1"/>
                </a:lnTo>
                <a:lnTo>
                  <a:pt x="0" y="1"/>
                </a:lnTo>
                <a:close/>
              </a:path>
            </a:pathLst>
          </a:custGeom>
          <a:solidFill>
            <a:srgbClr val="E955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1" name="Google Shape;101;p34"/>
          <p:cNvSpPr/>
          <p:nvPr/>
        </p:nvSpPr>
        <p:spPr>
          <a:xfrm rot="-220900">
            <a:off x="-32108" y="35064"/>
            <a:ext cx="12235695" cy="606779"/>
          </a:xfrm>
          <a:custGeom>
            <a:avLst/>
            <a:gdLst/>
            <a:ahLst/>
            <a:cxnLst/>
            <a:rect l="l" t="t" r="r" b="b"/>
            <a:pathLst>
              <a:path w="12235695" h="606779" extrusionOk="0">
                <a:moveTo>
                  <a:pt x="6840976" y="0"/>
                </a:moveTo>
                <a:lnTo>
                  <a:pt x="12235695" y="347128"/>
                </a:lnTo>
                <a:lnTo>
                  <a:pt x="12218988" y="606779"/>
                </a:lnTo>
                <a:lnTo>
                  <a:pt x="0" y="606779"/>
                </a:lnTo>
                <a:lnTo>
                  <a:pt x="39044" y="0"/>
                </a:lnTo>
                <a:close/>
              </a:path>
            </a:pathLst>
          </a:custGeom>
          <a:solidFill>
            <a:srgbClr val="F58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2" name="Google Shape;102;p34"/>
          <p:cNvSpPr/>
          <p:nvPr/>
        </p:nvSpPr>
        <p:spPr>
          <a:xfrm rot="-341948">
            <a:off x="-55067" y="50851"/>
            <a:ext cx="11753172" cy="524054"/>
          </a:xfrm>
          <a:custGeom>
            <a:avLst/>
            <a:gdLst/>
            <a:ahLst/>
            <a:cxnLst/>
            <a:rect l="l" t="t" r="r" b="b"/>
            <a:pathLst>
              <a:path w="11753172" h="524054" extrusionOk="0">
                <a:moveTo>
                  <a:pt x="6502025" y="0"/>
                </a:moveTo>
                <a:lnTo>
                  <a:pt x="11753172" y="524054"/>
                </a:lnTo>
                <a:lnTo>
                  <a:pt x="0" y="524054"/>
                </a:lnTo>
                <a:lnTo>
                  <a:pt x="52300" y="0"/>
                </a:lnTo>
                <a:close/>
              </a:path>
            </a:pathLst>
          </a:custGeom>
          <a:solidFill>
            <a:srgbClr val="F8A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03" name="Google Shape;103;p34" descr="Ein Bild, das Text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53099" y="6089733"/>
            <a:ext cx="2990124" cy="6267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08/03/2024</a:t>
            </a:r>
            <a:endParaRPr/>
          </a:p>
        </p:txBody>
      </p:sp>
      <p:pic>
        <p:nvPicPr>
          <p:cNvPr id="105" name="Google Shape;105;p34" descr="Afbeelding met wi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7" y="75396"/>
            <a:ext cx="1075842" cy="981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34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107" name="Google Shape;107;p34"/>
            <p:cNvPicPr preferRelativeResize="0"/>
            <p:nvPr/>
          </p:nvPicPr>
          <p:blipFill rotWithShape="1">
            <a:blip r:embed="rId4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4"/>
            <p:cNvPicPr preferRelativeResize="0"/>
            <p:nvPr/>
          </p:nvPicPr>
          <p:blipFill rotWithShape="1">
            <a:blip r:embed="rId5">
              <a:alphaModFix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bschnitts-&#10;überschrift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Jos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i="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08/03/2024</a:t>
            </a:r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15" name="Google Shape;115;p35"/>
          <p:cNvSpPr/>
          <p:nvPr/>
        </p:nvSpPr>
        <p:spPr>
          <a:xfrm>
            <a:off x="10977153" y="6384062"/>
            <a:ext cx="75694" cy="277496"/>
          </a:xfrm>
          <a:prstGeom prst="rect">
            <a:avLst/>
          </a:prstGeom>
          <a:solidFill>
            <a:srgbClr val="E955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  <p:sp>
        <p:nvSpPr>
          <p:cNvPr id="116" name="Google Shape;116;p35"/>
          <p:cNvSpPr/>
          <p:nvPr/>
        </p:nvSpPr>
        <p:spPr>
          <a:xfrm>
            <a:off x="-870052" y="-471150"/>
            <a:ext cx="13063822" cy="1101529"/>
          </a:xfrm>
          <a:custGeom>
            <a:avLst/>
            <a:gdLst/>
            <a:ahLst/>
            <a:cxnLst/>
            <a:rect l="l" t="t" r="r" b="b"/>
            <a:pathLst>
              <a:path w="13063822" h="1101529" extrusionOk="0">
                <a:moveTo>
                  <a:pt x="870052" y="461187"/>
                </a:moveTo>
                <a:lnTo>
                  <a:pt x="13063822" y="461187"/>
                </a:lnTo>
                <a:lnTo>
                  <a:pt x="13063822" y="1101529"/>
                </a:lnTo>
                <a:lnTo>
                  <a:pt x="870052" y="1101529"/>
                </a:lnTo>
                <a:close/>
                <a:moveTo>
                  <a:pt x="0" y="0"/>
                </a:moveTo>
                <a:lnTo>
                  <a:pt x="647415" y="0"/>
                </a:lnTo>
                <a:lnTo>
                  <a:pt x="647415" y="1"/>
                </a:lnTo>
                <a:lnTo>
                  <a:pt x="0" y="1"/>
                </a:lnTo>
                <a:close/>
              </a:path>
            </a:pathLst>
          </a:custGeom>
          <a:solidFill>
            <a:srgbClr val="E955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7" name="Google Shape;117;p35"/>
          <p:cNvSpPr/>
          <p:nvPr/>
        </p:nvSpPr>
        <p:spPr>
          <a:xfrm rot="-220900">
            <a:off x="-32108" y="35064"/>
            <a:ext cx="12235695" cy="606779"/>
          </a:xfrm>
          <a:custGeom>
            <a:avLst/>
            <a:gdLst/>
            <a:ahLst/>
            <a:cxnLst/>
            <a:rect l="l" t="t" r="r" b="b"/>
            <a:pathLst>
              <a:path w="12235695" h="606779" extrusionOk="0">
                <a:moveTo>
                  <a:pt x="6840976" y="0"/>
                </a:moveTo>
                <a:lnTo>
                  <a:pt x="12235695" y="347128"/>
                </a:lnTo>
                <a:lnTo>
                  <a:pt x="12218988" y="606779"/>
                </a:lnTo>
                <a:lnTo>
                  <a:pt x="0" y="606779"/>
                </a:lnTo>
                <a:lnTo>
                  <a:pt x="39044" y="0"/>
                </a:lnTo>
                <a:close/>
              </a:path>
            </a:pathLst>
          </a:custGeom>
          <a:solidFill>
            <a:srgbClr val="F58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8" name="Google Shape;118;p35"/>
          <p:cNvSpPr/>
          <p:nvPr/>
        </p:nvSpPr>
        <p:spPr>
          <a:xfrm rot="-341948">
            <a:off x="-55067" y="50851"/>
            <a:ext cx="11753172" cy="524054"/>
          </a:xfrm>
          <a:custGeom>
            <a:avLst/>
            <a:gdLst/>
            <a:ahLst/>
            <a:cxnLst/>
            <a:rect l="l" t="t" r="r" b="b"/>
            <a:pathLst>
              <a:path w="11753172" h="524054" extrusionOk="0">
                <a:moveTo>
                  <a:pt x="6502025" y="0"/>
                </a:moveTo>
                <a:lnTo>
                  <a:pt x="11753172" y="524054"/>
                </a:lnTo>
                <a:lnTo>
                  <a:pt x="0" y="524054"/>
                </a:lnTo>
                <a:lnTo>
                  <a:pt x="52300" y="0"/>
                </a:lnTo>
                <a:close/>
              </a:path>
            </a:pathLst>
          </a:custGeom>
          <a:solidFill>
            <a:srgbClr val="F8A5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19" name="Google Shape;119;p35" descr="Afbeelding met wi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877" y="75396"/>
            <a:ext cx="1075842" cy="981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35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121" name="Google Shape;121;p35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35"/>
            <p:cNvPicPr preferRelativeResize="0"/>
            <p:nvPr/>
          </p:nvPicPr>
          <p:blipFill rotWithShape="1">
            <a:blip r:embed="rId4">
              <a:alphaModFix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ulletpoints">
  <p:cSld name="3_Bulletpoin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6" descr="Afbeelding met Graphics, sinaasappel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765857" y="-1236344"/>
            <a:ext cx="10530815" cy="960788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6"/>
          <p:cNvSpPr txBox="1">
            <a:spLocks noGrp="1"/>
          </p:cNvSpPr>
          <p:nvPr>
            <p:ph type="body" idx="1"/>
          </p:nvPr>
        </p:nvSpPr>
        <p:spPr>
          <a:xfrm>
            <a:off x="4661171" y="3024301"/>
            <a:ext cx="3587836" cy="16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i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" name="Google Shape;126;p3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grpSp>
        <p:nvGrpSpPr>
          <p:cNvPr id="127" name="Google Shape;127;p36"/>
          <p:cNvGrpSpPr/>
          <p:nvPr/>
        </p:nvGrpSpPr>
        <p:grpSpPr>
          <a:xfrm>
            <a:off x="332944" y="275641"/>
            <a:ext cx="677454" cy="637243"/>
            <a:chOff x="10552300" y="392719"/>
            <a:chExt cx="1300957" cy="1223738"/>
          </a:xfrm>
        </p:grpSpPr>
        <p:pic>
          <p:nvPicPr>
            <p:cNvPr id="128" name="Google Shape;128;p36"/>
            <p:cNvPicPr preferRelativeResize="0"/>
            <p:nvPr/>
          </p:nvPicPr>
          <p:blipFill rotWithShape="1">
            <a:blip r:embed="rId3">
              <a:alphaModFix/>
            </a:blip>
            <a:srcRect l="-212" r="50000"/>
            <a:stretch/>
          </p:blipFill>
          <p:spPr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36"/>
            <p:cNvPicPr preferRelativeResize="0"/>
            <p:nvPr/>
          </p:nvPicPr>
          <p:blipFill rotWithShape="1">
            <a:blip r:embed="rId4">
              <a:alphaModFix/>
              <a:biLevel thresh="50000"/>
            </a:blip>
            <a:srcRect l="50560" b="32361"/>
            <a:stretch/>
          </p:blipFill>
          <p:spPr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36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131" name="Google Shape;131;p36"/>
          <p:cNvSpPr/>
          <p:nvPr/>
        </p:nvSpPr>
        <p:spPr>
          <a:xfrm>
            <a:off x="10977153" y="6398576"/>
            <a:ext cx="75694" cy="27749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i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  <a:defRPr sz="6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650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86507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08/03/2024</a:t>
            </a:r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r>
              <a:rPr lang="de-DE"/>
              <a:t>ERASMUS+ DIGIGEN  Projekt Ref. No. 2021-1-DE02-KA220-VET-000025335</a:t>
            </a:r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5" name="Google Shape;15;p27"/>
          <p:cNvSpPr txBox="1"/>
          <p:nvPr/>
        </p:nvSpPr>
        <p:spPr>
          <a:xfrm>
            <a:off x="6553200" y="65532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" name="Google Shape;16;p27"/>
          <p:cNvSpPr/>
          <p:nvPr/>
        </p:nvSpPr>
        <p:spPr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4394/FHEM8239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"/>
          <p:cNvSpPr txBox="1">
            <a:spLocks noGrp="1"/>
          </p:cNvSpPr>
          <p:nvPr>
            <p:ph type="ctrTitle"/>
          </p:nvPr>
        </p:nvSpPr>
        <p:spPr>
          <a:xfrm>
            <a:off x="1524000" y="811189"/>
            <a:ext cx="9144000" cy="297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Jost"/>
              <a:buNone/>
            </a:pPr>
            <a:r>
              <a:rPr lang="de-DE" sz="8800">
                <a:solidFill>
                  <a:schemeClr val="lt1"/>
                </a:solidFill>
              </a:rPr>
              <a:t>DIGIGIGEN</a:t>
            </a:r>
            <a:br>
              <a:rPr lang="de-DE" sz="4800">
                <a:solidFill>
                  <a:schemeClr val="lt1"/>
                </a:solidFill>
              </a:rPr>
            </a:br>
            <a:r>
              <a:rPr lang="de-DE" sz="4800" b="0" i="1">
                <a:solidFill>
                  <a:schemeClr val="lt1"/>
                </a:solidFill>
              </a:rPr>
              <a:t>Up-Skilling program</a:t>
            </a:r>
            <a:endParaRPr/>
          </a:p>
        </p:txBody>
      </p:sp>
      <p:sp>
        <p:nvSpPr>
          <p:cNvPr id="186" name="Google Shape;186;p1"/>
          <p:cNvSpPr txBox="1">
            <a:spLocks noGrp="1"/>
          </p:cNvSpPr>
          <p:nvPr>
            <p:ph type="subTitle" idx="1"/>
          </p:nvPr>
        </p:nvSpPr>
        <p:spPr>
          <a:xfrm>
            <a:off x="1511868" y="4008230"/>
            <a:ext cx="9144000" cy="64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/>
              <a:t>Bevezetés</a:t>
            </a:r>
            <a:endParaRPr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87" name="Google Shape;187;p1"/>
          <p:cNvSpPr/>
          <p:nvPr/>
        </p:nvSpPr>
        <p:spPr>
          <a:xfrm rot="10800000" flipH="1">
            <a:off x="2441653" y="3749402"/>
            <a:ext cx="7308693" cy="36000"/>
          </a:xfrm>
          <a:custGeom>
            <a:avLst/>
            <a:gdLst/>
            <a:ahLst/>
            <a:cxnLst/>
            <a:rect l="l" t="t" r="r" b="b"/>
            <a:pathLst>
              <a:path w="7308693" h="36000" fill="none" extrusionOk="0">
                <a:moveTo>
                  <a:pt x="0" y="0"/>
                </a:moveTo>
                <a:cubicBezTo>
                  <a:pt x="139426" y="-10166"/>
                  <a:pt x="349122" y="9869"/>
                  <a:pt x="445166" y="0"/>
                </a:cubicBezTo>
                <a:cubicBezTo>
                  <a:pt x="541210" y="-9869"/>
                  <a:pt x="979808" y="20947"/>
                  <a:pt x="1255766" y="0"/>
                </a:cubicBezTo>
                <a:cubicBezTo>
                  <a:pt x="1531724" y="-20947"/>
                  <a:pt x="1703538" y="18873"/>
                  <a:pt x="1993280" y="0"/>
                </a:cubicBezTo>
                <a:cubicBezTo>
                  <a:pt x="2283022" y="-18873"/>
                  <a:pt x="2243527" y="-17500"/>
                  <a:pt x="2438446" y="0"/>
                </a:cubicBezTo>
                <a:cubicBezTo>
                  <a:pt x="2633365" y="17500"/>
                  <a:pt x="2835509" y="-22141"/>
                  <a:pt x="3029785" y="0"/>
                </a:cubicBezTo>
                <a:cubicBezTo>
                  <a:pt x="3224061" y="22141"/>
                  <a:pt x="3585405" y="-33391"/>
                  <a:pt x="3840386" y="0"/>
                </a:cubicBezTo>
                <a:cubicBezTo>
                  <a:pt x="4095367" y="33391"/>
                  <a:pt x="4189694" y="-14265"/>
                  <a:pt x="4504813" y="0"/>
                </a:cubicBezTo>
                <a:cubicBezTo>
                  <a:pt x="4819932" y="14265"/>
                  <a:pt x="4933197" y="25070"/>
                  <a:pt x="5242326" y="0"/>
                </a:cubicBezTo>
                <a:cubicBezTo>
                  <a:pt x="5551455" y="-25070"/>
                  <a:pt x="5702590" y="5769"/>
                  <a:pt x="5833666" y="0"/>
                </a:cubicBezTo>
                <a:cubicBezTo>
                  <a:pt x="5964742" y="-5769"/>
                  <a:pt x="6261788" y="-4534"/>
                  <a:pt x="6498093" y="0"/>
                </a:cubicBezTo>
                <a:cubicBezTo>
                  <a:pt x="6734398" y="4534"/>
                  <a:pt x="7112233" y="31732"/>
                  <a:pt x="7308693" y="0"/>
                </a:cubicBezTo>
                <a:cubicBezTo>
                  <a:pt x="7307642" y="17719"/>
                  <a:pt x="7308434" y="26067"/>
                  <a:pt x="7308693" y="36000"/>
                </a:cubicBezTo>
                <a:cubicBezTo>
                  <a:pt x="7207354" y="32704"/>
                  <a:pt x="7062438" y="21583"/>
                  <a:pt x="6863527" y="36000"/>
                </a:cubicBezTo>
                <a:cubicBezTo>
                  <a:pt x="6664616" y="50417"/>
                  <a:pt x="6593910" y="56185"/>
                  <a:pt x="6418361" y="36000"/>
                </a:cubicBezTo>
                <a:cubicBezTo>
                  <a:pt x="6242812" y="15815"/>
                  <a:pt x="5963975" y="13923"/>
                  <a:pt x="5680848" y="36000"/>
                </a:cubicBezTo>
                <a:cubicBezTo>
                  <a:pt x="5397721" y="58077"/>
                  <a:pt x="5334122" y="39860"/>
                  <a:pt x="5235682" y="36000"/>
                </a:cubicBezTo>
                <a:cubicBezTo>
                  <a:pt x="5137242" y="32140"/>
                  <a:pt x="4737672" y="49277"/>
                  <a:pt x="4571255" y="36000"/>
                </a:cubicBezTo>
                <a:cubicBezTo>
                  <a:pt x="4404838" y="22723"/>
                  <a:pt x="4291333" y="45334"/>
                  <a:pt x="4053002" y="36000"/>
                </a:cubicBezTo>
                <a:cubicBezTo>
                  <a:pt x="3814671" y="26666"/>
                  <a:pt x="3636222" y="66283"/>
                  <a:pt x="3388576" y="36000"/>
                </a:cubicBezTo>
                <a:cubicBezTo>
                  <a:pt x="3140930" y="5717"/>
                  <a:pt x="2995768" y="19656"/>
                  <a:pt x="2724149" y="36000"/>
                </a:cubicBezTo>
                <a:cubicBezTo>
                  <a:pt x="2452530" y="52344"/>
                  <a:pt x="2367527" y="3467"/>
                  <a:pt x="2059723" y="36000"/>
                </a:cubicBezTo>
                <a:cubicBezTo>
                  <a:pt x="1751919" y="68533"/>
                  <a:pt x="1692950" y="63821"/>
                  <a:pt x="1395296" y="36000"/>
                </a:cubicBezTo>
                <a:cubicBezTo>
                  <a:pt x="1097642" y="8179"/>
                  <a:pt x="1009824" y="18939"/>
                  <a:pt x="803956" y="36000"/>
                </a:cubicBezTo>
                <a:cubicBezTo>
                  <a:pt x="598088" y="53061"/>
                  <a:pt x="286389" y="62194"/>
                  <a:pt x="0" y="36000"/>
                </a:cubicBezTo>
                <a:cubicBezTo>
                  <a:pt x="-1142" y="19484"/>
                  <a:pt x="605" y="12397"/>
                  <a:pt x="0" y="0"/>
                </a:cubicBezTo>
                <a:close/>
              </a:path>
              <a:path w="7308693" h="36000" extrusionOk="0">
                <a:moveTo>
                  <a:pt x="0" y="0"/>
                </a:moveTo>
                <a:cubicBezTo>
                  <a:pt x="191614" y="16548"/>
                  <a:pt x="371516" y="18808"/>
                  <a:pt x="591340" y="0"/>
                </a:cubicBezTo>
                <a:cubicBezTo>
                  <a:pt x="811164" y="-18808"/>
                  <a:pt x="865442" y="-857"/>
                  <a:pt x="1036506" y="0"/>
                </a:cubicBezTo>
                <a:cubicBezTo>
                  <a:pt x="1207570" y="857"/>
                  <a:pt x="1575992" y="-35029"/>
                  <a:pt x="1847106" y="0"/>
                </a:cubicBezTo>
                <a:cubicBezTo>
                  <a:pt x="2118220" y="35029"/>
                  <a:pt x="2280701" y="16126"/>
                  <a:pt x="2438446" y="0"/>
                </a:cubicBezTo>
                <a:cubicBezTo>
                  <a:pt x="2596191" y="-16126"/>
                  <a:pt x="2804292" y="-16570"/>
                  <a:pt x="3029785" y="0"/>
                </a:cubicBezTo>
                <a:cubicBezTo>
                  <a:pt x="3255278" y="16570"/>
                  <a:pt x="3604955" y="29149"/>
                  <a:pt x="3840386" y="0"/>
                </a:cubicBezTo>
                <a:cubicBezTo>
                  <a:pt x="4075817" y="-29149"/>
                  <a:pt x="4212479" y="2629"/>
                  <a:pt x="4358639" y="0"/>
                </a:cubicBezTo>
                <a:cubicBezTo>
                  <a:pt x="4504799" y="-2629"/>
                  <a:pt x="4864953" y="31161"/>
                  <a:pt x="5169239" y="0"/>
                </a:cubicBezTo>
                <a:cubicBezTo>
                  <a:pt x="5473525" y="-31161"/>
                  <a:pt x="5752433" y="31307"/>
                  <a:pt x="5979840" y="0"/>
                </a:cubicBezTo>
                <a:cubicBezTo>
                  <a:pt x="6207247" y="-31307"/>
                  <a:pt x="6420693" y="31719"/>
                  <a:pt x="6644266" y="0"/>
                </a:cubicBezTo>
                <a:cubicBezTo>
                  <a:pt x="6867839" y="-31719"/>
                  <a:pt x="6988829" y="-3827"/>
                  <a:pt x="7308693" y="0"/>
                </a:cubicBezTo>
                <a:cubicBezTo>
                  <a:pt x="7310339" y="16226"/>
                  <a:pt x="7310119" y="24680"/>
                  <a:pt x="7308693" y="36000"/>
                </a:cubicBezTo>
                <a:cubicBezTo>
                  <a:pt x="7097978" y="43650"/>
                  <a:pt x="6963313" y="29836"/>
                  <a:pt x="6863527" y="36000"/>
                </a:cubicBezTo>
                <a:cubicBezTo>
                  <a:pt x="6763741" y="42164"/>
                  <a:pt x="6285945" y="33529"/>
                  <a:pt x="6052927" y="36000"/>
                </a:cubicBezTo>
                <a:cubicBezTo>
                  <a:pt x="5819909" y="38471"/>
                  <a:pt x="5725210" y="18706"/>
                  <a:pt x="5534674" y="36000"/>
                </a:cubicBezTo>
                <a:cubicBezTo>
                  <a:pt x="5344138" y="53294"/>
                  <a:pt x="5132282" y="18378"/>
                  <a:pt x="4870247" y="36000"/>
                </a:cubicBezTo>
                <a:cubicBezTo>
                  <a:pt x="4608212" y="53622"/>
                  <a:pt x="4423550" y="23110"/>
                  <a:pt x="4059647" y="36000"/>
                </a:cubicBezTo>
                <a:cubicBezTo>
                  <a:pt x="3695744" y="48890"/>
                  <a:pt x="3688625" y="7212"/>
                  <a:pt x="3395220" y="36000"/>
                </a:cubicBezTo>
                <a:cubicBezTo>
                  <a:pt x="3101815" y="64788"/>
                  <a:pt x="3125727" y="52317"/>
                  <a:pt x="2950054" y="36000"/>
                </a:cubicBezTo>
                <a:cubicBezTo>
                  <a:pt x="2774381" y="19683"/>
                  <a:pt x="2627035" y="34974"/>
                  <a:pt x="2431801" y="36000"/>
                </a:cubicBezTo>
                <a:cubicBezTo>
                  <a:pt x="2236567" y="37026"/>
                  <a:pt x="1792013" y="55402"/>
                  <a:pt x="1621201" y="36000"/>
                </a:cubicBezTo>
                <a:cubicBezTo>
                  <a:pt x="1450389" y="16598"/>
                  <a:pt x="1117783" y="26960"/>
                  <a:pt x="956774" y="36000"/>
                </a:cubicBezTo>
                <a:cubicBezTo>
                  <a:pt x="795765" y="45040"/>
                  <a:pt x="363819" y="-9361"/>
                  <a:pt x="0" y="36000"/>
                </a:cubicBezTo>
                <a:cubicBezTo>
                  <a:pt x="-286" y="28744"/>
                  <a:pt x="747" y="12402"/>
                  <a:pt x="0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t"/>
              <a:buNone/>
            </a:pPr>
            <a:endParaRPr sz="18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sp>
        <p:nvSpPr>
          <p:cNvPr id="294" name="Google Shape;294;p10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de-DE"/>
              <a:t>Egyenlőségi erőfeszítések</a:t>
            </a:r>
            <a:endParaRPr/>
          </a:p>
        </p:txBody>
      </p:sp>
      <p:sp>
        <p:nvSpPr>
          <p:cNvPr id="296" name="Google Shape;296;p10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297" name="Google Shape;297;p10"/>
          <p:cNvSpPr txBox="1"/>
          <p:nvPr/>
        </p:nvSpPr>
        <p:spPr>
          <a:xfrm>
            <a:off x="504807" y="1894260"/>
            <a:ext cx="108489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lang="de-DE" sz="3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Számos jogi, nemzeti és nemzetközi kezdeményezés a nők fokozott részvételére a munka világában (pl. nemek közötti kvóták).</a:t>
            </a:r>
            <a:endParaRPr/>
          </a:p>
          <a:p>
            <a:pPr marL="5715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endParaRPr sz="3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lang="de-DE" sz="3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Kevesebb olyan kezdeményezés, amely a már vezetői pozícióban lévő és pl. az Új Munka és a digitalizációval küzdő nőkkel foglalkozik.</a:t>
            </a:r>
            <a:endParaRPr/>
          </a:p>
        </p:txBody>
      </p:sp>
      <p:sp>
        <p:nvSpPr>
          <p:cNvPr id="298" name="Google Shape;298;p10"/>
          <p:cNvSpPr txBox="1"/>
          <p:nvPr/>
        </p:nvSpPr>
        <p:spPr>
          <a:xfrm>
            <a:off x="7496291" y="5954652"/>
            <a:ext cx="44214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Herberger et al. (2023), 14-29. o.</a:t>
            </a:r>
            <a:endParaRPr sz="16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title"/>
          </p:nvPr>
        </p:nvSpPr>
        <p:spPr>
          <a:xfrm>
            <a:off x="838200" y="543202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t"/>
              <a:buNone/>
            </a:pPr>
            <a:r>
              <a:rPr lang="de-DE" sz="4800" dirty="0"/>
              <a:t>A </a:t>
            </a:r>
            <a:r>
              <a:rPr lang="de-DE" sz="4800" dirty="0" err="1"/>
              <a:t>sokszínűség</a:t>
            </a:r>
            <a:r>
              <a:rPr lang="de-DE" sz="4800" dirty="0"/>
              <a:t> </a:t>
            </a:r>
            <a:r>
              <a:rPr lang="de-DE" sz="4800" dirty="0" err="1"/>
              <a:t>összetett</a:t>
            </a:r>
            <a:r>
              <a:rPr lang="de-DE" sz="4800" dirty="0"/>
              <a:t> </a:t>
            </a:r>
            <a:r>
              <a:rPr lang="de-DE" sz="4800" dirty="0" err="1"/>
              <a:t>fogalom</a:t>
            </a:r>
            <a:r>
              <a:rPr lang="de-DE" sz="4800" dirty="0"/>
              <a:t>…</a:t>
            </a:r>
            <a:endParaRPr sz="4800" dirty="0"/>
          </a:p>
        </p:txBody>
      </p:sp>
      <p:sp>
        <p:nvSpPr>
          <p:cNvPr id="307" name="Google Shape;307;p11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pic>
        <p:nvPicPr>
          <p:cNvPr id="308" name="Google Shape;3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254" y="1714039"/>
            <a:ext cx="4446627" cy="428036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1"/>
          <p:cNvSpPr txBox="1"/>
          <p:nvPr/>
        </p:nvSpPr>
        <p:spPr>
          <a:xfrm>
            <a:off x="504807" y="1894260"/>
            <a:ext cx="579439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nők vezetői pozíciókban való megerősítése anélkül, hogy a férfiak karrierlehetőségei gyengülnének.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cél a nyilvánvaló hátrányok ellensúlyozása.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sokszínűség több mint egyenlőség, és a különböző aspektusok kölcsönhatásokat generálnak. </a:t>
            </a:r>
            <a:endParaRPr/>
          </a:p>
        </p:txBody>
      </p:sp>
      <p:sp>
        <p:nvSpPr>
          <p:cNvPr id="310" name="Google Shape;310;p11"/>
          <p:cNvSpPr txBox="1"/>
          <p:nvPr/>
        </p:nvSpPr>
        <p:spPr>
          <a:xfrm>
            <a:off x="7590456" y="6073965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Gardenswartz et al. (2003), 33. o.</a:t>
            </a:r>
            <a:endParaRPr sz="16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316" name="Google Shape;316;p12"/>
          <p:cNvSpPr txBox="1"/>
          <p:nvPr/>
        </p:nvSpPr>
        <p:spPr>
          <a:xfrm>
            <a:off x="3047198" y="2367171"/>
            <a:ext cx="60975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CÉL-</a:t>
            </a:r>
            <a:endParaRPr sz="6600" b="1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CSOPORTOK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de-DE"/>
              <a:t>Célcsoportok</a:t>
            </a:r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326" name="Google Shape;326;p13"/>
          <p:cNvSpPr/>
          <p:nvPr/>
        </p:nvSpPr>
        <p:spPr>
          <a:xfrm>
            <a:off x="1969477" y="2848708"/>
            <a:ext cx="2965938" cy="173501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Közvetett célcsoport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"Nők vezetői pozíciókban"</a:t>
            </a:r>
            <a:endParaRPr/>
          </a:p>
        </p:txBody>
      </p:sp>
      <p:sp>
        <p:nvSpPr>
          <p:cNvPr id="327" name="Google Shape;327;p13"/>
          <p:cNvSpPr/>
          <p:nvPr/>
        </p:nvSpPr>
        <p:spPr>
          <a:xfrm>
            <a:off x="6954350" y="2848708"/>
            <a:ext cx="2965938" cy="173501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Közvetlen célcsoport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"HR-szakemberek és karrier-tanácsadók"</a:t>
            </a:r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5580185" y="3379176"/>
            <a:ext cx="773723" cy="674077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AF7"/>
              </a:solidFill>
              <a:highlight>
                <a:srgbClr val="FFFAF7"/>
              </a:highlight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title"/>
          </p:nvPr>
        </p:nvSpPr>
        <p:spPr>
          <a:xfrm>
            <a:off x="3342807" y="223303"/>
            <a:ext cx="6985416" cy="121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t"/>
              <a:buNone/>
            </a:pPr>
            <a:r>
              <a:rPr lang="de-DE" sz="4000"/>
              <a:t>A vezetői pozíciókban dolgozó nők igényei</a:t>
            </a:r>
            <a:endParaRPr/>
          </a:p>
        </p:txBody>
      </p:sp>
      <p:sp>
        <p:nvSpPr>
          <p:cNvPr id="337" name="Google Shape;337;p14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338" name="Google Shape;338;p14"/>
          <p:cNvSpPr txBox="1"/>
          <p:nvPr/>
        </p:nvSpPr>
        <p:spPr>
          <a:xfrm>
            <a:off x="983531" y="1571095"/>
            <a:ext cx="10667285" cy="363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Milyen jövőbeli változásokat indukál a digitalizáció és a digitális átalakulás?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Bonyolultabb / alkalmazkodási nehézségek</a:t>
            </a:r>
            <a:endParaRPr sz="2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Fokozott összetettség / több technika / eszköz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Könnyebb, gyorsabb, több információ</a:t>
            </a:r>
            <a:endParaRPr/>
          </a:p>
        </p:txBody>
      </p:sp>
      <p:sp>
        <p:nvSpPr>
          <p:cNvPr id="339" name="Google Shape;339;p14"/>
          <p:cNvSpPr txBox="1"/>
          <p:nvPr/>
        </p:nvSpPr>
        <p:spPr>
          <a:xfrm>
            <a:off x="8547738" y="6033855"/>
            <a:ext cx="4421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Herberger et al. (2023), 33-42. o.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40" name="Google Shape;340;p14"/>
          <p:cNvSpPr/>
          <p:nvPr/>
        </p:nvSpPr>
        <p:spPr>
          <a:xfrm>
            <a:off x="185647" y="170635"/>
            <a:ext cx="2965938" cy="1154723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Közvetett célcsoport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3327817" y="174356"/>
            <a:ext cx="6985416" cy="121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t"/>
              <a:buNone/>
            </a:pPr>
            <a:r>
              <a:rPr lang="de-DE" sz="4000"/>
              <a:t>A vezetői pozíciókban dolgozó nők igényei</a:t>
            </a:r>
            <a:endParaRPr/>
          </a:p>
        </p:txBody>
      </p:sp>
      <p:sp>
        <p:nvSpPr>
          <p:cNvPr id="349" name="Google Shape;349;p15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350" name="Google Shape;350;p15"/>
          <p:cNvSpPr txBox="1"/>
          <p:nvPr/>
        </p:nvSpPr>
        <p:spPr>
          <a:xfrm>
            <a:off x="983531" y="1571095"/>
            <a:ext cx="10667285" cy="428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Milyen készségekre van szükség ma és a jövőben a sikeres munkához?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Digitális affinitás / nyitottság és hajlandóság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digitális technológiák magabiztos használata / rutinja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Digitális koordináció és kommunikáció</a:t>
            </a:r>
            <a:endParaRPr/>
          </a:p>
          <a:p>
            <a:pPr marL="457200" marR="0" lvl="0" indent="-279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2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51" name="Google Shape;351;p15"/>
          <p:cNvSpPr txBox="1"/>
          <p:nvPr/>
        </p:nvSpPr>
        <p:spPr>
          <a:xfrm>
            <a:off x="8547738" y="6033855"/>
            <a:ext cx="4421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Herberger et al. (2023), 33-42. o.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52" name="Google Shape;352;p15"/>
          <p:cNvSpPr/>
          <p:nvPr/>
        </p:nvSpPr>
        <p:spPr>
          <a:xfrm>
            <a:off x="185647" y="170635"/>
            <a:ext cx="2965938" cy="1154723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Közvetett célcsoport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359" name="Google Shape;359;p16"/>
          <p:cNvSpPr txBox="1">
            <a:spLocks noGrp="1"/>
          </p:cNvSpPr>
          <p:nvPr>
            <p:ph type="title"/>
          </p:nvPr>
        </p:nvSpPr>
        <p:spPr>
          <a:xfrm>
            <a:off x="3327817" y="174356"/>
            <a:ext cx="6985416" cy="121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t"/>
              <a:buNone/>
            </a:pPr>
            <a:r>
              <a:rPr lang="de-DE" sz="4000"/>
              <a:t>A vezetői pozíciókban dolgozó nők igényei</a:t>
            </a:r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362" name="Google Shape;362;p16"/>
          <p:cNvSpPr txBox="1"/>
          <p:nvPr/>
        </p:nvSpPr>
        <p:spPr>
          <a:xfrm>
            <a:off x="983531" y="1571095"/>
            <a:ext cx="10667400" cy="3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Hogyan szeretne leginkább hasznos készségeket tanulni és hasznos kompetenciákat szerezni?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Egyéni és csoportos képzés keveréke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Digitális képzés digitális eszközökhöz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Tanulás a gyakorlatban (“learning by doing”)</a:t>
            </a:r>
            <a:endParaRPr/>
          </a:p>
        </p:txBody>
      </p:sp>
      <p:sp>
        <p:nvSpPr>
          <p:cNvPr id="363" name="Google Shape;363;p16"/>
          <p:cNvSpPr txBox="1"/>
          <p:nvPr/>
        </p:nvSpPr>
        <p:spPr>
          <a:xfrm>
            <a:off x="8547738" y="6033855"/>
            <a:ext cx="4421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Herberger et al. (2023), 33-42. o.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64" name="Google Shape;364;p16"/>
          <p:cNvSpPr/>
          <p:nvPr/>
        </p:nvSpPr>
        <p:spPr>
          <a:xfrm>
            <a:off x="185647" y="170635"/>
            <a:ext cx="2965938" cy="1154723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Közvetett célcsoport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  <p:sp>
        <p:nvSpPr>
          <p:cNvPr id="371" name="Google Shape;371;p17"/>
          <p:cNvSpPr txBox="1">
            <a:spLocks noGrp="1"/>
          </p:cNvSpPr>
          <p:nvPr>
            <p:ph type="title"/>
          </p:nvPr>
        </p:nvSpPr>
        <p:spPr>
          <a:xfrm>
            <a:off x="3327817" y="174356"/>
            <a:ext cx="6985416" cy="121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t"/>
              <a:buNone/>
            </a:pPr>
            <a:r>
              <a:rPr lang="de-DE" sz="4000"/>
              <a:t>A HR-szakemberek és karrier-tanácsadók igényei</a:t>
            </a:r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374" name="Google Shape;374;p17"/>
          <p:cNvSpPr txBox="1"/>
          <p:nvPr/>
        </p:nvSpPr>
        <p:spPr>
          <a:xfrm>
            <a:off x="983531" y="1571095"/>
            <a:ext cx="10667285" cy="299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Milyen jogi normákról és kezdeményezésekről van tudomása a nők vezetői pozíciókban való részvételének elősegítése érdekében?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nemek közötti egyenlőséggel kapcsolatos jogi normák/kvóták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 ismert</a:t>
            </a:r>
            <a:endParaRPr/>
          </a:p>
        </p:txBody>
      </p:sp>
      <p:sp>
        <p:nvSpPr>
          <p:cNvPr id="375" name="Google Shape;375;p17"/>
          <p:cNvSpPr txBox="1"/>
          <p:nvPr/>
        </p:nvSpPr>
        <p:spPr>
          <a:xfrm>
            <a:off x="8547738" y="6033855"/>
            <a:ext cx="4421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Herberger et al. (2023), 33-42. o.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76" name="Google Shape;376;p17"/>
          <p:cNvSpPr/>
          <p:nvPr/>
        </p:nvSpPr>
        <p:spPr>
          <a:xfrm>
            <a:off x="185647" y="170635"/>
            <a:ext cx="2965938" cy="1154723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Közvetlen célcsoport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8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sp>
        <p:nvSpPr>
          <p:cNvPr id="383" name="Google Shape;383;p18"/>
          <p:cNvSpPr txBox="1">
            <a:spLocks noGrp="1"/>
          </p:cNvSpPr>
          <p:nvPr>
            <p:ph type="title"/>
          </p:nvPr>
        </p:nvSpPr>
        <p:spPr>
          <a:xfrm>
            <a:off x="3327817" y="174356"/>
            <a:ext cx="6985416" cy="121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t"/>
              <a:buNone/>
            </a:pPr>
            <a:r>
              <a:rPr lang="de-DE" sz="4000"/>
              <a:t>A HR-szakemberek és karrier-tanácsadók igényei</a:t>
            </a:r>
            <a:endParaRPr/>
          </a:p>
        </p:txBody>
      </p:sp>
      <p:sp>
        <p:nvSpPr>
          <p:cNvPr id="385" name="Google Shape;385;p18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386" name="Google Shape;386;p18"/>
          <p:cNvSpPr txBox="1"/>
          <p:nvPr/>
        </p:nvSpPr>
        <p:spPr>
          <a:xfrm>
            <a:off x="983531" y="1571095"/>
            <a:ext cx="10667285" cy="363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Ismeri a vezetői pozícióban lévő nőknek szóló speciális tanácsadói megközelítéseket?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 specifikus általános programok  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Coaching/mentorálási programok általában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Karrierhálózatok</a:t>
            </a:r>
            <a:endParaRPr/>
          </a:p>
        </p:txBody>
      </p:sp>
      <p:sp>
        <p:nvSpPr>
          <p:cNvPr id="387" name="Google Shape;387;p18"/>
          <p:cNvSpPr txBox="1"/>
          <p:nvPr/>
        </p:nvSpPr>
        <p:spPr>
          <a:xfrm>
            <a:off x="8547738" y="6033855"/>
            <a:ext cx="4421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Herberger et al. (2023), 33-42. o.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88" name="Google Shape;388;p18"/>
          <p:cNvSpPr/>
          <p:nvPr/>
        </p:nvSpPr>
        <p:spPr>
          <a:xfrm>
            <a:off x="185647" y="170635"/>
            <a:ext cx="2965938" cy="1154723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Közvetlen célcsoport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sp>
        <p:nvSpPr>
          <p:cNvPr id="395" name="Google Shape;395;p19"/>
          <p:cNvSpPr txBox="1">
            <a:spLocks noGrp="1"/>
          </p:cNvSpPr>
          <p:nvPr>
            <p:ph type="title"/>
          </p:nvPr>
        </p:nvSpPr>
        <p:spPr>
          <a:xfrm>
            <a:off x="3327817" y="174356"/>
            <a:ext cx="6985416" cy="121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t"/>
              <a:buNone/>
            </a:pPr>
            <a:r>
              <a:rPr lang="de-DE" sz="4000"/>
              <a:t>A HR-szakemberek és karrier-tanácsadók igényei</a:t>
            </a:r>
            <a:endParaRPr/>
          </a:p>
        </p:txBody>
      </p:sp>
      <p:sp>
        <p:nvSpPr>
          <p:cNvPr id="397" name="Google Shape;397;p19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398" name="Google Shape;398;p19"/>
          <p:cNvSpPr txBox="1"/>
          <p:nvPr/>
        </p:nvSpPr>
        <p:spPr>
          <a:xfrm>
            <a:off x="983531" y="1571095"/>
            <a:ext cx="10667285" cy="363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Az Ön szemszögéből nézve milyen szempontok fontosak a tanácsadási megközelítésében?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1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Személyes környezet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Pozitív hozzáállás kialakítása 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</a:pPr>
            <a:r>
              <a:rPr lang="de-DE" sz="2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téma összetettségének tudatosítása</a:t>
            </a:r>
            <a:endParaRPr/>
          </a:p>
        </p:txBody>
      </p:sp>
      <p:sp>
        <p:nvSpPr>
          <p:cNvPr id="399" name="Google Shape;399;p19"/>
          <p:cNvSpPr txBox="1"/>
          <p:nvPr/>
        </p:nvSpPr>
        <p:spPr>
          <a:xfrm>
            <a:off x="8547738" y="6033855"/>
            <a:ext cx="44214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Herberger et al. (2023), 33-42. o.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00" name="Google Shape;400;p19"/>
          <p:cNvSpPr/>
          <p:nvPr/>
        </p:nvSpPr>
        <p:spPr>
          <a:xfrm>
            <a:off x="185647" y="170635"/>
            <a:ext cx="2965938" cy="1154723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Közvetlen célcsoport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"/>
          <p:cNvSpPr txBox="1">
            <a:spLocks noGrp="1"/>
          </p:cNvSpPr>
          <p:nvPr>
            <p:ph type="body" idx="2"/>
          </p:nvPr>
        </p:nvSpPr>
        <p:spPr>
          <a:xfrm>
            <a:off x="322633" y="1800355"/>
            <a:ext cx="4586824" cy="202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de-DE" sz="48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Kihívást jelentő környezet</a:t>
            </a:r>
            <a:endParaRPr/>
          </a:p>
        </p:txBody>
      </p:sp>
      <p:sp>
        <p:nvSpPr>
          <p:cNvPr id="194" name="Google Shape;194;p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  <p:grpSp>
        <p:nvGrpSpPr>
          <p:cNvPr id="195" name="Google Shape;195;p2"/>
          <p:cNvGrpSpPr/>
          <p:nvPr/>
        </p:nvGrpSpPr>
        <p:grpSpPr>
          <a:xfrm>
            <a:off x="6001166" y="868631"/>
            <a:ext cx="4757322" cy="5115523"/>
            <a:chOff x="1732261" y="148965"/>
            <a:chExt cx="4757322" cy="5115523"/>
          </a:xfrm>
        </p:grpSpPr>
        <p:sp>
          <p:nvSpPr>
            <p:cNvPr id="196" name="Google Shape;196;p2"/>
            <p:cNvSpPr/>
            <p:nvPr/>
          </p:nvSpPr>
          <p:spPr>
            <a:xfrm>
              <a:off x="1944986" y="148965"/>
              <a:ext cx="4419193" cy="139541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E9540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 txBox="1"/>
            <p:nvPr/>
          </p:nvSpPr>
          <p:spPr>
            <a:xfrm>
              <a:off x="1944986" y="148965"/>
              <a:ext cx="4544597" cy="1395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5150" tIns="133350" rIns="133350" bIns="133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Jost"/>
                <a:buNone/>
              </a:pPr>
              <a:r>
                <a:rPr lang="de-DE" sz="35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Digitalizáció</a:t>
              </a:r>
              <a:r>
                <a:rPr lang="de-DE" sz="35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de-DE" sz="35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és</a:t>
              </a:r>
              <a:r>
                <a:rPr lang="de-DE" sz="35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de-DE" sz="35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digitális</a:t>
              </a:r>
              <a:r>
                <a:rPr lang="de-DE" sz="3500" dirty="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de-DE" sz="3500" dirty="0" err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átalakulás</a:t>
              </a: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2261" y="154178"/>
              <a:ext cx="976788" cy="14651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24998" r="-24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924367" y="2112407"/>
              <a:ext cx="4465319" cy="139541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E9540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 txBox="1"/>
            <p:nvPr/>
          </p:nvSpPr>
          <p:spPr>
            <a:xfrm>
              <a:off x="1924367" y="2112407"/>
              <a:ext cx="4465319" cy="1395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5150" tIns="133350" rIns="133350" bIns="133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Jost"/>
                <a:buNone/>
              </a:pPr>
              <a:r>
                <a:rPr lang="de-DE" sz="35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Új Munka</a:t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38312" y="1910847"/>
              <a:ext cx="976788" cy="146518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24998" r="-24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924367" y="3869076"/>
              <a:ext cx="4465319" cy="139541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E9540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 txBox="1"/>
            <p:nvPr/>
          </p:nvSpPr>
          <p:spPr>
            <a:xfrm>
              <a:off x="1924367" y="3869076"/>
              <a:ext cx="4465319" cy="1395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45150" tIns="133350" rIns="133350" bIns="133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Jost"/>
                <a:buNone/>
              </a:pPr>
              <a:r>
                <a:rPr lang="de-DE" sz="35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Egyenlőségi erőfeszítések</a:t>
              </a:r>
              <a:endParaRPr sz="35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738312" y="3667516"/>
              <a:ext cx="976788" cy="146518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24998" r="-24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0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sp>
        <p:nvSpPr>
          <p:cNvPr id="406" name="Google Shape;406;p20"/>
          <p:cNvSpPr txBox="1"/>
          <p:nvPr/>
        </p:nvSpPr>
        <p:spPr>
          <a:xfrm>
            <a:off x="3167119" y="2203915"/>
            <a:ext cx="60975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MEGKÖZE-</a:t>
            </a:r>
            <a:endParaRPr sz="6600" b="1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LÍTÉSÜNK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title"/>
          </p:nvPr>
        </p:nvSpPr>
        <p:spPr>
          <a:xfrm>
            <a:off x="838200" y="419529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de-DE"/>
              <a:t>Témák metszéspontja</a:t>
            </a:r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416" name="Google Shape;416;p21"/>
          <p:cNvSpPr/>
          <p:nvPr/>
        </p:nvSpPr>
        <p:spPr>
          <a:xfrm rot="1059908">
            <a:off x="1293184" y="3155084"/>
            <a:ext cx="1180839" cy="1703243"/>
          </a:xfrm>
          <a:prstGeom prst="lightningBolt">
            <a:avLst/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grpSp>
        <p:nvGrpSpPr>
          <p:cNvPr id="417" name="Google Shape;417;p21"/>
          <p:cNvGrpSpPr/>
          <p:nvPr/>
        </p:nvGrpSpPr>
        <p:grpSpPr>
          <a:xfrm>
            <a:off x="3180402" y="2244140"/>
            <a:ext cx="5876491" cy="3505495"/>
            <a:chOff x="4046347" y="2059158"/>
            <a:chExt cx="5876491" cy="3505495"/>
          </a:xfrm>
        </p:grpSpPr>
        <p:sp>
          <p:nvSpPr>
            <p:cNvPr id="418" name="Google Shape;418;p21"/>
            <p:cNvSpPr txBox="1"/>
            <p:nvPr/>
          </p:nvSpPr>
          <p:spPr>
            <a:xfrm>
              <a:off x="5759902" y="2292332"/>
              <a:ext cx="25462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 dirty="0" err="1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Új</a:t>
              </a:r>
              <a:r>
                <a:rPr lang="de-DE" sz="1800" b="1" dirty="0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de-DE" sz="1800" b="1" dirty="0" err="1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munka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 dirty="0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(a </a:t>
              </a:r>
              <a:r>
                <a:rPr lang="de-DE" sz="1800" b="1" dirty="0" err="1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vezetésre</a:t>
              </a:r>
              <a:r>
                <a:rPr lang="de-DE" sz="1800" b="1" dirty="0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de-DE" sz="1800" b="1" dirty="0" err="1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összpontosítva</a:t>
              </a:r>
              <a:r>
                <a:rPr lang="de-DE" sz="1800" b="1" dirty="0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)</a:t>
              </a:r>
              <a:endParaRPr dirty="0"/>
            </a:p>
          </p:txBody>
        </p:sp>
        <p:sp>
          <p:nvSpPr>
            <p:cNvPr id="419" name="Google Shape;419;p21"/>
            <p:cNvSpPr txBox="1"/>
            <p:nvPr/>
          </p:nvSpPr>
          <p:spPr>
            <a:xfrm>
              <a:off x="7179836" y="4448644"/>
              <a:ext cx="2623827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 dirty="0" err="1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Digitalizáció</a:t>
              </a:r>
              <a:r>
                <a:rPr lang="de-DE" sz="1800" b="1" dirty="0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 dirty="0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&amp; </a:t>
              </a:r>
              <a:r>
                <a:rPr lang="de-DE" sz="1800" b="1" dirty="0" err="1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Digitális</a:t>
              </a:r>
              <a:r>
                <a:rPr lang="de-DE" sz="1800" b="1" dirty="0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 </a:t>
              </a:r>
              <a:r>
                <a:rPr lang="de-DE" sz="1800" b="1" dirty="0" err="1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átalakulás</a:t>
              </a:r>
              <a:endParaRPr dirty="0"/>
            </a:p>
          </p:txBody>
        </p:sp>
        <p:sp>
          <p:nvSpPr>
            <p:cNvPr id="420" name="Google Shape;420;p21"/>
            <p:cNvSpPr txBox="1"/>
            <p:nvPr/>
          </p:nvSpPr>
          <p:spPr>
            <a:xfrm>
              <a:off x="4421426" y="4402457"/>
              <a:ext cx="18430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 b="1">
                  <a:solidFill>
                    <a:schemeClr val="accent5"/>
                  </a:solidFill>
                  <a:latin typeface="Jost"/>
                  <a:ea typeface="Jost"/>
                  <a:cs typeface="Jost"/>
                  <a:sym typeface="Jost"/>
                </a:rPr>
                <a:t>Egyenlőségi erőfeszítések</a:t>
              </a:r>
              <a:endParaRPr sz="1800" b="1">
                <a:solidFill>
                  <a:schemeClr val="accent5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4046347" y="3202141"/>
              <a:ext cx="3292093" cy="2362512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5"/>
                </a:solidFill>
                <a:highlight>
                  <a:srgbClr val="E86507"/>
                </a:highlight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6630745" y="3202141"/>
              <a:ext cx="3292093" cy="2362512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5"/>
                </a:solidFill>
                <a:highlight>
                  <a:srgbClr val="E86507"/>
                </a:highlight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5379244" y="2059158"/>
              <a:ext cx="3292093" cy="2362512"/>
            </a:xfrm>
            <a:prstGeom prst="ellipse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5"/>
                </a:solidFill>
                <a:highlight>
                  <a:srgbClr val="E86507"/>
                </a:highlight>
                <a:latin typeface="Jost"/>
                <a:ea typeface="Jost"/>
                <a:cs typeface="Jost"/>
                <a:sym typeface="Jost"/>
              </a:endParaRPr>
            </a:p>
          </p:txBody>
        </p:sp>
        <p:cxnSp>
          <p:nvCxnSpPr>
            <p:cNvPr id="424" name="Google Shape;424;p21"/>
            <p:cNvCxnSpPr/>
            <p:nvPr/>
          </p:nvCxnSpPr>
          <p:spPr>
            <a:xfrm rot="10800000" flipH="1">
              <a:off x="6630745" y="3729096"/>
              <a:ext cx="385983" cy="61696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5" name="Google Shape;425;p21"/>
            <p:cNvCxnSpPr/>
            <p:nvPr/>
          </p:nvCxnSpPr>
          <p:spPr>
            <a:xfrm rot="10800000" flipH="1">
              <a:off x="6703460" y="3821723"/>
              <a:ext cx="413262" cy="57526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6" name="Google Shape;426;p21"/>
            <p:cNvCxnSpPr/>
            <p:nvPr/>
          </p:nvCxnSpPr>
          <p:spPr>
            <a:xfrm rot="10800000" flipH="1">
              <a:off x="6876663" y="3903785"/>
              <a:ext cx="312774" cy="49320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7" name="Google Shape;427;p21"/>
            <p:cNvCxnSpPr/>
            <p:nvPr/>
          </p:nvCxnSpPr>
          <p:spPr>
            <a:xfrm rot="10800000" flipH="1">
              <a:off x="7016728" y="4008997"/>
              <a:ext cx="237955" cy="40033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28" name="Google Shape;428;p21"/>
          <p:cNvSpPr/>
          <p:nvPr/>
        </p:nvSpPr>
        <p:spPr>
          <a:xfrm rot="1059908">
            <a:off x="9600748" y="3237145"/>
            <a:ext cx="1180839" cy="1703243"/>
          </a:xfrm>
          <a:prstGeom prst="lightningBolt">
            <a:avLst/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2"/>
          <p:cNvSpPr txBox="1">
            <a:spLocks noGrp="1"/>
          </p:cNvSpPr>
          <p:nvPr>
            <p:ph type="body" idx="1"/>
          </p:nvPr>
        </p:nvSpPr>
        <p:spPr>
          <a:xfrm>
            <a:off x="5697167" y="671461"/>
            <a:ext cx="6172200" cy="491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de-DE" sz="43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E</a:t>
            </a:r>
            <a:r>
              <a:rPr lang="de-DE" sz="4300" b="1">
                <a:solidFill>
                  <a:schemeClr val="accent1"/>
                </a:solidFill>
              </a:rPr>
              <a:t> </a:t>
            </a:r>
            <a:r>
              <a:rPr lang="de-DE" sz="43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metszéspont kezelése:</a:t>
            </a:r>
            <a:endParaRPr/>
          </a:p>
          <a:p>
            <a:pPr marL="228600" lvl="0" indent="-26193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de-DE" sz="3500" i="1">
                <a:latin typeface="Jost"/>
                <a:ea typeface="Jost"/>
                <a:cs typeface="Jost"/>
                <a:sym typeface="Jost"/>
              </a:rPr>
              <a:t>Digitális vezetés</a:t>
            </a:r>
            <a:endParaRPr/>
          </a:p>
          <a:p>
            <a:pPr marL="228600" lvl="0" indent="-261937" algn="l" rtl="0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▪"/>
            </a:pPr>
            <a:r>
              <a:rPr lang="de-DE" sz="3500" i="1">
                <a:latin typeface="Jost"/>
                <a:ea typeface="Jost"/>
                <a:cs typeface="Jost"/>
                <a:sym typeface="Jost"/>
              </a:rPr>
              <a:t>Női szerepvállalás </a:t>
            </a:r>
            <a:r>
              <a:rPr lang="de-DE" sz="3500">
                <a:latin typeface="Jost"/>
                <a:ea typeface="Jost"/>
                <a:cs typeface="Jost"/>
                <a:sym typeface="Jost"/>
              </a:rPr>
              <a:t>(anélkül, hogy másokat hátrányos helyzetbe hozna)</a:t>
            </a:r>
            <a:endParaRPr sz="3500">
              <a:latin typeface="Jost"/>
              <a:ea typeface="Jost"/>
              <a:cs typeface="Jost"/>
              <a:sym typeface="Jost"/>
            </a:endParaRPr>
          </a:p>
          <a:p>
            <a:pPr marL="228600" lvl="0" indent="-261937" algn="l" rtl="0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▪"/>
            </a:pPr>
            <a:r>
              <a:rPr lang="de-DE" sz="3500" i="1">
                <a:latin typeface="Jost"/>
                <a:ea typeface="Jost"/>
                <a:cs typeface="Jost"/>
                <a:sym typeface="Jost"/>
              </a:rPr>
              <a:t>Tanácsadói megközelítés</a:t>
            </a:r>
            <a:endParaRPr/>
          </a:p>
        </p:txBody>
      </p:sp>
      <p:sp>
        <p:nvSpPr>
          <p:cNvPr id="434" name="Google Shape;434;p22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  <p:sp>
        <p:nvSpPr>
          <p:cNvPr id="435" name="Google Shape;435;p22"/>
          <p:cNvSpPr txBox="1"/>
          <p:nvPr/>
        </p:nvSpPr>
        <p:spPr>
          <a:xfrm>
            <a:off x="322633" y="2416369"/>
            <a:ext cx="4867553" cy="202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6507"/>
              </a:buClr>
              <a:buSzPts val="4800"/>
              <a:buFont typeface="Noto Sans Symbols"/>
              <a:buNone/>
            </a:pPr>
            <a:r>
              <a:rPr lang="de-DE" sz="4800" b="1" i="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de-DE" sz="4800" b="1" i="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továbbképzési</a:t>
            </a:r>
            <a:r>
              <a:rPr lang="de-DE" sz="4800" b="1" i="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800" b="1" i="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program</a:t>
            </a:r>
            <a:r>
              <a:rPr lang="de-DE" sz="4800" b="1" i="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800" b="1" i="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elemei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  <p:sp>
        <p:nvSpPr>
          <p:cNvPr id="442" name="Google Shape;442;p23"/>
          <p:cNvSpPr txBox="1">
            <a:spLocks noGrp="1"/>
          </p:cNvSpPr>
          <p:nvPr>
            <p:ph type="title"/>
          </p:nvPr>
        </p:nvSpPr>
        <p:spPr>
          <a:xfrm>
            <a:off x="838200" y="491903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de-DE"/>
              <a:t>Tanterv</a:t>
            </a:r>
            <a:endParaRPr/>
          </a:p>
        </p:txBody>
      </p:sp>
      <p:sp>
        <p:nvSpPr>
          <p:cNvPr id="444" name="Google Shape;444;p23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grpSp>
        <p:nvGrpSpPr>
          <p:cNvPr id="445" name="Google Shape;445;p23"/>
          <p:cNvGrpSpPr/>
          <p:nvPr/>
        </p:nvGrpSpPr>
        <p:grpSpPr>
          <a:xfrm>
            <a:off x="1554955" y="1518904"/>
            <a:ext cx="9082089" cy="5114380"/>
            <a:chOff x="695013" y="947990"/>
            <a:chExt cx="10891860" cy="6075616"/>
          </a:xfrm>
        </p:grpSpPr>
        <p:sp>
          <p:nvSpPr>
            <p:cNvPr id="446" name="Google Shape;446;p23"/>
            <p:cNvSpPr/>
            <p:nvPr/>
          </p:nvSpPr>
          <p:spPr>
            <a:xfrm rot="-2618908">
              <a:off x="7140998" y="3613384"/>
              <a:ext cx="3367367" cy="251013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 rot="-3146863">
              <a:off x="3962738" y="2574587"/>
              <a:ext cx="5493700" cy="282242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48" name="Google Shape;448;p23"/>
            <p:cNvSpPr/>
            <p:nvPr/>
          </p:nvSpPr>
          <p:spPr>
            <a:xfrm rot="-3061521">
              <a:off x="1005971" y="2588371"/>
              <a:ext cx="5493701" cy="2790932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cxnSp>
          <p:nvCxnSpPr>
            <p:cNvPr id="449" name="Google Shape;449;p23"/>
            <p:cNvCxnSpPr>
              <a:stCxn id="450" idx="2"/>
              <a:endCxn id="451" idx="0"/>
            </p:cNvCxnSpPr>
            <p:nvPr/>
          </p:nvCxnSpPr>
          <p:spPr>
            <a:xfrm>
              <a:off x="1653980" y="3406452"/>
              <a:ext cx="1384200" cy="4884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52" name="Google Shape;452;p23"/>
            <p:cNvCxnSpPr>
              <a:stCxn id="451" idx="0"/>
              <a:endCxn id="453" idx="2"/>
            </p:cNvCxnSpPr>
            <p:nvPr/>
          </p:nvCxnSpPr>
          <p:spPr>
            <a:xfrm rot="10800000" flipH="1">
              <a:off x="3038096" y="3383075"/>
              <a:ext cx="1592400" cy="5118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54" name="Google Shape;454;p23"/>
            <p:cNvCxnSpPr>
              <a:stCxn id="453" idx="2"/>
              <a:endCxn id="455" idx="0"/>
            </p:cNvCxnSpPr>
            <p:nvPr/>
          </p:nvCxnSpPr>
          <p:spPr>
            <a:xfrm>
              <a:off x="4630490" y="3382941"/>
              <a:ext cx="1426200" cy="5244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56" name="Google Shape;456;p23"/>
            <p:cNvCxnSpPr>
              <a:stCxn id="455" idx="0"/>
              <a:endCxn id="457" idx="2"/>
            </p:cNvCxnSpPr>
            <p:nvPr/>
          </p:nvCxnSpPr>
          <p:spPr>
            <a:xfrm rot="10800000" flipH="1">
              <a:off x="6056606" y="3399828"/>
              <a:ext cx="1581900" cy="5076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58" name="Google Shape;458;p23"/>
            <p:cNvCxnSpPr>
              <a:stCxn id="459" idx="2"/>
              <a:endCxn id="460" idx="0"/>
            </p:cNvCxnSpPr>
            <p:nvPr/>
          </p:nvCxnSpPr>
          <p:spPr>
            <a:xfrm>
              <a:off x="7637903" y="3409542"/>
              <a:ext cx="1385700" cy="4854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461" name="Google Shape;461;p23"/>
            <p:cNvCxnSpPr>
              <a:stCxn id="460" idx="0"/>
              <a:endCxn id="462" idx="2"/>
            </p:cNvCxnSpPr>
            <p:nvPr/>
          </p:nvCxnSpPr>
          <p:spPr>
            <a:xfrm rot="10800000" flipH="1">
              <a:off x="9023618" y="3407977"/>
              <a:ext cx="1604100" cy="4869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grpSp>
          <p:nvGrpSpPr>
            <p:cNvPr id="463" name="Google Shape;463;p23"/>
            <p:cNvGrpSpPr/>
            <p:nvPr/>
          </p:nvGrpSpPr>
          <p:grpSpPr>
            <a:xfrm>
              <a:off x="695013" y="2175050"/>
              <a:ext cx="1900525" cy="1234491"/>
              <a:chOff x="6638" y="272785"/>
              <a:chExt cx="2076505" cy="1234491"/>
            </a:xfrm>
          </p:grpSpPr>
          <p:sp>
            <p:nvSpPr>
              <p:cNvPr id="464" name="Google Shape;464;p23"/>
              <p:cNvSpPr/>
              <p:nvPr/>
            </p:nvSpPr>
            <p:spPr>
              <a:xfrm>
                <a:off x="6638" y="272785"/>
                <a:ext cx="2057485" cy="1234491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450" name="Google Shape;450;p23"/>
              <p:cNvSpPr txBox="1"/>
              <p:nvPr/>
            </p:nvSpPr>
            <p:spPr>
              <a:xfrm>
                <a:off x="25658" y="282249"/>
                <a:ext cx="2057485" cy="1221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8000" tIns="142225" rIns="144000" bIns="142225" anchor="ctr" anchorCtr="0">
                <a:noAutofit/>
              </a:bodyPr>
              <a:lstStyle/>
              <a:p>
                <a:pPr marL="11113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Jost"/>
                  <a:buNone/>
                </a:pPr>
                <a:r>
                  <a:rPr lang="de-DE" sz="1800" b="1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Bevezetés</a:t>
                </a:r>
                <a:endParaRPr/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>
              <a:off x="3688932" y="2137722"/>
              <a:ext cx="1892311" cy="1272764"/>
              <a:chOff x="4203689" y="1851663"/>
              <a:chExt cx="1892311" cy="1272764"/>
            </a:xfrm>
          </p:grpSpPr>
          <p:grpSp>
            <p:nvGrpSpPr>
              <p:cNvPr id="466" name="Google Shape;466;p23"/>
              <p:cNvGrpSpPr/>
              <p:nvPr/>
            </p:nvGrpSpPr>
            <p:grpSpPr>
              <a:xfrm>
                <a:off x="4203689" y="1888992"/>
                <a:ext cx="1892311" cy="1235435"/>
                <a:chOff x="-3408" y="271841"/>
                <a:chExt cx="2067531" cy="1235435"/>
              </a:xfrm>
            </p:grpSpPr>
            <p:sp>
              <p:nvSpPr>
                <p:cNvPr id="467" name="Google Shape;467;p23"/>
                <p:cNvSpPr/>
                <p:nvPr/>
              </p:nvSpPr>
              <p:spPr>
                <a:xfrm>
                  <a:off x="6638" y="272785"/>
                  <a:ext cx="2057485" cy="1234491"/>
                </a:xfrm>
                <a:prstGeom prst="rect">
                  <a:avLst/>
                </a:prstGeom>
                <a:solidFill>
                  <a:schemeClr val="accent5"/>
                </a:solidFill>
                <a:ln w="38100" cap="flat" cmpd="sng">
                  <a:solidFill>
                    <a:srgbClr val="BFBFB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  <p:sp>
              <p:nvSpPr>
                <p:cNvPr id="453" name="Google Shape;453;p23"/>
                <p:cNvSpPr txBox="1"/>
                <p:nvPr/>
              </p:nvSpPr>
              <p:spPr>
                <a:xfrm>
                  <a:off x="-3408" y="271841"/>
                  <a:ext cx="2057485" cy="12078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42225" tIns="142225" rIns="142225" bIns="1422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Jost"/>
                    <a:buNone/>
                  </a:pPr>
                  <a:r>
                    <a:rPr lang="de-DE" sz="1400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Digitális szervez</a:t>
                  </a:r>
                  <a:r>
                    <a:rPr lang="de-DE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és</a:t>
                  </a:r>
                  <a:endParaRPr/>
                </a:p>
              </p:txBody>
            </p:sp>
          </p:grpSp>
          <p:sp>
            <p:nvSpPr>
              <p:cNvPr id="468" name="Google Shape;468;p23"/>
              <p:cNvSpPr txBox="1"/>
              <p:nvPr/>
            </p:nvSpPr>
            <p:spPr>
              <a:xfrm>
                <a:off x="5670988" y="1851663"/>
                <a:ext cx="405810" cy="548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2400" b="1">
                    <a:solidFill>
                      <a:schemeClr val="accent1"/>
                    </a:solidFill>
                    <a:latin typeface="Jost"/>
                    <a:ea typeface="Jost"/>
                    <a:cs typeface="Jost"/>
                    <a:sym typeface="Jost"/>
                  </a:rPr>
                  <a:t>2</a:t>
                </a:r>
                <a:endParaRPr sz="2400" b="1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469" name="Google Shape;469;p23"/>
            <p:cNvGrpSpPr/>
            <p:nvPr/>
          </p:nvGrpSpPr>
          <p:grpSpPr>
            <a:xfrm>
              <a:off x="6696345" y="2116255"/>
              <a:ext cx="1883649" cy="1293287"/>
              <a:chOff x="6344698" y="1844215"/>
              <a:chExt cx="1883649" cy="1293287"/>
            </a:xfrm>
          </p:grpSpPr>
          <p:grpSp>
            <p:nvGrpSpPr>
              <p:cNvPr id="470" name="Google Shape;470;p23"/>
              <p:cNvGrpSpPr/>
              <p:nvPr/>
            </p:nvGrpSpPr>
            <p:grpSpPr>
              <a:xfrm>
                <a:off x="6344698" y="1903011"/>
                <a:ext cx="1883649" cy="1234491"/>
                <a:chOff x="6638" y="272785"/>
                <a:chExt cx="2058067" cy="1234491"/>
              </a:xfrm>
            </p:grpSpPr>
            <p:sp>
              <p:nvSpPr>
                <p:cNvPr id="459" name="Google Shape;459;p23"/>
                <p:cNvSpPr/>
                <p:nvPr/>
              </p:nvSpPr>
              <p:spPr>
                <a:xfrm>
                  <a:off x="6638" y="272785"/>
                  <a:ext cx="2057485" cy="1234491"/>
                </a:xfrm>
                <a:prstGeom prst="rect">
                  <a:avLst/>
                </a:prstGeom>
                <a:solidFill>
                  <a:schemeClr val="accent5"/>
                </a:solidFill>
                <a:ln w="38100" cap="flat" cmpd="sng">
                  <a:solidFill>
                    <a:srgbClr val="BFBFB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  <p:sp>
              <p:nvSpPr>
                <p:cNvPr id="457" name="Google Shape;457;p23"/>
                <p:cNvSpPr txBox="1"/>
                <p:nvPr/>
              </p:nvSpPr>
              <p:spPr>
                <a:xfrm>
                  <a:off x="7220" y="282247"/>
                  <a:ext cx="2057485" cy="121540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42225" tIns="142225" rIns="142225" bIns="1422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Jost"/>
                    <a:buNone/>
                  </a:pPr>
                  <a:r>
                    <a:rPr lang="de-DE" sz="1400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Szervezeti keret</a:t>
                  </a:r>
                  <a:endParaRPr/>
                </a:p>
              </p:txBody>
            </p:sp>
          </p:grpSp>
          <p:sp>
            <p:nvSpPr>
              <p:cNvPr id="471" name="Google Shape;471;p23"/>
              <p:cNvSpPr txBox="1"/>
              <p:nvPr/>
            </p:nvSpPr>
            <p:spPr>
              <a:xfrm>
                <a:off x="7813792" y="1844215"/>
                <a:ext cx="405808" cy="548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2400" b="1">
                    <a:solidFill>
                      <a:schemeClr val="accent1"/>
                    </a:solidFill>
                    <a:latin typeface="Jost"/>
                    <a:ea typeface="Jost"/>
                    <a:cs typeface="Jost"/>
                    <a:sym typeface="Jost"/>
                  </a:rPr>
                  <a:t>4</a:t>
                </a:r>
                <a:endParaRPr sz="2400" b="1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9686129" y="2157089"/>
              <a:ext cx="1900744" cy="1250986"/>
              <a:chOff x="11095" y="263718"/>
              <a:chExt cx="2076746" cy="1250986"/>
            </a:xfrm>
          </p:grpSpPr>
          <p:sp>
            <p:nvSpPr>
              <p:cNvPr id="462" name="Google Shape;462;p23"/>
              <p:cNvSpPr/>
              <p:nvPr/>
            </p:nvSpPr>
            <p:spPr>
              <a:xfrm>
                <a:off x="11095" y="280213"/>
                <a:ext cx="2057485" cy="1234491"/>
              </a:xfrm>
              <a:prstGeom prst="rect">
                <a:avLst/>
              </a:prstGeom>
              <a:solidFill>
                <a:schemeClr val="accent5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473" name="Google Shape;473;p23"/>
              <p:cNvSpPr txBox="1"/>
              <p:nvPr/>
            </p:nvSpPr>
            <p:spPr>
              <a:xfrm>
                <a:off x="30356" y="263718"/>
                <a:ext cx="2057485" cy="122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2225" tIns="142225" rIns="142225" bIns="1422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490"/>
                  </a:spcBef>
                  <a:spcAft>
                    <a:spcPts val="0"/>
                  </a:spcAft>
                  <a:buNone/>
                </a:pPr>
                <a:r>
                  <a:rPr lang="de-DE" sz="1800" b="1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Végső reflexió</a:t>
                </a:r>
                <a:endParaRPr/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Jost"/>
                  <a:buNone/>
                </a:pPr>
                <a:endParaRPr sz="14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474" name="Google Shape;474;p23"/>
            <p:cNvGrpSpPr/>
            <p:nvPr/>
          </p:nvGrpSpPr>
          <p:grpSpPr>
            <a:xfrm>
              <a:off x="2096538" y="3861757"/>
              <a:ext cx="1907168" cy="1259891"/>
              <a:chOff x="3104188" y="3615835"/>
              <a:chExt cx="1907168" cy="1259891"/>
            </a:xfrm>
          </p:grpSpPr>
          <p:grpSp>
            <p:nvGrpSpPr>
              <p:cNvPr id="475" name="Google Shape;475;p23"/>
              <p:cNvGrpSpPr/>
              <p:nvPr/>
            </p:nvGrpSpPr>
            <p:grpSpPr>
              <a:xfrm>
                <a:off x="3104188" y="3641235"/>
                <a:ext cx="1894024" cy="1234491"/>
                <a:chOff x="-5280" y="272785"/>
                <a:chExt cx="2069403" cy="1234491"/>
              </a:xfrm>
            </p:grpSpPr>
            <p:sp>
              <p:nvSpPr>
                <p:cNvPr id="476" name="Google Shape;476;p23"/>
                <p:cNvSpPr/>
                <p:nvPr/>
              </p:nvSpPr>
              <p:spPr>
                <a:xfrm>
                  <a:off x="6638" y="272785"/>
                  <a:ext cx="2057485" cy="1234491"/>
                </a:xfrm>
                <a:prstGeom prst="rect">
                  <a:avLst/>
                </a:prstGeom>
                <a:solidFill>
                  <a:schemeClr val="accent5"/>
                </a:solidFill>
                <a:ln w="38100" cap="flat" cmpd="sng">
                  <a:solidFill>
                    <a:srgbClr val="BFBFB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  <p:sp>
              <p:nvSpPr>
                <p:cNvPr id="451" name="Google Shape;451;p23"/>
                <p:cNvSpPr txBox="1"/>
                <p:nvPr/>
              </p:nvSpPr>
              <p:spPr>
                <a:xfrm>
                  <a:off x="-5280" y="280503"/>
                  <a:ext cx="2057485" cy="12171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42225" tIns="142225" rIns="142225" bIns="1422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Jost"/>
                    <a:buNone/>
                  </a:pPr>
                  <a:r>
                    <a:rPr lang="de-DE" sz="1400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Digitális vezetés</a:t>
                  </a:r>
                  <a:endParaRPr/>
                </a:p>
              </p:txBody>
            </p:sp>
          </p:grpSp>
          <p:sp>
            <p:nvSpPr>
              <p:cNvPr id="477" name="Google Shape;477;p23"/>
              <p:cNvSpPr txBox="1"/>
              <p:nvPr/>
            </p:nvSpPr>
            <p:spPr>
              <a:xfrm>
                <a:off x="4605548" y="3615835"/>
                <a:ext cx="405808" cy="548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2400" b="1">
                    <a:solidFill>
                      <a:schemeClr val="accen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sz="2400" b="1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478" name="Google Shape;478;p23"/>
            <p:cNvGrpSpPr/>
            <p:nvPr/>
          </p:nvGrpSpPr>
          <p:grpSpPr>
            <a:xfrm>
              <a:off x="5102140" y="3835648"/>
              <a:ext cx="1896024" cy="1286000"/>
              <a:chOff x="5245976" y="3599346"/>
              <a:chExt cx="1896024" cy="1286000"/>
            </a:xfrm>
          </p:grpSpPr>
          <p:grpSp>
            <p:nvGrpSpPr>
              <p:cNvPr id="479" name="Google Shape;479;p23"/>
              <p:cNvGrpSpPr/>
              <p:nvPr/>
            </p:nvGrpSpPr>
            <p:grpSpPr>
              <a:xfrm>
                <a:off x="5245976" y="3641235"/>
                <a:ext cx="1896024" cy="1244111"/>
                <a:chOff x="6638" y="272785"/>
                <a:chExt cx="2071588" cy="1244111"/>
              </a:xfrm>
            </p:grpSpPr>
            <p:sp>
              <p:nvSpPr>
                <p:cNvPr id="480" name="Google Shape;480;p23"/>
                <p:cNvSpPr/>
                <p:nvPr/>
              </p:nvSpPr>
              <p:spPr>
                <a:xfrm>
                  <a:off x="6638" y="272785"/>
                  <a:ext cx="2057485" cy="1234491"/>
                </a:xfrm>
                <a:prstGeom prst="rect">
                  <a:avLst/>
                </a:prstGeom>
                <a:solidFill>
                  <a:schemeClr val="accent5"/>
                </a:solidFill>
                <a:ln w="38100" cap="flat" cmpd="sng">
                  <a:solidFill>
                    <a:srgbClr val="BFBFB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  <p:sp>
              <p:nvSpPr>
                <p:cNvPr id="455" name="Google Shape;455;p23"/>
                <p:cNvSpPr txBox="1"/>
                <p:nvPr/>
              </p:nvSpPr>
              <p:spPr>
                <a:xfrm>
                  <a:off x="20741" y="302676"/>
                  <a:ext cx="2057485" cy="1214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42225" tIns="142225" rIns="142225" bIns="1422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400"/>
                    <a:buFont typeface="Jost"/>
                    <a:buNone/>
                  </a:pPr>
                  <a:r>
                    <a:rPr lang="de-DE" sz="1400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Női szerepvállalás</a:t>
                  </a:r>
                  <a:endParaRPr/>
                </a:p>
              </p:txBody>
            </p:sp>
          </p:grpSp>
          <p:sp>
            <p:nvSpPr>
              <p:cNvPr id="481" name="Google Shape;481;p23"/>
              <p:cNvSpPr txBox="1"/>
              <p:nvPr/>
            </p:nvSpPr>
            <p:spPr>
              <a:xfrm>
                <a:off x="6697360" y="3599346"/>
                <a:ext cx="405808" cy="548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2400" b="1">
                    <a:solidFill>
                      <a:schemeClr val="accent1"/>
                    </a:solidFill>
                    <a:latin typeface="Jost"/>
                    <a:ea typeface="Jost"/>
                    <a:cs typeface="Jost"/>
                    <a:sym typeface="Jost"/>
                  </a:rPr>
                  <a:t>3</a:t>
                </a:r>
                <a:endParaRPr sz="2400" b="1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482" name="Google Shape;482;p23"/>
            <p:cNvGrpSpPr/>
            <p:nvPr/>
          </p:nvGrpSpPr>
          <p:grpSpPr>
            <a:xfrm>
              <a:off x="8082060" y="3860312"/>
              <a:ext cx="1883116" cy="1262705"/>
              <a:chOff x="7376856" y="3586452"/>
              <a:chExt cx="1883116" cy="1262705"/>
            </a:xfrm>
          </p:grpSpPr>
          <p:grpSp>
            <p:nvGrpSpPr>
              <p:cNvPr id="483" name="Google Shape;483;p23"/>
              <p:cNvGrpSpPr/>
              <p:nvPr/>
            </p:nvGrpSpPr>
            <p:grpSpPr>
              <a:xfrm>
                <a:off x="7376856" y="3614666"/>
                <a:ext cx="1883116" cy="1234491"/>
                <a:chOff x="6638" y="272785"/>
                <a:chExt cx="2057485" cy="1234491"/>
              </a:xfrm>
            </p:grpSpPr>
            <p:sp>
              <p:nvSpPr>
                <p:cNvPr id="484" name="Google Shape;484;p23"/>
                <p:cNvSpPr/>
                <p:nvPr/>
              </p:nvSpPr>
              <p:spPr>
                <a:xfrm>
                  <a:off x="6638" y="272785"/>
                  <a:ext cx="2057485" cy="1234491"/>
                </a:xfrm>
                <a:prstGeom prst="rect">
                  <a:avLst/>
                </a:prstGeom>
                <a:solidFill>
                  <a:schemeClr val="accent5"/>
                </a:solidFill>
                <a:ln w="38100" cap="flat" cmpd="sng">
                  <a:solidFill>
                    <a:srgbClr val="BFBFB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endParaRPr>
                </a:p>
              </p:txBody>
            </p:sp>
            <p:sp>
              <p:nvSpPr>
                <p:cNvPr id="460" name="Google Shape;460;p23"/>
                <p:cNvSpPr txBox="1"/>
                <p:nvPr/>
              </p:nvSpPr>
              <p:spPr>
                <a:xfrm>
                  <a:off x="6638" y="279136"/>
                  <a:ext cx="2057485" cy="12267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42225" tIns="142225" rIns="142225" bIns="1422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de-DE" sz="1400">
                      <a:solidFill>
                        <a:schemeClr val="lt1"/>
                      </a:solidFill>
                      <a:latin typeface="Jost"/>
                      <a:ea typeface="Jost"/>
                      <a:cs typeface="Jost"/>
                      <a:sym typeface="Jost"/>
                    </a:rPr>
                    <a:t>Szakmai tanácsadás</a:t>
                  </a:r>
                  <a:endParaRPr/>
                </a:p>
              </p:txBody>
            </p:sp>
          </p:grpSp>
          <p:sp>
            <p:nvSpPr>
              <p:cNvPr id="485" name="Google Shape;485;p23"/>
              <p:cNvSpPr txBox="1"/>
              <p:nvPr/>
            </p:nvSpPr>
            <p:spPr>
              <a:xfrm>
                <a:off x="8855732" y="3586452"/>
                <a:ext cx="390218" cy="548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2400" b="1">
                    <a:solidFill>
                      <a:schemeClr val="accent1"/>
                    </a:solidFill>
                    <a:latin typeface="Jost"/>
                    <a:ea typeface="Jost"/>
                    <a:cs typeface="Jost"/>
                    <a:sym typeface="Jost"/>
                  </a:rPr>
                  <a:t>5</a:t>
                </a:r>
                <a:endParaRPr sz="2400" b="1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sp>
          <p:nvSpPr>
            <p:cNvPr id="486" name="Google Shape;486;p23"/>
            <p:cNvSpPr txBox="1"/>
            <p:nvPr/>
          </p:nvSpPr>
          <p:spPr>
            <a:xfrm>
              <a:off x="1882739" y="5279881"/>
              <a:ext cx="1883115" cy="621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DIGITÁLIS VEZETÉS</a:t>
              </a:r>
              <a:endParaRPr sz="14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87" name="Google Shape;487;p23"/>
            <p:cNvSpPr txBox="1"/>
            <p:nvPr/>
          </p:nvSpPr>
          <p:spPr>
            <a:xfrm>
              <a:off x="4772622" y="5287018"/>
              <a:ext cx="1883115" cy="621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NŐI VEZETÉS</a:t>
              </a:r>
              <a:endParaRPr sz="14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88" name="Google Shape;488;p23"/>
            <p:cNvSpPr txBox="1"/>
            <p:nvPr/>
          </p:nvSpPr>
          <p:spPr>
            <a:xfrm>
              <a:off x="7675639" y="5273858"/>
              <a:ext cx="1883100" cy="6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TANÁCSAD</a:t>
              </a:r>
              <a:r>
                <a:rPr lang="de-DE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ÓI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b="1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MEGKÖZELÍTÉS</a:t>
              </a:r>
              <a:endParaRPr sz="14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  <p:sp>
        <p:nvSpPr>
          <p:cNvPr id="495" name="Google Shape;495;p24"/>
          <p:cNvSpPr txBox="1">
            <a:spLocks noGrp="1"/>
          </p:cNvSpPr>
          <p:nvPr>
            <p:ph type="title"/>
          </p:nvPr>
        </p:nvSpPr>
        <p:spPr>
          <a:xfrm>
            <a:off x="838200" y="484722"/>
            <a:ext cx="9594954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de-DE"/>
              <a:t>Eredmények</a:t>
            </a:r>
            <a:endParaRPr/>
          </a:p>
        </p:txBody>
      </p:sp>
      <p:sp>
        <p:nvSpPr>
          <p:cNvPr id="497" name="Google Shape;497;p24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498" name="Google Shape;498;p24"/>
          <p:cNvSpPr txBox="1"/>
          <p:nvPr/>
        </p:nvSpPr>
        <p:spPr>
          <a:xfrm>
            <a:off x="762357" y="1807041"/>
            <a:ext cx="10667285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Mik a program eredményei?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Jost"/>
              <a:ea typeface="Jost"/>
              <a:cs typeface="Jost"/>
              <a:sym typeface="Jost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lang="de-DE" sz="3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női vezetők képessé tétele arra, hogy a modern (digitalizált) munkakörnyezet kihívásait más nemek megkülönböztetése nélkül kezeljék. </a:t>
            </a:r>
            <a:endParaRPr/>
          </a:p>
          <a:p>
            <a:pPr marL="5715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endParaRPr sz="32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lang="de-DE" sz="3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VUCA-világ nőkre gyakorolt negatív hatásainak csökkentésére irányuló megközelítés.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6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25</a:t>
            </a:fld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de-DE"/>
              <a:t>Hivatkozások</a:t>
            </a:r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body" idx="1"/>
          </p:nvPr>
        </p:nvSpPr>
        <p:spPr>
          <a:xfrm>
            <a:off x="838200" y="1612264"/>
            <a:ext cx="10515600" cy="474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5560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de-DE" sz="1600"/>
              <a:t>Barber, H. (1992). Developing Strategic Leadership: The US Army War College Experience. Journal of Management Development, 11(6), pp. 4-12. https://doi.org/10.1108/02621719210018208</a:t>
            </a:r>
            <a:endParaRPr/>
          </a:p>
          <a:p>
            <a:pPr marL="355600" lvl="0" indent="-355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de-DE" sz="1600"/>
              <a:t>Berend, B., &amp; Brohm-Badry, M. (2020a). Positive Psychologie und New Work. In M. Brohm-Badry, C. Peifer, J. M. Greve, &amp; B. Berend (Eds.): Zusammen wachsen. Förderung der positiv-psychologischen Entwicklung von Individuum, Organisation und Gesellschaft. Lengerich, pp. 100–110.</a:t>
            </a:r>
            <a:endParaRPr/>
          </a:p>
          <a:p>
            <a:pPr marL="355600" lvl="0" indent="-355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de-DE" sz="1600"/>
              <a:t>Berend, B., &amp; Brohm-Badry, M. (2020b). New Work: Souveränität im postdigitalen Zeitalter – Zeitenwende für Unternehmer, Personalverantwortliche, Coaches und Angestellte. Wiesbaden.</a:t>
            </a:r>
            <a:endParaRPr sz="1600"/>
          </a:p>
          <a:p>
            <a:pPr marL="355600" lvl="0" indent="-355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de-DE" sz="1600"/>
              <a:t>Gardenswartz, L., &amp; Rowe, A. (2003). Diverse Teams at Work - Capitalizing on the Power of Diversity. 2nd edition, Alexandria.</a:t>
            </a:r>
            <a:endParaRPr/>
          </a:p>
          <a:p>
            <a:pPr marL="355600" lvl="0" indent="-355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de-DE" sz="1600"/>
              <a:t>Gmyrek, P., Berg, J., Bescond, D. (2023). Generative AI and Jobs: A global analysis of potential effects on job quantity and quality. ILO Working Paper 96 (Geneva, ILO). </a:t>
            </a:r>
            <a:r>
              <a:rPr lang="de-DE" sz="1600" u="sng">
                <a:solidFill>
                  <a:schemeClr val="hlink"/>
                </a:solidFill>
                <a:hlinkClick r:id="rId3"/>
              </a:rPr>
              <a:t>https://doi.org/10.54394/FHEM8239</a:t>
            </a:r>
            <a:r>
              <a:rPr lang="de-DE" sz="1600"/>
              <a:t>.</a:t>
            </a:r>
            <a:endParaRPr/>
          </a:p>
          <a:p>
            <a:pPr marL="355600" lvl="0" indent="-355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de-DE" sz="1600"/>
              <a:t>Herberger, T., Dötsch, J. (2021). The Means Justifies the End? Digitalization and Sustainability as a Social Challenge. A Plea for an Integrative View. In Herberger, T.; Dötsch, J. (Eds.): Digitalization, Digital Transformation, and Sustainability in the Global Economy. Cham, pp. 1–8.</a:t>
            </a:r>
            <a:endParaRPr/>
          </a:p>
          <a:p>
            <a:pPr marL="355600" lvl="0" indent="-355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de-DE" sz="1600"/>
              <a:t>Herberger, T., Ertelt, B.-J., Scharpf, M., Reuter, A., Somogyi, S., Cserkúti, Á., Broersen, W., Etter Martin, S. (2023). Women, Leadership &amp; Digitalization – Reports on Surveys in Germany, Hungary, and the Netherlands. ERASMUS+ DIGIGEN Project Ref. No. 2021-1-DE02-KA220-VET-000025335. </a:t>
            </a:r>
            <a:endParaRPr/>
          </a:p>
          <a:p>
            <a:pPr marL="355600" lvl="0" indent="-355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de-DE" sz="1600"/>
              <a:t>Lott, Y. (2023). Der Gender Digital Gap in Transformation? Verwendung digitaler Technologien und Einschätzung der Berufschancen in einem digitalisierten Arbeitsmarkt. WSI-Report, No. 81.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"/>
          <p:cNvSpPr txBox="1">
            <a:spLocks noGrp="1"/>
          </p:cNvSpPr>
          <p:nvPr>
            <p:ph type="body" idx="2"/>
          </p:nvPr>
        </p:nvSpPr>
        <p:spPr>
          <a:xfrm>
            <a:off x="322633" y="1800355"/>
            <a:ext cx="4586824" cy="202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de-DE" sz="48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Kihívást jelentő környezet</a:t>
            </a:r>
            <a:endParaRPr/>
          </a:p>
        </p:txBody>
      </p:sp>
      <p:sp>
        <p:nvSpPr>
          <p:cNvPr id="210" name="Google Shape;210;p3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sp>
        <p:nvSpPr>
          <p:cNvPr id="211" name="Google Shape;211;p3"/>
          <p:cNvSpPr txBox="1">
            <a:spLocks noGrp="1"/>
          </p:cNvSpPr>
          <p:nvPr>
            <p:ph type="body" idx="1"/>
          </p:nvPr>
        </p:nvSpPr>
        <p:spPr>
          <a:xfrm>
            <a:off x="6752305" y="1253331"/>
            <a:ext cx="50888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de-DE" sz="4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V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de-DE" sz="4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U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de-DE" sz="4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C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de-DE" sz="4000" b="1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rPr>
              <a:t>A</a:t>
            </a:r>
            <a:endParaRPr/>
          </a:p>
        </p:txBody>
      </p:sp>
      <p:sp>
        <p:nvSpPr>
          <p:cNvPr id="212" name="Google Shape;212;p3"/>
          <p:cNvSpPr txBox="1"/>
          <p:nvPr/>
        </p:nvSpPr>
        <p:spPr>
          <a:xfrm>
            <a:off x="8081146" y="1259328"/>
            <a:ext cx="36345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Volatil</a:t>
            </a:r>
            <a:r>
              <a:rPr lang="de-DE" sz="4000">
                <a:latin typeface="Jost"/>
                <a:ea typeface="Jost"/>
                <a:cs typeface="Jost"/>
                <a:sym typeface="Jost"/>
              </a:rPr>
              <a:t>ity </a:t>
            </a:r>
            <a:r>
              <a:rPr lang="de-DE" sz="40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4000">
                <a:latin typeface="Jost"/>
                <a:ea typeface="Jost"/>
                <a:cs typeface="Jost"/>
                <a:sym typeface="Jost"/>
              </a:rPr>
              <a:t>Uncertainty</a:t>
            </a:r>
            <a:r>
              <a:rPr lang="de-DE" sz="40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4000">
                <a:latin typeface="Jost"/>
                <a:ea typeface="Jost"/>
                <a:cs typeface="Jost"/>
                <a:sym typeface="Jost"/>
              </a:rPr>
              <a:t>Complexity</a:t>
            </a:r>
            <a:r>
              <a:rPr lang="de-DE" sz="40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-DE" sz="4000">
                <a:latin typeface="Jost"/>
                <a:ea typeface="Jost"/>
                <a:cs typeface="Jost"/>
                <a:sym typeface="Jost"/>
              </a:rPr>
              <a:t>Ambiguity</a:t>
            </a:r>
            <a:r>
              <a:rPr lang="de-DE" sz="4000" b="0" i="0" u="none" strike="noStrike" cap="none">
                <a:solidFill>
                  <a:srgbClr val="000000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/>
          </a:p>
        </p:txBody>
      </p:sp>
      <p:sp>
        <p:nvSpPr>
          <p:cNvPr id="213" name="Google Shape;213;p3"/>
          <p:cNvSpPr txBox="1"/>
          <p:nvPr/>
        </p:nvSpPr>
        <p:spPr>
          <a:xfrm>
            <a:off x="9790465" y="5682943"/>
            <a:ext cx="19360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(Barber, 1992)</a:t>
            </a:r>
            <a:endParaRPr sz="20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221" name="Google Shape;221;p4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sp>
        <p:nvSpPr>
          <p:cNvPr id="222" name="Google Shape;222;p4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de-DE"/>
              <a:t>Digitalizáció</a:t>
            </a:r>
            <a:endParaRPr/>
          </a:p>
        </p:txBody>
      </p:sp>
      <p:sp>
        <p:nvSpPr>
          <p:cNvPr id="223" name="Google Shape;223;p4"/>
          <p:cNvSpPr txBox="1"/>
          <p:nvPr/>
        </p:nvSpPr>
        <p:spPr>
          <a:xfrm>
            <a:off x="679718" y="2459504"/>
            <a:ext cx="1123746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"</a:t>
            </a:r>
            <a:r>
              <a:rPr lang="de-DE" sz="400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 digitalizáció az információs és kommunikációs technológiákon </a:t>
            </a:r>
            <a:r>
              <a:rPr lang="de-DE" sz="4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(IKT) alapuló </a:t>
            </a:r>
            <a:r>
              <a:rPr lang="de-DE" sz="400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új megoldások </a:t>
            </a:r>
            <a:r>
              <a:rPr lang="de-DE" sz="40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bevezetéseként értelmezhető." </a:t>
            </a:r>
            <a:endParaRPr/>
          </a:p>
        </p:txBody>
      </p:sp>
      <p:sp>
        <p:nvSpPr>
          <p:cNvPr id="224" name="Google Shape;224;p4"/>
          <p:cNvSpPr txBox="1"/>
          <p:nvPr/>
        </p:nvSpPr>
        <p:spPr>
          <a:xfrm>
            <a:off x="3167798" y="5224070"/>
            <a:ext cx="61009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(Herberger et al. 2023, 4. o.; Herberger et al. 2021, 4. o.)</a:t>
            </a:r>
            <a:endParaRPr sz="16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de-DE"/>
              <a:t>Digitális átalakulás</a:t>
            </a:r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ERASMUS+ DIGIGEN </a:t>
            </a:r>
            <a:br>
              <a:rPr lang="de-DE" dirty="0"/>
            </a:br>
            <a:r>
              <a:rPr lang="de-DE" dirty="0"/>
              <a:t>Projekt </a:t>
            </a:r>
            <a:r>
              <a:rPr lang="de-DE" dirty="0" err="1"/>
              <a:t>Ref</a:t>
            </a:r>
            <a:r>
              <a:rPr lang="de-DE" dirty="0"/>
              <a:t>. </a:t>
            </a:r>
            <a:r>
              <a:rPr lang="de-DE" dirty="0" err="1"/>
              <a:t>No</a:t>
            </a:r>
            <a:r>
              <a:rPr lang="de-DE" dirty="0"/>
              <a:t>. 2021-1-DE02-KA220-VET-000025335</a:t>
            </a:r>
            <a:endParaRPr dirty="0"/>
          </a:p>
        </p:txBody>
      </p:sp>
      <p:sp>
        <p:nvSpPr>
          <p:cNvPr id="234" name="Google Shape;234;p5"/>
          <p:cNvSpPr txBox="1"/>
          <p:nvPr/>
        </p:nvSpPr>
        <p:spPr>
          <a:xfrm>
            <a:off x="504807" y="1894260"/>
            <a:ext cx="110892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"A </a:t>
            </a:r>
            <a:r>
              <a:rPr lang="de-DE" sz="380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digitális átalakulás a digitalizáció által indukált </a:t>
            </a:r>
            <a:r>
              <a:rPr lang="de-DE" sz="3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megvalósítással és a digitalizációból </a:t>
            </a:r>
            <a:r>
              <a:rPr lang="de-DE" sz="380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eredő, a </a:t>
            </a:r>
            <a:r>
              <a:rPr lang="de-DE" sz="3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kiindulási helyzethez képest </a:t>
            </a:r>
            <a:r>
              <a:rPr lang="de-DE" sz="380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bekövetkező változásokkal és kockázatokkal </a:t>
            </a:r>
            <a:r>
              <a:rPr lang="de-DE" sz="3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foglalkozik, ami végső soron a megvalósítás kérdésén túl is </a:t>
            </a:r>
            <a:r>
              <a:rPr lang="de-DE" sz="380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meghatározza a következményeket </a:t>
            </a:r>
            <a:r>
              <a:rPr lang="de-DE" sz="3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de-DE" sz="380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8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összes érdekelt félre nézve."</a:t>
            </a:r>
            <a:endParaRPr sz="38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3290341" y="5495246"/>
            <a:ext cx="61009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(Herberger et al., 2023, 4. o.; Herberger et al., 2021, 4. o.)</a:t>
            </a:r>
            <a:endParaRPr sz="16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242" name="Google Shape;242;p6"/>
          <p:cNvSpPr txBox="1">
            <a:spLocks noGrp="1"/>
          </p:cNvSpPr>
          <p:nvPr>
            <p:ph type="title"/>
          </p:nvPr>
        </p:nvSpPr>
        <p:spPr>
          <a:xfrm>
            <a:off x="838200" y="289964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t"/>
              <a:buNone/>
            </a:pPr>
            <a:r>
              <a:rPr lang="de-DE" sz="4000"/>
              <a:t>A digitalizáció és a digitális átalakulás kapcsolata</a:t>
            </a:r>
            <a:endParaRPr/>
          </a:p>
        </p:txBody>
      </p:sp>
      <p:sp>
        <p:nvSpPr>
          <p:cNvPr id="244" name="Google Shape;244;p6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245" name="Google Shape;245;p6"/>
          <p:cNvSpPr/>
          <p:nvPr/>
        </p:nvSpPr>
        <p:spPr>
          <a:xfrm>
            <a:off x="1723292" y="2403227"/>
            <a:ext cx="2168770" cy="225083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Digitalizáció</a:t>
            </a: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1711569" y="4510548"/>
            <a:ext cx="8768862" cy="113997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Digitális átalakulás</a:t>
            </a:r>
            <a:endParaRPr/>
          </a:p>
        </p:txBody>
      </p:sp>
      <p:sp>
        <p:nvSpPr>
          <p:cNvPr id="247" name="Google Shape;247;p6"/>
          <p:cNvSpPr/>
          <p:nvPr/>
        </p:nvSpPr>
        <p:spPr>
          <a:xfrm>
            <a:off x="4185138" y="2217215"/>
            <a:ext cx="5735150" cy="7805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Változások a gazdasági dimenziókban</a:t>
            </a: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4185138" y="3974090"/>
            <a:ext cx="5735150" cy="7805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Változások a .... dimenziókban</a:t>
            </a: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4185138" y="3113060"/>
            <a:ext cx="5735150" cy="7805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Változások a társadalmi dimenziókban</a:t>
            </a:r>
            <a:endParaRPr sz="18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50" name="Google Shape;250;p6"/>
          <p:cNvSpPr txBox="1"/>
          <p:nvPr/>
        </p:nvSpPr>
        <p:spPr>
          <a:xfrm>
            <a:off x="3581400" y="5694070"/>
            <a:ext cx="51248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Herberger et al. (2023); Herberger et al. (2021)</a:t>
            </a:r>
            <a:endParaRPr sz="16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sp>
        <p:nvSpPr>
          <p:cNvPr id="257" name="Google Shape;257;p7"/>
          <p:cNvSpPr txBox="1">
            <a:spLocks noGrp="1"/>
          </p:cNvSpPr>
          <p:nvPr>
            <p:ph type="title"/>
          </p:nvPr>
        </p:nvSpPr>
        <p:spPr>
          <a:xfrm>
            <a:off x="838200" y="304773"/>
            <a:ext cx="9579964" cy="103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t"/>
              <a:buNone/>
            </a:pPr>
            <a:r>
              <a:rPr lang="de-DE" sz="3600"/>
              <a:t>A digitalizáció és a digitális átalakulás, valamint ezek hatása a vezető beosztású nőkre</a:t>
            </a:r>
            <a:endParaRPr sz="3600"/>
          </a:p>
        </p:txBody>
      </p:sp>
      <p:sp>
        <p:nvSpPr>
          <p:cNvPr id="259" name="Google Shape;259;p7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260" name="Google Shape;260;p7"/>
          <p:cNvSpPr txBox="1"/>
          <p:nvPr/>
        </p:nvSpPr>
        <p:spPr>
          <a:xfrm>
            <a:off x="504808" y="1788750"/>
            <a:ext cx="113373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Különösen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magas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jövedelmű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nőket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érintheti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negatívan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AI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digitális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eszköze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</a:t>
            </a:r>
            <a:br>
              <a:rPr lang="de-DE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de-DE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</a:t>
            </a:r>
            <a:r>
              <a:rPr lang="de-DE" sz="18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Gmyrek</a:t>
            </a:r>
            <a:r>
              <a:rPr lang="de-DE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et al. 2023, 31. o.)</a:t>
            </a:r>
            <a:endParaRPr sz="36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None/>
            </a:pPr>
            <a:endParaRPr sz="36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nemek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közötti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digitális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szakadék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</a:t>
            </a:r>
            <a:r>
              <a:rPr lang="de-DE" sz="32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gender</a:t>
            </a:r>
            <a:r>
              <a:rPr lang="de-DE" sz="3200" i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digital </a:t>
            </a:r>
            <a:r>
              <a:rPr lang="de-DE" sz="3200" i="1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gap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)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azt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nemek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közötti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(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negatív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)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különbséget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fejezi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hogy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milyen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mértékben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állnak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rendelkezésre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digitális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technológiák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azok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kialakítása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mint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hatalmi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32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erőforrások</a:t>
            </a:r>
            <a:r>
              <a:rPr lang="de-DE" sz="32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</a:t>
            </a:r>
            <a:br>
              <a:rPr lang="de-DE" sz="36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de-DE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(Lott 2023, 3. o.)</a:t>
            </a:r>
            <a:endParaRPr sz="36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sp>
        <p:nvSpPr>
          <p:cNvPr id="267" name="Google Shape;267;p8"/>
          <p:cNvSpPr txBox="1">
            <a:spLocks noGrp="1"/>
          </p:cNvSpPr>
          <p:nvPr>
            <p:ph type="title"/>
          </p:nvPr>
        </p:nvSpPr>
        <p:spPr>
          <a:xfrm>
            <a:off x="838200" y="480019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de-DE"/>
              <a:t>Új Munka (</a:t>
            </a:r>
            <a:r>
              <a:rPr lang="de-DE" i="1"/>
              <a:t>New Work</a:t>
            </a:r>
            <a:r>
              <a:rPr lang="de-DE"/>
              <a:t>)</a:t>
            </a:r>
            <a:endParaRPr/>
          </a:p>
        </p:txBody>
      </p:sp>
      <p:sp>
        <p:nvSpPr>
          <p:cNvPr id="269" name="Google Shape;269;p8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270" name="Google Shape;270;p8"/>
          <p:cNvSpPr txBox="1"/>
          <p:nvPr/>
        </p:nvSpPr>
        <p:spPr>
          <a:xfrm>
            <a:off x="871610" y="1940479"/>
            <a:ext cx="10448779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de-DE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Új</a:t>
            </a:r>
            <a:r>
              <a:rPr lang="de-DE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Munka</a:t>
            </a:r>
            <a:r>
              <a:rPr lang="de-DE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olyan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munkaformára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utal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amelyet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önmegegyezésen</a:t>
            </a:r>
            <a:r>
              <a:rPr lang="de-DE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alapuló</a:t>
            </a:r>
            <a:r>
              <a:rPr lang="de-DE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cselekvés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időszuverenitás</a:t>
            </a:r>
            <a:r>
              <a:rPr lang="de-DE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a </a:t>
            </a:r>
            <a:r>
              <a:rPr lang="de-DE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szubjektív</a:t>
            </a:r>
            <a:r>
              <a:rPr lang="de-DE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jóllét</a:t>
            </a:r>
            <a:r>
              <a:rPr lang="de-DE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magas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szintje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jellemez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Ez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az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oktatási-lélektani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szervezeti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technológiai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és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politikai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szintű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beavatkozásokkal</a:t>
            </a:r>
            <a:r>
              <a:rPr lang="de-DE" sz="4000" dirty="0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érhető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de-DE" sz="4000" dirty="0" err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el</a:t>
            </a:r>
            <a: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. </a:t>
            </a:r>
            <a:br>
              <a:rPr lang="de-DE" sz="40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de-DE" sz="18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(Berend et al. 2020a)</a:t>
            </a:r>
            <a:endParaRPr sz="400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-2428575" y="7200903"/>
            <a:ext cx="44214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Berend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und Brohm-Badry 2020), 4. o.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 txBox="1">
            <a:spLocks noGrp="1"/>
          </p:cNvSpPr>
          <p:nvPr>
            <p:ph type="sldNum" idx="12"/>
          </p:nvPr>
        </p:nvSpPr>
        <p:spPr>
          <a:xfrm>
            <a:off x="10758488" y="6354762"/>
            <a:ext cx="595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838200" y="372637"/>
            <a:ext cx="9082088" cy="78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t"/>
              <a:buNone/>
            </a:pPr>
            <a:r>
              <a:rPr lang="de-DE"/>
              <a:t>Az Új Munka elemei</a:t>
            </a:r>
            <a:endParaRPr/>
          </a:p>
        </p:txBody>
      </p:sp>
      <p:sp>
        <p:nvSpPr>
          <p:cNvPr id="280" name="Google Shape;280;p9"/>
          <p:cNvSpPr txBox="1">
            <a:spLocks noGrp="1"/>
          </p:cNvSpPr>
          <p:nvPr>
            <p:ph type="ftr" idx="11"/>
          </p:nvPr>
        </p:nvSpPr>
        <p:spPr>
          <a:xfrm>
            <a:off x="4038600" y="635476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ERASMUS+ DIGIGEN </a:t>
            </a:r>
            <a:br>
              <a:rPr lang="de-DE"/>
            </a:br>
            <a:r>
              <a:rPr lang="de-DE"/>
              <a:t>Projekt Ref. No. 2021-1-DE02-KA220-VET-000025335</a:t>
            </a:r>
            <a:endParaRPr/>
          </a:p>
        </p:txBody>
      </p:sp>
      <p:sp>
        <p:nvSpPr>
          <p:cNvPr id="281" name="Google Shape;281;p9"/>
          <p:cNvSpPr txBox="1"/>
          <p:nvPr/>
        </p:nvSpPr>
        <p:spPr>
          <a:xfrm>
            <a:off x="-2428575" y="7200903"/>
            <a:ext cx="44214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Berend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und Brohm-Badry 2020), 4. o.</a:t>
            </a:r>
            <a:endParaRPr sz="11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82" name="Google Shape;282;p9"/>
          <p:cNvSpPr txBox="1"/>
          <p:nvPr/>
        </p:nvSpPr>
        <p:spPr>
          <a:xfrm>
            <a:off x="7439908" y="5981445"/>
            <a:ext cx="44214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Berend et al. (2020b), 13. o.</a:t>
            </a:r>
            <a:endParaRPr sz="160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1699846" y="2473569"/>
            <a:ext cx="2743200" cy="133643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u="none" strike="noStrik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A munka térbeli és időbeli rugalmas</a:t>
            </a:r>
            <a:r>
              <a:rPr lang="de-DE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ítása</a:t>
            </a:r>
            <a:endParaRPr/>
          </a:p>
        </p:txBody>
      </p:sp>
      <p:sp>
        <p:nvSpPr>
          <p:cNvPr id="284" name="Google Shape;284;p9"/>
          <p:cNvSpPr/>
          <p:nvPr/>
        </p:nvSpPr>
        <p:spPr>
          <a:xfrm>
            <a:off x="7748956" y="2473568"/>
            <a:ext cx="2743200" cy="133643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Agilis és projektalapú szervezési formák</a:t>
            </a:r>
            <a:endParaRPr/>
          </a:p>
        </p:txBody>
      </p:sp>
      <p:sp>
        <p:nvSpPr>
          <p:cNvPr id="285" name="Google Shape;285;p9"/>
          <p:cNvSpPr/>
          <p:nvPr/>
        </p:nvSpPr>
        <p:spPr>
          <a:xfrm>
            <a:off x="1699846" y="4327535"/>
            <a:ext cx="2743200" cy="133643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Értékalapú és értelmes munka</a:t>
            </a:r>
            <a:endParaRPr/>
          </a:p>
        </p:txBody>
      </p:sp>
      <p:sp>
        <p:nvSpPr>
          <p:cNvPr id="286" name="Google Shape;286;p9"/>
          <p:cNvSpPr/>
          <p:nvPr/>
        </p:nvSpPr>
        <p:spPr>
          <a:xfrm>
            <a:off x="7748956" y="4327534"/>
            <a:ext cx="2743200" cy="133643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6223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Hierarchiamentesedés, részvételi döntéshozatal és az önszerveződés formái</a:t>
            </a:r>
            <a:endParaRPr/>
          </a:p>
        </p:txBody>
      </p:sp>
      <p:sp>
        <p:nvSpPr>
          <p:cNvPr id="287" name="Google Shape;287;p9"/>
          <p:cNvSpPr/>
          <p:nvPr/>
        </p:nvSpPr>
        <p:spPr>
          <a:xfrm>
            <a:off x="3798279" y="3034859"/>
            <a:ext cx="4724400" cy="1934308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Új Munka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DIGIGEN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E9550D"/>
      </a:accent1>
      <a:accent2>
        <a:srgbClr val="F5854D"/>
      </a:accent2>
      <a:accent3>
        <a:srgbClr val="F8A57C"/>
      </a:accent3>
      <a:accent4>
        <a:srgbClr val="FDECE3"/>
      </a:accent4>
      <a:accent5>
        <a:srgbClr val="333F50"/>
      </a:accent5>
      <a:accent6>
        <a:srgbClr val="D6DCE5"/>
      </a:accent6>
      <a:hlink>
        <a:srgbClr val="149C99"/>
      </a:hlink>
      <a:folHlink>
        <a:srgbClr val="66C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FA7B4E93E75B48AE5A7F52419B6F0E" ma:contentTypeVersion="15" ma:contentTypeDescription="Ein neues Dokument erstellen." ma:contentTypeScope="" ma:versionID="473210ee93ef6739477c02627801f4eb">
  <xsd:schema xmlns:xsd="http://www.w3.org/2001/XMLSchema" xmlns:xs="http://www.w3.org/2001/XMLSchema" xmlns:p="http://schemas.microsoft.com/office/2006/metadata/properties" xmlns:ns2="cf28526a-872d-4332-a3be-d415821f5f21" xmlns:ns3="ebad3182-2dc0-43e0-9217-85dfa6f0ff35" targetNamespace="http://schemas.microsoft.com/office/2006/metadata/properties" ma:root="true" ma:fieldsID="9c9be4b4242dd4df6c946f64da901115" ns2:_="" ns3:_="">
    <xsd:import namespace="cf28526a-872d-4332-a3be-d415821f5f21"/>
    <xsd:import namespace="ebad3182-2dc0-43e0-9217-85dfa6f0f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8526a-872d-4332-a3be-d415821f5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41334321-1934-4fef-a422-ea6e9e4be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d3182-2dc0-43e0-9217-85dfa6f0ff3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315f64e-fa48-451c-a8b9-de9c79651fd4}" ma:internalName="TaxCatchAll" ma:showField="CatchAllData" ma:web="ebad3182-2dc0-43e0-9217-85dfa6f0f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8526a-872d-4332-a3be-d415821f5f21">
      <Terms xmlns="http://schemas.microsoft.com/office/infopath/2007/PartnerControls"/>
    </lcf76f155ced4ddcb4097134ff3c332f>
    <TaxCatchAll xmlns="ebad3182-2dc0-43e0-9217-85dfa6f0ff35" xsi:nil="true"/>
  </documentManagement>
</p:properties>
</file>

<file path=customXml/itemProps1.xml><?xml version="1.0" encoding="utf-8"?>
<ds:datastoreItem xmlns:ds="http://schemas.openxmlformats.org/officeDocument/2006/customXml" ds:itemID="{3DC063FB-6362-44F0-9E48-4D607457AB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C8572-8816-4A2D-8A6C-B8A00EFAC2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8526a-872d-4332-a3be-d415821f5f21"/>
    <ds:schemaRef ds:uri="ebad3182-2dc0-43e0-9217-85dfa6f0f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67B8F1-FFC2-41F3-B341-97F58448706D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ebad3182-2dc0-43e0-9217-85dfa6f0ff35"/>
    <ds:schemaRef ds:uri="cf28526a-872d-4332-a3be-d415821f5f2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</Words>
  <Application>Microsoft Macintosh PowerPoint</Application>
  <PresentationFormat>Breitbild</PresentationFormat>
  <Paragraphs>219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Noto Sans Symbols</vt:lpstr>
      <vt:lpstr>Arial</vt:lpstr>
      <vt:lpstr>Calibri</vt:lpstr>
      <vt:lpstr>Jost</vt:lpstr>
      <vt:lpstr>1_Office</vt:lpstr>
      <vt:lpstr>DIGIGIGEN Up-Skilling program</vt:lpstr>
      <vt:lpstr>PowerPoint-Präsentation</vt:lpstr>
      <vt:lpstr>PowerPoint-Präsentation</vt:lpstr>
      <vt:lpstr>Digitalizáció</vt:lpstr>
      <vt:lpstr>Digitális átalakulás</vt:lpstr>
      <vt:lpstr>A digitalizáció és a digitális átalakulás kapcsolata</vt:lpstr>
      <vt:lpstr>A digitalizáció és a digitális átalakulás, valamint ezek hatása a vezető beosztású nőkre</vt:lpstr>
      <vt:lpstr>Új Munka (New Work)</vt:lpstr>
      <vt:lpstr>Az Új Munka elemei</vt:lpstr>
      <vt:lpstr>Egyenlőségi erőfeszítések</vt:lpstr>
      <vt:lpstr>A sokszínűség összetett fogalom…</vt:lpstr>
      <vt:lpstr>PowerPoint-Präsentation</vt:lpstr>
      <vt:lpstr>Célcsoportok</vt:lpstr>
      <vt:lpstr>A vezetői pozíciókban dolgozó nők igényei</vt:lpstr>
      <vt:lpstr>A vezetői pozíciókban dolgozó nők igényei</vt:lpstr>
      <vt:lpstr>A vezetői pozíciókban dolgozó nők igényei</vt:lpstr>
      <vt:lpstr>A HR-szakemberek és karrier-tanácsadók igényei</vt:lpstr>
      <vt:lpstr>A HR-szakemberek és karrier-tanácsadók igényei</vt:lpstr>
      <vt:lpstr>A HR-szakemberek és karrier-tanácsadók igényei</vt:lpstr>
      <vt:lpstr>PowerPoint-Präsentation</vt:lpstr>
      <vt:lpstr>Témák metszéspontja</vt:lpstr>
      <vt:lpstr>PowerPoint-Präsentation</vt:lpstr>
      <vt:lpstr>Tanterv</vt:lpstr>
      <vt:lpstr>Eredmények</vt:lpstr>
      <vt:lpstr>PowerPoint-Präsentation</vt:lpstr>
      <vt:lpstr>Hivatkozások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DIGIGIGEN Up-Skilling program</dc:title>
  <dc:creator>Anke Reuter</dc:creator>
  <cp:lastModifiedBy>Anke Reuter</cp:lastModifiedBy>
  <cp:revision>2</cp:revision>
  <dcterms:created xsi:type="dcterms:W3CDTF">2023-06-07T08:02:36Z</dcterms:created>
  <dcterms:modified xsi:type="dcterms:W3CDTF">2024-05-27T13:05:37Z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0x01010030FA7B4E93E75B48AE5A7F52419B6F0E</vt:lpwstr>
  </property>
  <property fmtid="{D5CDD505-2E9C-101B-9397-08002B2CF9AE}" pid="3" name="MediaServiceImageTags">
    <vt:lpwstr/>
  </property>
</Properties>
</file>