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1"/>
  </p:notesMasterIdLst>
  <p:sldIdLst>
    <p:sldId id="429" r:id="rId5"/>
    <p:sldId id="371" r:id="rId6"/>
    <p:sldId id="426" r:id="rId7"/>
    <p:sldId id="406" r:id="rId8"/>
    <p:sldId id="407" r:id="rId9"/>
    <p:sldId id="408" r:id="rId10"/>
    <p:sldId id="412" r:id="rId11"/>
    <p:sldId id="413" r:id="rId12"/>
    <p:sldId id="418" r:id="rId13"/>
    <p:sldId id="414" r:id="rId14"/>
    <p:sldId id="428" r:id="rId15"/>
    <p:sldId id="423" r:id="rId16"/>
    <p:sldId id="424" r:id="rId17"/>
    <p:sldId id="415" r:id="rId18"/>
    <p:sldId id="430" r:id="rId19"/>
    <p:sldId id="431" r:id="rId20"/>
    <p:sldId id="432" r:id="rId21"/>
    <p:sldId id="433" r:id="rId22"/>
    <p:sldId id="434" r:id="rId23"/>
    <p:sldId id="409" r:id="rId24"/>
    <p:sldId id="411" r:id="rId25"/>
    <p:sldId id="402" r:id="rId26"/>
    <p:sldId id="410" r:id="rId27"/>
    <p:sldId id="425" r:id="rId28"/>
    <p:sldId id="373" r:id="rId29"/>
    <p:sldId id="39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B336C9-CB25-4841-940B-5D101CD4270E}" v="1" dt="2024-04-09T09:38:34.78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79925" autoAdjust="0"/>
  </p:normalViewPr>
  <p:slideViewPr>
    <p:cSldViewPr snapToGrid="0">
      <p:cViewPr varScale="1">
        <p:scale>
          <a:sx n="98" d="100"/>
          <a:sy n="98"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diagrams/_rels/data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lt-LT" noProof="0" dirty="0"/>
            <a:t>Skaitmenizacija ir skaitmeninė transformacija</a:t>
          </a:r>
          <a:endParaRPr lang="en-GB" noProof="0" dirty="0"/>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lt-LT" dirty="0"/>
            <a:t>Naujasis darbas</a:t>
          </a:r>
          <a:endParaRPr lang="de-DE" dirty="0"/>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lt-LT" noProof="0" dirty="0"/>
            <a:t>Pastangos užtikrinti lygybę</a:t>
          </a:r>
          <a:endParaRPr lang="en-GB" noProof="0" dirty="0"/>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lt-LT" sz="2800" kern="1200" noProof="0" dirty="0"/>
            <a:t>Skaitmenizacija ir skaitmeninė transformacija</a:t>
          </a:r>
          <a:endParaRPr lang="en-GB" sz="2800" kern="1200" noProof="0" dirty="0"/>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lt-LT" sz="2800" kern="1200" dirty="0"/>
            <a:t>Naujasis darbas</a:t>
          </a:r>
          <a:endParaRPr lang="de-DE" sz="2800" kern="1200" dirty="0"/>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lt-LT" sz="2800" kern="1200" noProof="0" dirty="0"/>
            <a:t>Pastangos užtikrinti lygybę</a:t>
          </a:r>
          <a:endParaRPr lang="en-GB" sz="2800" kern="1200" noProof="0" dirty="0"/>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26.08.2024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5"/>
          </p:nvPr>
        </p:nvSpPr>
        <p:spPr/>
        <p:txBody>
          <a:bodyPr/>
          <a:lstStyle/>
          <a:p>
            <a:fld id="{B01C758D-9B95-D84A-BDEC-9AAEC5B11567}" type="slidenum">
              <a:rPr lang="de-DE" smtClean="0"/>
              <a:t>21</a:t>
            </a:fld>
            <a:endParaRPr lang="de-DE"/>
          </a:p>
        </p:txBody>
      </p:sp>
    </p:spTree>
    <p:extLst>
      <p:ext uri="{BB962C8B-B14F-4D97-AF65-F5344CB8AC3E}">
        <p14:creationId xmlns:p14="http://schemas.microsoft.com/office/powerpoint/2010/main" val="364225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noProof="0" dirty="0"/>
          </a:p>
        </p:txBody>
      </p:sp>
      <p:sp>
        <p:nvSpPr>
          <p:cNvPr id="4" name="Slide Number Placeholder 3"/>
          <p:cNvSpPr>
            <a:spLocks noGrp="1"/>
          </p:cNvSpPr>
          <p:nvPr>
            <p:ph type="sldNum" sz="quarter" idx="5"/>
          </p:nvPr>
        </p:nvSpPr>
        <p:spPr/>
        <p:txBody>
          <a:bodyPr/>
          <a:lstStyle/>
          <a:p>
            <a:fld id="{B01C758D-9B95-D84A-BDEC-9AAEC5B11567}" type="slidenum">
              <a:rPr lang="de-DE" smtClean="0"/>
              <a:t>1</a:t>
            </a:fld>
            <a:endParaRPr lang="de-DE"/>
          </a:p>
        </p:txBody>
      </p:sp>
    </p:spTree>
    <p:extLst>
      <p:ext uri="{BB962C8B-B14F-4D97-AF65-F5344CB8AC3E}">
        <p14:creationId xmlns:p14="http://schemas.microsoft.com/office/powerpoint/2010/main" val="7867179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Klikken om de ondertitelstijl van het model te bewerken</a:t>
            </a:r>
            <a:endParaRPr lang="en-GB" noProof="0" dirty="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80122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FBEE30EC-DBE3-4869-B123-5B0782CC4497}" type="datetime1">
              <a:rPr lang="en-GB" noProof="0" smtClean="0"/>
              <a:t>26/08/2024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0184C6E-DEEB-4A16-8E33-C03D8227A0C0}" type="datetime1">
              <a:rPr lang="en-GB" smtClean="0"/>
              <a:t>26/08/2024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FD15E864-1A9D-43AC-AE05-C195B3171703}" type="datetime1">
              <a:rPr lang="en-GB" smtClean="0"/>
              <a:t>26/08/2024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dirty="0"/>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0A818E2B-18BD-482A-B8CB-A4D71388C028}" type="datetime1">
              <a:rPr lang="en-GB" smtClean="0"/>
              <a:t>26/08/2024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54394/FHEM8239" TargetMode="External"/><Relationship Id="rId2" Type="http://schemas.openxmlformats.org/officeDocument/2006/relationships/hyperlink" Target="https://doi.org/10.1108/02621719210018208"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dirty="0">
                <a:solidFill>
                  <a:schemeClr val="bg1"/>
                </a:solidFill>
              </a:rPr>
              <a:t>DIGIGEN</a:t>
            </a:r>
            <a:br>
              <a:rPr lang="en-GB" sz="4800" dirty="0">
                <a:solidFill>
                  <a:schemeClr val="bg1"/>
                </a:solidFill>
              </a:rPr>
            </a:br>
            <a:r>
              <a:rPr lang="lt-LT" sz="4800" b="0" i="1" dirty="0">
                <a:solidFill>
                  <a:schemeClr val="bg1"/>
                </a:solidFill>
              </a:rPr>
              <a:t>Įgūdžių tobulinimo programa</a:t>
            </a:r>
            <a:endParaRPr lang="en-GB" sz="4800" b="0" i="1" dirty="0">
              <a:solidFill>
                <a:schemeClr val="bg1"/>
              </a:solidFill>
            </a:endParaRP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lt-LT" dirty="0"/>
              <a:t>Įžanga</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
        <p:nvSpPr>
          <p:cNvPr id="5" name="TextBox 4">
            <a:extLst>
              <a:ext uri="{FF2B5EF4-FFF2-40B4-BE49-F238E27FC236}">
                <a16:creationId xmlns:a16="http://schemas.microsoft.com/office/drawing/2014/main" id="{0C849A91-3AFB-BB98-6657-7C0FD1430E73}"/>
              </a:ext>
            </a:extLst>
          </p:cNvPr>
          <p:cNvSpPr txBox="1"/>
          <p:nvPr/>
        </p:nvSpPr>
        <p:spPr>
          <a:xfrm>
            <a:off x="8895161" y="5403890"/>
            <a:ext cx="3089315" cy="707886"/>
          </a:xfrm>
          <a:prstGeom prst="rect">
            <a:avLst/>
          </a:prstGeom>
          <a:noFill/>
        </p:spPr>
        <p:txBody>
          <a:bodyPr wrap="square" rtlCol="0">
            <a:spAutoFit/>
          </a:bodyPr>
          <a:lstStyle/>
          <a:p>
            <a:r>
              <a:rPr lang="lt-LT" sz="800" b="0" i="0" dirty="0">
                <a:effectLst/>
              </a:rPr>
              <a:t>Finansuojama Europos Sąjungos lėšomis. Tačiau išreiškiamas požiūris ar nuomonė yra tik autoriaus (-</a:t>
            </a:r>
            <a:r>
              <a:rPr lang="lt-LT" sz="800" b="0" i="0" dirty="0" err="1">
                <a:effectLst/>
              </a:rPr>
              <a:t>ių</a:t>
            </a:r>
            <a:r>
              <a:rPr lang="lt-LT" sz="800" b="0" i="0" dirty="0">
                <a:effectLst/>
              </a:rPr>
              <a:t>) ir nebūtinai atspindi Europos Sąjungos ar Nacionalinės agentūros požiūrį ar nuomonę. Nei Europos Sąjunga, nei Nacionalinė agentūra negali būti laikoma už juos </a:t>
            </a:r>
            <a:r>
              <a:rPr lang="lt-LT" sz="800" b="0" i="0" dirty="0">
                <a:solidFill>
                  <a:srgbClr val="26324B"/>
                </a:solidFill>
                <a:effectLst/>
              </a:rPr>
              <a:t>atsakinga.</a:t>
            </a:r>
            <a:endParaRPr lang="lt-LT" sz="800" dirty="0"/>
          </a:p>
        </p:txBody>
      </p:sp>
      <p:pic>
        <p:nvPicPr>
          <p:cNvPr id="9" name="Picture 8" descr="A sign with a person and dollar symbol&#10;&#10;Description automatically generated">
            <a:extLst>
              <a:ext uri="{FF2B5EF4-FFF2-40B4-BE49-F238E27FC236}">
                <a16:creationId xmlns:a16="http://schemas.microsoft.com/office/drawing/2014/main" id="{A59F5AB7-92EB-F5BC-CE07-72CED422223E}"/>
              </a:ext>
            </a:extLst>
          </p:cNvPr>
          <p:cNvPicPr>
            <a:picLocks noChangeAspect="1"/>
          </p:cNvPicPr>
          <p:nvPr/>
        </p:nvPicPr>
        <p:blipFill>
          <a:blip r:embed="rId3"/>
          <a:stretch>
            <a:fillRect/>
          </a:stretch>
        </p:blipFill>
        <p:spPr>
          <a:xfrm>
            <a:off x="508111" y="5688452"/>
            <a:ext cx="1155320" cy="423323"/>
          </a:xfrm>
          <a:prstGeom prst="rect">
            <a:avLst/>
          </a:prstGeom>
        </p:spPr>
      </p:pic>
      <p:sp>
        <p:nvSpPr>
          <p:cNvPr id="10" name="TextBox 9">
            <a:extLst>
              <a:ext uri="{FF2B5EF4-FFF2-40B4-BE49-F238E27FC236}">
                <a16:creationId xmlns:a16="http://schemas.microsoft.com/office/drawing/2014/main" id="{8ACCD586-B4FC-752F-C554-748D35988CAE}"/>
              </a:ext>
            </a:extLst>
          </p:cNvPr>
          <p:cNvSpPr txBox="1"/>
          <p:nvPr/>
        </p:nvSpPr>
        <p:spPr>
          <a:xfrm>
            <a:off x="401107" y="6111775"/>
            <a:ext cx="3519140" cy="338554"/>
          </a:xfrm>
          <a:prstGeom prst="rect">
            <a:avLst/>
          </a:prstGeom>
          <a:noFill/>
        </p:spPr>
        <p:txBody>
          <a:bodyPr wrap="square" rtlCol="0">
            <a:spAutoFit/>
          </a:bodyPr>
          <a:lstStyle/>
          <a:p>
            <a:r>
              <a:rPr lang="lt-LT" sz="800" dirty="0" err="1"/>
              <a:t>This</a:t>
            </a:r>
            <a:r>
              <a:rPr lang="lt-LT" sz="800" dirty="0"/>
              <a:t> </a:t>
            </a:r>
            <a:r>
              <a:rPr lang="lt-LT" sz="800" dirty="0" err="1"/>
              <a:t>material</a:t>
            </a:r>
            <a:r>
              <a:rPr lang="lt-LT" sz="800" dirty="0"/>
              <a:t> </a:t>
            </a:r>
            <a:r>
              <a:rPr lang="lt-LT" sz="800" dirty="0" err="1"/>
              <a:t>is</a:t>
            </a:r>
            <a:r>
              <a:rPr lang="lt-LT" sz="800" dirty="0"/>
              <a:t>  </a:t>
            </a:r>
            <a:r>
              <a:rPr lang="en-US" sz="800" dirty="0"/>
              <a:t>licensed under the Creative Commons CC BY-NC-SA 4.0 license</a:t>
            </a:r>
            <a:r>
              <a:rPr lang="lt-LT" sz="800" dirty="0"/>
              <a:t>.</a:t>
            </a:r>
            <a:endParaRPr lang="en-US" sz="800" dirty="0"/>
          </a:p>
          <a:p>
            <a:r>
              <a:rPr lang="en-US" sz="800" dirty="0"/>
              <a:t>https://creativecommons.org/licenses/by-nc-sa/4.0/</a:t>
            </a:r>
            <a:endParaRPr lang="lt-LT" sz="800" dirty="0"/>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lt-LT" dirty="0"/>
              <a:t>Pastangos užtikrinti lygybę</a:t>
            </a:r>
            <a:endParaRPr lang="en-GB"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rtlCol="0">
            <a:spAutoFit/>
          </a:bodyPr>
          <a:lstStyle/>
          <a:p>
            <a:pPr marL="571500" indent="-571500">
              <a:buClr>
                <a:schemeClr val="accent1"/>
              </a:buClr>
              <a:buFont typeface="Wingdings" pitchFamily="2" charset="2"/>
              <a:buChar char="§"/>
            </a:pPr>
            <a:r>
              <a:rPr lang="lt-LT" sz="3200" dirty="0"/>
              <a:t>Daugybė teisinių nacionalinių ir tarptautinių iniciatyvų, kuriomis siekiama didesnio moterų dalyvavimo darbo rinkoje (pvz. lyčių kvotos).</a:t>
            </a:r>
            <a:endParaRPr lang="en-US" sz="3200" dirty="0"/>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lt-LT" sz="3200" dirty="0"/>
              <a:t>Mažiau iniciatyvų, skirtų moterims, kurios jau užima vadovaujančias pareigas ir susiduria sunkumais naujojo darbo ar </a:t>
            </a:r>
            <a:r>
              <a:rPr lang="lt-LT" sz="3200" dirty="0" err="1"/>
              <a:t>skaitmenizacijos</a:t>
            </a:r>
            <a:r>
              <a:rPr lang="lt-LT" sz="3200" dirty="0"/>
              <a:t> srityse.</a:t>
            </a:r>
            <a:endParaRPr lang="en-GB" sz="3200" dirty="0"/>
          </a:p>
        </p:txBody>
      </p:sp>
      <p:sp>
        <p:nvSpPr>
          <p:cNvPr id="7" name="Textfeld 6">
            <a:extLst>
              <a:ext uri="{FF2B5EF4-FFF2-40B4-BE49-F238E27FC236}">
                <a16:creationId xmlns:a16="http://schemas.microsoft.com/office/drawing/2014/main" id="{2EE6B13B-C74A-48B2-8B05-71B3B14BF53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14591"/>
            <a:ext cx="9513498" cy="1118815"/>
          </a:xfrm>
        </p:spPr>
        <p:txBody>
          <a:bodyPr/>
          <a:lstStyle/>
          <a:p>
            <a:r>
              <a:rPr lang="lt-LT" sz="4000" dirty="0"/>
              <a:t>Įvairovė yra sudėtinga sąvoka, o pastangos užtikrinti lygybę yra tik vienas iš jos modelių</a:t>
            </a:r>
            <a:endParaRPr lang="en-GB" sz="40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6812280" y="1714039"/>
            <a:ext cx="4640601" cy="4467083"/>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04807" y="1894260"/>
            <a:ext cx="6193173" cy="3108543"/>
          </a:xfrm>
          <a:prstGeom prst="rect">
            <a:avLst/>
          </a:prstGeom>
          <a:noFill/>
        </p:spPr>
        <p:txBody>
          <a:bodyPr wrap="square" rtlCol="0">
            <a:spAutoFit/>
          </a:bodyPr>
          <a:lstStyle/>
          <a:p>
            <a:pPr marL="571500" indent="-571500">
              <a:buClr>
                <a:schemeClr val="accent1"/>
              </a:buClr>
              <a:buFont typeface="Wingdings" pitchFamily="2" charset="2"/>
              <a:buChar char="§"/>
            </a:pPr>
            <a:r>
              <a:rPr lang="lt-LT" sz="2800" dirty="0"/>
              <a:t>Moterų įgalinimas vadovaujančiose pareigose nesumažinant vyrų karjeros galimybių.</a:t>
            </a:r>
            <a:endParaRPr lang="en-US" sz="2800" dirty="0"/>
          </a:p>
          <a:p>
            <a:pPr marL="571500" indent="-571500">
              <a:buClr>
                <a:schemeClr val="accent1"/>
              </a:buClr>
              <a:buFont typeface="Wingdings" pitchFamily="2" charset="2"/>
              <a:buChar char="§"/>
            </a:pPr>
            <a:r>
              <a:rPr lang="lt-LT" sz="2800" dirty="0"/>
              <a:t>Tikslas – kovoti su akivaizdžiais trūkumais.</a:t>
            </a:r>
            <a:endParaRPr lang="en-US" sz="2800" dirty="0"/>
          </a:p>
          <a:p>
            <a:pPr marL="571500" indent="-571500">
              <a:buClr>
                <a:schemeClr val="accent1"/>
              </a:buClr>
              <a:buFont typeface="Wingdings" pitchFamily="2" charset="2"/>
              <a:buChar char="§"/>
            </a:pPr>
            <a:r>
              <a:rPr lang="lt-LT" sz="2800" dirty="0"/>
              <a:t>Įvairovė tai daugiau nei lygybė, o jos aspektai sukuria sąveiką.</a:t>
            </a:r>
            <a:endParaRPr lang="en-US" sz="2800" dirty="0"/>
          </a:p>
        </p:txBody>
      </p:sp>
      <p:sp>
        <p:nvSpPr>
          <p:cNvPr id="120" name="Textfeld 119">
            <a:extLst>
              <a:ext uri="{FF2B5EF4-FFF2-40B4-BE49-F238E27FC236}">
                <a16:creationId xmlns:a16="http://schemas.microsoft.com/office/drawing/2014/main" id="{EE51C2A7-3836-F7D6-21C9-29FE650AFAC1}"/>
              </a:ext>
            </a:extLst>
          </p:cNvPr>
          <p:cNvSpPr txBox="1"/>
          <p:nvPr/>
        </p:nvSpPr>
        <p:spPr>
          <a:xfrm>
            <a:off x="10061274" y="1452429"/>
            <a:ext cx="2130726" cy="261610"/>
          </a:xfrm>
          <a:prstGeom prst="rect">
            <a:avLst/>
          </a:prstGeom>
          <a:noFill/>
        </p:spPr>
        <p:txBody>
          <a:bodyPr wrap="square">
            <a:spAutoFit/>
          </a:bodyPr>
          <a:lstStyle/>
          <a:p>
            <a:pPr algn="r"/>
            <a:r>
              <a:rPr lang="en-US" sz="1100" dirty="0" err="1"/>
              <a:t>Gardenswartz</a:t>
            </a:r>
            <a:r>
              <a:rPr lang="en-US" sz="1100" dirty="0"/>
              <a:t> et al. (2003)</a:t>
            </a:r>
            <a:endParaRPr lang="de-DE" sz="11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367171"/>
            <a:ext cx="6097604" cy="2123658"/>
          </a:xfrm>
          <a:prstGeom prst="rect">
            <a:avLst/>
          </a:prstGeom>
          <a:noFill/>
        </p:spPr>
        <p:txBody>
          <a:bodyPr wrap="square" anchor="ctr">
            <a:spAutoFit/>
          </a:bodyPr>
          <a:lstStyle/>
          <a:p>
            <a:pPr algn="ctr">
              <a:spcBef>
                <a:spcPts val="0"/>
              </a:spcBef>
            </a:pPr>
            <a:r>
              <a:rPr lang="lt-LT" sz="6600" b="1" dirty="0">
                <a:solidFill>
                  <a:schemeClr val="bg1"/>
                </a:solidFill>
                <a:latin typeface="Jost" pitchFamily="2" charset="0"/>
                <a:ea typeface="Jost" pitchFamily="2" charset="0"/>
              </a:rPr>
              <a:t>TIKSLINĖS GRUPĖS</a:t>
            </a:r>
            <a:endParaRPr lang="en-GB" sz="6600" b="1" dirty="0">
              <a:solidFill>
                <a:schemeClr val="bg1"/>
              </a:solidFill>
              <a:latin typeface="Jost" pitchFamily="2" charset="0"/>
              <a:ea typeface="Jost" pitchFamily="2" charset="0"/>
            </a:endParaRP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lt-LT" dirty="0"/>
              <a:t>Tikslinės grupės</a:t>
            </a:r>
            <a:endParaRPr lang="en-GB"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Netiesioginė tikslinė grupė „Vadovaujančias pareigas užimančios moterys“</a:t>
            </a:r>
            <a:endParaRPr lang="en-GB" dirty="0"/>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Tiesioginė tikslinė grupė „Žmogiškųjų išteklių valdymo specialistai ir karjeros vadovai“</a:t>
            </a:r>
            <a:endParaRPr lang="en-GB" dirty="0"/>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42806" y="223303"/>
            <a:ext cx="7415681" cy="1219768"/>
          </a:xfrm>
        </p:spPr>
        <p:txBody>
          <a:bodyPr/>
          <a:lstStyle/>
          <a:p>
            <a:r>
              <a:rPr lang="lt-LT" sz="4000" dirty="0"/>
              <a:t>Moterų, užimančių vadovaujamas pareigas, poreikiai</a:t>
            </a:r>
            <a:endParaRPr lang="en-GB" sz="40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91546"/>
            <a:ext cx="10667285" cy="3626506"/>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Kokius ateities pokyčius lemia skaitmenizacija ir skaitmeninė transformacija?</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Labiau komplikuota / sunkiau prisitaikyti</a:t>
            </a:r>
            <a:endParaRPr lang="en-GB" sz="2800" dirty="0"/>
          </a:p>
          <a:p>
            <a:pPr marL="457200" indent="-457200" algn="just">
              <a:lnSpc>
                <a:spcPct val="150000"/>
              </a:lnSpc>
              <a:buClr>
                <a:schemeClr val="accent1"/>
              </a:buClr>
              <a:buFont typeface="Wingdings" pitchFamily="2" charset="2"/>
              <a:buChar char="§"/>
            </a:pPr>
            <a:r>
              <a:rPr lang="lt-LT" sz="2800" dirty="0"/>
              <a:t>Padidėjęs sudėtingumas / daugiau metodų / įrankių</a:t>
            </a:r>
            <a:endParaRPr lang="en-US" sz="2800" dirty="0"/>
          </a:p>
          <a:p>
            <a:pPr marL="457200" indent="-457200" algn="just">
              <a:lnSpc>
                <a:spcPct val="150000"/>
              </a:lnSpc>
              <a:buClr>
                <a:schemeClr val="accent1"/>
              </a:buClr>
              <a:buFont typeface="Wingdings" pitchFamily="2" charset="2"/>
              <a:buChar char="§"/>
            </a:pPr>
            <a:r>
              <a:rPr lang="lt-LT" sz="2800" dirty="0"/>
              <a:t>Lengviau, greičiau, daugiau informacijos</a:t>
            </a: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Netiesioginė tikslinė grupė</a:t>
            </a:r>
            <a:endParaRPr lang="en-GB" sz="2800" dirty="0"/>
          </a:p>
        </p:txBody>
      </p:sp>
      <p:sp>
        <p:nvSpPr>
          <p:cNvPr id="8" name="Textfeld 7">
            <a:extLst>
              <a:ext uri="{FF2B5EF4-FFF2-40B4-BE49-F238E27FC236}">
                <a16:creationId xmlns:a16="http://schemas.microsoft.com/office/drawing/2014/main" id="{3DA729DF-7FE6-1CA6-83FD-E06939C3BEA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6" y="174356"/>
            <a:ext cx="7430672" cy="1219768"/>
          </a:xfrm>
        </p:spPr>
        <p:txBody>
          <a:bodyPr/>
          <a:lstStyle/>
          <a:p>
            <a:r>
              <a:rPr lang="lt-LT" sz="4000" dirty="0"/>
              <a:t>Moterų, užimančių vadovaujamas pareigas, poreikiai</a:t>
            </a:r>
            <a:endParaRPr lang="en-GB" sz="40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3626506"/>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Kokie įgūdžiai reikalinga šiandien ir ateityje, norint sėkmingai dirbti?</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Skaitmeninis artumas / atvirumas ir noras</a:t>
            </a:r>
            <a:endParaRPr lang="en-US" sz="2800" dirty="0"/>
          </a:p>
          <a:p>
            <a:pPr marL="457200" indent="-457200" algn="just">
              <a:lnSpc>
                <a:spcPct val="150000"/>
              </a:lnSpc>
              <a:buClr>
                <a:schemeClr val="accent1"/>
              </a:buClr>
              <a:buFont typeface="Wingdings" pitchFamily="2" charset="2"/>
              <a:buChar char="§"/>
            </a:pPr>
            <a:r>
              <a:rPr lang="lt-LT" sz="2800" dirty="0"/>
              <a:t>Užtikrintas naudojimas / skaitmeninių technologijų rutina</a:t>
            </a:r>
            <a:endParaRPr lang="en-US" sz="2800" dirty="0"/>
          </a:p>
          <a:p>
            <a:pPr marL="457200" indent="-457200" algn="just">
              <a:lnSpc>
                <a:spcPct val="150000"/>
              </a:lnSpc>
              <a:buClr>
                <a:schemeClr val="accent1"/>
              </a:buClr>
              <a:buFont typeface="Wingdings" pitchFamily="2" charset="2"/>
              <a:buChar char="§"/>
            </a:pPr>
            <a:r>
              <a:rPr lang="lt-LT" sz="2800" dirty="0"/>
              <a:t>Skaitmeninis koordinavimas ir bendravimas</a:t>
            </a:r>
            <a:endParaRPr lang="en-US" sz="2800" dirty="0"/>
          </a:p>
          <a:p>
            <a:pPr marL="457200" indent="-457200" algn="just">
              <a:lnSpc>
                <a:spcPct val="150000"/>
              </a:lnSpc>
              <a:buClr>
                <a:schemeClr val="accent1"/>
              </a:buClr>
              <a:buFont typeface="Wingdings" pitchFamily="2" charset="2"/>
              <a:buChar char="§"/>
            </a:pP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Netiesioginė tikslinė grupė</a:t>
            </a:r>
            <a:endParaRPr lang="en-GB" sz="2800" dirty="0"/>
          </a:p>
        </p:txBody>
      </p:sp>
      <p:sp>
        <p:nvSpPr>
          <p:cNvPr id="8" name="Textfeld 7">
            <a:extLst>
              <a:ext uri="{FF2B5EF4-FFF2-40B4-BE49-F238E27FC236}">
                <a16:creationId xmlns:a16="http://schemas.microsoft.com/office/drawing/2014/main" id="{310C76B5-DA7F-70DC-BBCA-ABF3B8418ABF}"/>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6" y="174356"/>
            <a:ext cx="7430672" cy="1219768"/>
          </a:xfrm>
        </p:spPr>
        <p:txBody>
          <a:bodyPr/>
          <a:lstStyle/>
          <a:p>
            <a:r>
              <a:rPr lang="lt-LT" sz="4000" dirty="0"/>
              <a:t>Moterų, užimančių vadovaujamas pareigas, poreikiai</a:t>
            </a:r>
            <a:endParaRPr lang="en-GB" sz="40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3626506"/>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Kaip norėtumėte išmokti naudingų įgūdžių ir įgyti naudingų kompetencijų?</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Individualus ir grupinis mokymas</a:t>
            </a:r>
            <a:endParaRPr lang="en-US" sz="2800" dirty="0"/>
          </a:p>
          <a:p>
            <a:pPr marL="457200" indent="-457200" algn="just">
              <a:lnSpc>
                <a:spcPct val="150000"/>
              </a:lnSpc>
              <a:buClr>
                <a:schemeClr val="accent1"/>
              </a:buClr>
              <a:buFont typeface="Wingdings" pitchFamily="2" charset="2"/>
              <a:buChar char="§"/>
            </a:pPr>
            <a:r>
              <a:rPr lang="lt-LT" sz="2800" dirty="0"/>
              <a:t>Skaitmeninių įrankių skaitmeninis mokymas</a:t>
            </a:r>
            <a:endParaRPr lang="en-US" sz="2800" dirty="0"/>
          </a:p>
          <a:p>
            <a:pPr marL="457200" indent="-457200" algn="just">
              <a:lnSpc>
                <a:spcPct val="150000"/>
              </a:lnSpc>
              <a:buClr>
                <a:schemeClr val="accent1"/>
              </a:buClr>
              <a:buFont typeface="Wingdings" pitchFamily="2" charset="2"/>
              <a:buChar char="§"/>
            </a:pPr>
            <a:r>
              <a:rPr lang="lt-LT" sz="2800" dirty="0"/>
              <a:t>Mokymasis per praktiką</a:t>
            </a: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Netiesioginė tikslinė grupė</a:t>
            </a:r>
            <a:endParaRPr lang="en-GB" sz="2800" dirty="0"/>
          </a:p>
        </p:txBody>
      </p:sp>
      <p:sp>
        <p:nvSpPr>
          <p:cNvPr id="8" name="Textfeld 7">
            <a:extLst>
              <a:ext uri="{FF2B5EF4-FFF2-40B4-BE49-F238E27FC236}">
                <a16:creationId xmlns:a16="http://schemas.microsoft.com/office/drawing/2014/main" id="{4EEDE9EB-4A9E-D466-8187-7C7A82363B5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6" y="174356"/>
            <a:ext cx="8025983" cy="1219768"/>
          </a:xfrm>
        </p:spPr>
        <p:txBody>
          <a:bodyPr/>
          <a:lstStyle/>
          <a:p>
            <a:r>
              <a:rPr lang="lt-LT" sz="3600" dirty="0"/>
              <a:t>Žmogiškųjų išteklių valdymo specialistų ir karjeros vadovų poreikiai</a:t>
            </a:r>
            <a:endParaRPr lang="en-GB" sz="36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40681" y="1885598"/>
            <a:ext cx="10667285" cy="2980175"/>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Kokias žinote teisines normas ir iniciatyvas, skatinančias moteris užimti vadovaujamas pareigas?</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Teisiniai standartai, susiję su lyčių lygybe / kvotos</a:t>
            </a:r>
            <a:endParaRPr lang="en-US" sz="2800" dirty="0"/>
          </a:p>
          <a:p>
            <a:pPr marL="457200" indent="-457200" algn="just">
              <a:lnSpc>
                <a:spcPct val="150000"/>
              </a:lnSpc>
              <a:buClr>
                <a:schemeClr val="accent1"/>
              </a:buClr>
              <a:buFont typeface="Wingdings" pitchFamily="2" charset="2"/>
              <a:buChar char="§"/>
            </a:pPr>
            <a:r>
              <a:rPr lang="lt-LT" sz="2800" dirty="0"/>
              <a:t>Nežinau jokių</a:t>
            </a: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Tiesioginė tikslinė grupė</a:t>
            </a:r>
            <a:endParaRPr lang="en-GB" sz="2800" dirty="0"/>
          </a:p>
        </p:txBody>
      </p:sp>
      <p:sp>
        <p:nvSpPr>
          <p:cNvPr id="8" name="Textfeld 7">
            <a:extLst>
              <a:ext uri="{FF2B5EF4-FFF2-40B4-BE49-F238E27FC236}">
                <a16:creationId xmlns:a16="http://schemas.microsoft.com/office/drawing/2014/main" id="{B958305B-91A5-C4A6-E180-75A0FD085E9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6" y="174356"/>
            <a:ext cx="8025983" cy="1219768"/>
          </a:xfrm>
        </p:spPr>
        <p:txBody>
          <a:bodyPr/>
          <a:lstStyle/>
          <a:p>
            <a:r>
              <a:rPr lang="lt-LT" sz="3600" dirty="0"/>
              <a:t>Žmogiškųjų išteklių valdymo specialistų ir karjeros vadovų poreikiai</a:t>
            </a:r>
            <a:endParaRPr lang="en-GB" sz="36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72101" y="1770666"/>
            <a:ext cx="10667285" cy="3626506"/>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Ar esate susipažinę su specifiniais konsultavimo metodais, skirtais moterims, užimančioms vadovaujamas pareigas?</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Nespecifinės bendrosios programos</a:t>
            </a:r>
            <a:endParaRPr lang="en-US" sz="2800" dirty="0"/>
          </a:p>
          <a:p>
            <a:pPr marL="457200" indent="-457200" algn="just">
              <a:lnSpc>
                <a:spcPct val="150000"/>
              </a:lnSpc>
              <a:buClr>
                <a:schemeClr val="accent1"/>
              </a:buClr>
              <a:buFont typeface="Wingdings" pitchFamily="2" charset="2"/>
              <a:buChar char="§"/>
            </a:pPr>
            <a:r>
              <a:rPr lang="lt-LT" sz="2800" dirty="0"/>
              <a:t>Vadovavimo / mentorystės programos apskritai</a:t>
            </a:r>
            <a:endParaRPr lang="en-US" sz="2800" dirty="0"/>
          </a:p>
          <a:p>
            <a:pPr marL="457200" indent="-457200" algn="just">
              <a:lnSpc>
                <a:spcPct val="150000"/>
              </a:lnSpc>
              <a:buClr>
                <a:schemeClr val="accent1"/>
              </a:buClr>
              <a:buFont typeface="Wingdings" pitchFamily="2" charset="2"/>
              <a:buChar char="§"/>
            </a:pPr>
            <a:r>
              <a:rPr lang="lt-LT" sz="2800" dirty="0"/>
              <a:t>Karjeros tinklai</a:t>
            </a: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Tiesioginė tikslinė grupė</a:t>
            </a:r>
            <a:endParaRPr lang="en-GB" sz="2800" dirty="0"/>
          </a:p>
        </p:txBody>
      </p:sp>
      <p:sp>
        <p:nvSpPr>
          <p:cNvPr id="11" name="Textfeld 10">
            <a:extLst>
              <a:ext uri="{FF2B5EF4-FFF2-40B4-BE49-F238E27FC236}">
                <a16:creationId xmlns:a16="http://schemas.microsoft.com/office/drawing/2014/main" id="{4BDC7914-2A09-7857-ACA1-70D89BC27A7C}"/>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6" y="174356"/>
            <a:ext cx="8025983" cy="1219768"/>
          </a:xfrm>
        </p:spPr>
        <p:txBody>
          <a:bodyPr/>
          <a:lstStyle/>
          <a:p>
            <a:r>
              <a:rPr lang="lt-LT" sz="3600" dirty="0"/>
              <a:t>Žmogiškųjų išteklių valdymo specialistų ir karjeros vadovų poreikiai</a:t>
            </a:r>
            <a:endParaRPr lang="en-GB" sz="36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06391" y="1922609"/>
            <a:ext cx="10667285" cy="2980175"/>
          </a:xfrm>
          <a:prstGeom prst="rect">
            <a:avLst/>
          </a:prstGeom>
          <a:noFill/>
        </p:spPr>
        <p:txBody>
          <a:bodyPr wrap="square" rtlCol="0">
            <a:spAutoFit/>
          </a:bodyPr>
          <a:lstStyle/>
          <a:p>
            <a:pPr>
              <a:lnSpc>
                <a:spcPct val="150000"/>
              </a:lnSpc>
              <a:buClr>
                <a:schemeClr val="accent1"/>
              </a:buClr>
            </a:pPr>
            <a:r>
              <a:rPr lang="lt-LT" sz="2800" b="1" dirty="0">
                <a:solidFill>
                  <a:schemeClr val="accent1"/>
                </a:solidFill>
              </a:rPr>
              <a:t>Kokie aspektai, jūsų požiūriu, yra svarbus jūsų konsultavimo metodui?</a:t>
            </a:r>
            <a:endParaRPr lang="en-GB" sz="2800" b="1" dirty="0">
              <a:solidFill>
                <a:schemeClr val="accent1"/>
              </a:solidFill>
            </a:endParaRP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lt-LT" sz="2800" dirty="0"/>
              <a:t>Asmeninė aplinka</a:t>
            </a:r>
            <a:endParaRPr lang="en-US" sz="2800" dirty="0"/>
          </a:p>
          <a:p>
            <a:pPr marL="457200" indent="-457200" algn="just">
              <a:lnSpc>
                <a:spcPct val="150000"/>
              </a:lnSpc>
              <a:buClr>
                <a:schemeClr val="accent1"/>
              </a:buClr>
              <a:buFont typeface="Wingdings" pitchFamily="2" charset="2"/>
              <a:buChar char="§"/>
            </a:pPr>
            <a:r>
              <a:rPr lang="lt-LT" sz="2800" dirty="0"/>
              <a:t>Pozityvaus požiūrio kūrimas</a:t>
            </a:r>
            <a:endParaRPr lang="en-US" sz="2800" dirty="0"/>
          </a:p>
          <a:p>
            <a:pPr marL="457200" indent="-457200" algn="just">
              <a:lnSpc>
                <a:spcPct val="150000"/>
              </a:lnSpc>
              <a:buClr>
                <a:schemeClr val="accent1"/>
              </a:buClr>
              <a:buFont typeface="Wingdings" pitchFamily="2" charset="2"/>
              <a:buChar char="§"/>
            </a:pPr>
            <a:r>
              <a:rPr lang="lt-LT" sz="2800" dirty="0"/>
              <a:t>Informuotumo apie temos sudėtingumą didinimas</a:t>
            </a:r>
            <a:endParaRPr lang="en-US" sz="28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2800" dirty="0"/>
              <a:t>Tiesioginė tikslinė grupė</a:t>
            </a:r>
            <a:endParaRPr lang="en-GB" sz="2800" dirty="0"/>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lt-LT" sz="4800" dirty="0">
                <a:solidFill>
                  <a:schemeClr val="tx1"/>
                </a:solidFill>
                <a:latin typeface="Jost" pitchFamily="2" charset="0"/>
                <a:ea typeface="Jost" pitchFamily="2" charset="0"/>
              </a:rPr>
              <a:t>Iššūkius kelianti aplinka</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4055610861"/>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711746"/>
            <a:ext cx="6097604" cy="1107996"/>
          </a:xfrm>
          <a:prstGeom prst="rect">
            <a:avLst/>
          </a:prstGeom>
          <a:noFill/>
        </p:spPr>
        <p:txBody>
          <a:bodyPr wrap="square" anchor="ctr">
            <a:spAutoFit/>
          </a:bodyPr>
          <a:lstStyle/>
          <a:p>
            <a:pPr algn="ctr">
              <a:spcBef>
                <a:spcPts val="0"/>
              </a:spcBef>
            </a:pPr>
            <a:r>
              <a:rPr lang="lt-LT" sz="6600" b="1" dirty="0">
                <a:solidFill>
                  <a:schemeClr val="bg1"/>
                </a:solidFill>
                <a:latin typeface="Jost" pitchFamily="2" charset="0"/>
                <a:ea typeface="Jost" pitchFamily="2" charset="0"/>
              </a:rPr>
              <a:t>MŪSŲ POŽIŪRIS</a:t>
            </a:r>
            <a:endParaRPr lang="en-GB" sz="6600" b="1" dirty="0">
              <a:solidFill>
                <a:schemeClr val="bg1"/>
              </a:solidFill>
              <a:latin typeface="Jost" pitchFamily="2" charset="0"/>
              <a:ea typeface="Jost" pitchFamily="2" charset="0"/>
            </a:endParaRP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lt-LT" dirty="0"/>
              <a:t>Temų susikirtimas</a:t>
            </a:r>
            <a:endParaRPr lang="en-GB"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784145" y="2447552"/>
              <a:ext cx="2546293" cy="646331"/>
            </a:xfrm>
            <a:prstGeom prst="rect">
              <a:avLst/>
            </a:prstGeom>
            <a:noFill/>
          </p:spPr>
          <p:txBody>
            <a:bodyPr wrap="square" rtlCol="0">
              <a:spAutoFit/>
            </a:bodyPr>
            <a:lstStyle/>
            <a:p>
              <a:pPr algn="ctr"/>
              <a:r>
                <a:rPr lang="lt-LT" b="1" dirty="0">
                  <a:solidFill>
                    <a:schemeClr val="accent5"/>
                  </a:solidFill>
                </a:rPr>
                <a:t>Naujasis darbas (dėmesys vadovavimui)</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511643" y="4226180"/>
              <a:ext cx="2201626" cy="923330"/>
            </a:xfrm>
            <a:prstGeom prst="rect">
              <a:avLst/>
            </a:prstGeom>
            <a:noFill/>
          </p:spPr>
          <p:txBody>
            <a:bodyPr wrap="square" rtlCol="0">
              <a:spAutoFit/>
            </a:bodyPr>
            <a:lstStyle/>
            <a:p>
              <a:pPr algn="ctr"/>
              <a:r>
                <a:rPr lang="lt-LT" b="1" dirty="0">
                  <a:solidFill>
                    <a:schemeClr val="accent5"/>
                  </a:solidFill>
                </a:rPr>
                <a:t>Skaitmenizacija ir skaitmeninė transformacija</a:t>
              </a:r>
              <a:endParaRPr lang="en-GB" b="1" dirty="0">
                <a:solidFill>
                  <a:schemeClr val="accent5"/>
                </a:solidFill>
              </a:endParaRPr>
            </a:p>
          </p:txBody>
        </p:sp>
        <p:sp>
          <p:nvSpPr>
            <p:cNvPr id="27" name="Textfeld 26">
              <a:extLst>
                <a:ext uri="{FF2B5EF4-FFF2-40B4-BE49-F238E27FC236}">
                  <a16:creationId xmlns:a16="http://schemas.microsoft.com/office/drawing/2014/main" id="{8F23B5A5-DECB-587B-5F49-E98CE364EB1D}"/>
                </a:ext>
              </a:extLst>
            </p:cNvPr>
            <p:cNvSpPr txBox="1"/>
            <p:nvPr/>
          </p:nvSpPr>
          <p:spPr>
            <a:xfrm>
              <a:off x="4421426" y="4402457"/>
              <a:ext cx="1843011" cy="646331"/>
            </a:xfrm>
            <a:prstGeom prst="rect">
              <a:avLst/>
            </a:prstGeom>
            <a:noFill/>
          </p:spPr>
          <p:txBody>
            <a:bodyPr wrap="square" rtlCol="0">
              <a:spAutoFit/>
            </a:bodyPr>
            <a:lstStyle/>
            <a:p>
              <a:pPr algn="ctr"/>
              <a:r>
                <a:rPr lang="lt-LT" b="1" dirty="0">
                  <a:solidFill>
                    <a:schemeClr val="accent5"/>
                  </a:solidFill>
                </a:rPr>
                <a:t>Pastangos užtikrinti lygybę</a:t>
              </a:r>
              <a:endParaRPr lang="en-GB" b="1" dirty="0">
                <a:solidFill>
                  <a:schemeClr val="accent5"/>
                </a:solidFill>
              </a:endParaRP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fontScale="92500"/>
          </a:bodyPr>
          <a:lstStyle/>
          <a:p>
            <a:pPr marL="0" indent="0">
              <a:lnSpc>
                <a:spcPct val="250000"/>
              </a:lnSpc>
              <a:spcBef>
                <a:spcPts val="0"/>
              </a:spcBef>
              <a:buNone/>
            </a:pPr>
            <a:r>
              <a:rPr lang="lt-LT" sz="4300" b="1" dirty="0">
                <a:solidFill>
                  <a:schemeClr val="accent1"/>
                </a:solidFill>
                <a:latin typeface="Jost" pitchFamily="2" charset="0"/>
                <a:ea typeface="Jost" pitchFamily="2" charset="0"/>
              </a:rPr>
              <a:t>Šio susikirtimo sprendimas:</a:t>
            </a:r>
            <a:endParaRPr lang="en-GB" sz="4300" b="1" dirty="0">
              <a:solidFill>
                <a:schemeClr val="accent1"/>
              </a:solidFill>
              <a:latin typeface="Jost" pitchFamily="2" charset="0"/>
              <a:ea typeface="Jost" pitchFamily="2" charset="0"/>
            </a:endParaRPr>
          </a:p>
          <a:p>
            <a:pPr>
              <a:lnSpc>
                <a:spcPct val="170000"/>
              </a:lnSpc>
              <a:spcBef>
                <a:spcPts val="0"/>
              </a:spcBef>
              <a:spcAft>
                <a:spcPts val="1200"/>
              </a:spcAft>
            </a:pPr>
            <a:r>
              <a:rPr lang="lt-LT" sz="3500" i="1" dirty="0">
                <a:latin typeface="Jost" pitchFamily="2" charset="0"/>
                <a:ea typeface="Jost" pitchFamily="2" charset="0"/>
              </a:rPr>
              <a:t>Skaitmeninė lyderystė</a:t>
            </a:r>
            <a:endParaRPr lang="en-GB" sz="3500" i="1" dirty="0">
              <a:latin typeface="Jost" pitchFamily="2" charset="0"/>
              <a:ea typeface="Jost" pitchFamily="2" charset="0"/>
            </a:endParaRPr>
          </a:p>
          <a:p>
            <a:pPr>
              <a:lnSpc>
                <a:spcPct val="110000"/>
              </a:lnSpc>
              <a:spcBef>
                <a:spcPts val="0"/>
              </a:spcBef>
              <a:spcAft>
                <a:spcPts val="1200"/>
              </a:spcAft>
            </a:pPr>
            <a:r>
              <a:rPr lang="lt-LT" sz="3500" i="1" dirty="0">
                <a:latin typeface="Jost" pitchFamily="2" charset="0"/>
                <a:ea typeface="Jost" pitchFamily="2" charset="0"/>
              </a:rPr>
              <a:t>Moterų įgalinimas (</a:t>
            </a:r>
            <a:r>
              <a:rPr lang="lt-LT" sz="2600" dirty="0">
                <a:latin typeface="Jost" pitchFamily="2" charset="0"/>
                <a:ea typeface="Jost" pitchFamily="2" charset="0"/>
              </a:rPr>
              <a:t>nesudarant kitiems nepalankios padėties</a:t>
            </a:r>
            <a:r>
              <a:rPr lang="lt-LT" sz="3500" i="1" dirty="0">
                <a:latin typeface="Jost" pitchFamily="2" charset="0"/>
                <a:ea typeface="Jost" pitchFamily="2" charset="0"/>
              </a:rPr>
              <a:t>)</a:t>
            </a:r>
            <a:endParaRPr lang="en-GB" sz="3500" dirty="0">
              <a:latin typeface="Jost" pitchFamily="2" charset="0"/>
              <a:ea typeface="Jost" pitchFamily="2" charset="0"/>
            </a:endParaRPr>
          </a:p>
          <a:p>
            <a:pPr>
              <a:lnSpc>
                <a:spcPct val="170000"/>
              </a:lnSpc>
              <a:spcBef>
                <a:spcPts val="0"/>
              </a:spcBef>
              <a:spcAft>
                <a:spcPts val="1200"/>
              </a:spcAft>
            </a:pPr>
            <a:r>
              <a:rPr lang="lt-LT" sz="3500" i="1" dirty="0">
                <a:latin typeface="Jost" pitchFamily="2" charset="0"/>
                <a:ea typeface="Jost" pitchFamily="2" charset="0"/>
              </a:rPr>
              <a:t>Konsultavimo metodas</a:t>
            </a:r>
            <a:endParaRPr lang="en-GB" sz="3500" i="1" dirty="0">
              <a:latin typeface="Jost" pitchFamily="2" charset="0"/>
              <a:ea typeface="Jost" pitchFamily="2" charset="0"/>
            </a:endParaRP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0" y="2241858"/>
            <a:ext cx="5508825"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lt-LT" sz="4800" dirty="0">
                <a:solidFill>
                  <a:schemeClr val="tx1"/>
                </a:solidFill>
                <a:latin typeface="Jost" pitchFamily="2" charset="0"/>
                <a:ea typeface="Jost" pitchFamily="2" charset="0"/>
              </a:rPr>
              <a:t>Įgūdžių tobulinimo programos sudedamosios dalys</a:t>
            </a:r>
            <a:endParaRPr lang="en-GB" sz="4800" dirty="0">
              <a:solidFill>
                <a:schemeClr val="tx1"/>
              </a:solidFill>
              <a:latin typeface="Jost" pitchFamily="2" charset="0"/>
              <a:ea typeface="Jost" pitchFamily="2" charset="0"/>
            </a:endParaRP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lt-LT" dirty="0"/>
              <a:t>Mokymo programa</a:t>
            </a:r>
            <a:endParaRPr lang="de-DE"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lt-LT" b="1" kern="1200" noProof="0" dirty="0">
                    <a:solidFill>
                      <a:schemeClr val="bg1"/>
                    </a:solidFill>
                    <a:ea typeface="Calibri" panose="020F0502020204030204" pitchFamily="34" charset="0"/>
                  </a:rPr>
                  <a:t>Įžanga</a:t>
                </a:r>
                <a:endParaRPr lang="en-GB" b="1" kern="1200" noProof="0" dirty="0">
                  <a:solidFill>
                    <a:schemeClr val="bg1"/>
                  </a:solidFill>
                  <a:ea typeface="Calibri" panose="020F0502020204030204" pitchFamily="34" charset="0"/>
                </a:endParaRP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t-LT" sz="1400" kern="1200" noProof="0" dirty="0">
                      <a:solidFill>
                        <a:schemeClr val="bg1"/>
                      </a:solidFill>
                      <a:ea typeface="Calibri" panose="020F0502020204030204" pitchFamily="34" charset="0"/>
                    </a:rPr>
                    <a:t>Skaitmeninė organizacija</a:t>
                  </a:r>
                  <a:endParaRPr lang="en-GB" sz="1400" kern="1200" noProof="0" dirty="0">
                    <a:solidFill>
                      <a:schemeClr val="bg1"/>
                    </a:solidFill>
                    <a:ea typeface="Calibri" panose="020F0502020204030204" pitchFamily="34" charset="0"/>
                  </a:endParaRP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t-LT" sz="1400" dirty="0">
                      <a:solidFill>
                        <a:schemeClr val="bg1"/>
                      </a:solidFill>
                      <a:ea typeface="Calibri" panose="020F0502020204030204" pitchFamily="34" charset="0"/>
                    </a:rPr>
                    <a:t>Organizacinė sistema</a:t>
                  </a:r>
                  <a:endParaRPr lang="en-GB" sz="1400" kern="1200" noProof="0" dirty="0">
                    <a:solidFill>
                      <a:schemeClr val="bg1"/>
                    </a:solidFill>
                    <a:ea typeface="Calibri" panose="020F0502020204030204" pitchFamily="34" charset="0"/>
                  </a:endParaRP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lt-LT" b="1" dirty="0">
                    <a:solidFill>
                      <a:schemeClr val="bg1"/>
                    </a:solidFill>
                    <a:ea typeface="Calibri" panose="020F0502020204030204" pitchFamily="34" charset="0"/>
                  </a:rPr>
                  <a:t>Galutinis apmąstymas</a:t>
                </a:r>
                <a:endParaRPr lang="en-GB" b="1" dirty="0">
                  <a:solidFill>
                    <a:schemeClr val="bg1"/>
                  </a:solidFill>
                  <a:ea typeface="Calibri" panose="020F0502020204030204" pitchFamily="34" charset="0"/>
                </a:endParaRPr>
              </a:p>
              <a:p>
                <a:pPr marL="0" lvl="0" indent="0" algn="ctr" defTabSz="889000">
                  <a:lnSpc>
                    <a:spcPct val="90000"/>
                  </a:lnSpc>
                  <a:spcBef>
                    <a:spcPct val="0"/>
                  </a:spcBef>
                  <a:spcAft>
                    <a:spcPct val="35000"/>
                  </a:spcAft>
                  <a:buNone/>
                </a:pPr>
                <a:endParaRPr lang="en-GB" sz="14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t-LT" sz="1400" kern="1200" noProof="0" dirty="0">
                      <a:solidFill>
                        <a:schemeClr val="bg1"/>
                      </a:solidFill>
                      <a:ea typeface="Calibri" panose="020F0502020204030204" pitchFamily="34" charset="0"/>
                    </a:rPr>
                    <a:t>Skaitmeninis vadovavimas</a:t>
                  </a:r>
                  <a:endParaRPr lang="en-GB" sz="1400" kern="1200" noProof="0" dirty="0">
                    <a:solidFill>
                      <a:schemeClr val="bg1"/>
                    </a:solidFill>
                    <a:ea typeface="Calibri" panose="020F0502020204030204" pitchFamily="34" charset="0"/>
                  </a:endParaRP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t-LT" sz="1400" kern="1200" noProof="0" dirty="0">
                      <a:solidFill>
                        <a:schemeClr val="bg1"/>
                      </a:solidFill>
                      <a:ea typeface="Calibri" panose="020F0502020204030204" pitchFamily="34" charset="0"/>
                    </a:rPr>
                    <a:t>Moterų įgalinimas</a:t>
                  </a:r>
                  <a:endParaRPr lang="en-GB" sz="1400" kern="1200" noProof="0" dirty="0">
                    <a:solidFill>
                      <a:schemeClr val="bg1"/>
                    </a:solidFill>
                    <a:ea typeface="Calibri" panose="020F0502020204030204" pitchFamily="34" charset="0"/>
                  </a:endParaRP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6" cy="1262705"/>
              <a:chOff x="7376856" y="3586452"/>
              <a:chExt cx="1883116"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6" cy="1234491"/>
                <a:chOff x="6638" y="272785"/>
                <a:chExt cx="2057485"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5"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lt-LT" sz="1400">
                      <a:solidFill>
                        <a:schemeClr val="bg1"/>
                      </a:solidFill>
                      <a:ea typeface="Calibri" panose="020F0502020204030204" pitchFamily="34" charset="0"/>
                    </a:rPr>
                    <a:t>Profesinis </a:t>
                  </a:r>
                  <a:r>
                    <a:rPr lang="lt-LT" sz="1400" dirty="0">
                      <a:solidFill>
                        <a:schemeClr val="bg1"/>
                      </a:solidFill>
                      <a:ea typeface="Calibri" panose="020F0502020204030204" pitchFamily="34" charset="0"/>
                    </a:rPr>
                    <a:t>konsultavimas</a:t>
                  </a:r>
                  <a:endParaRPr lang="en-GB" sz="1400" dirty="0">
                    <a:solidFill>
                      <a:schemeClr val="bg1"/>
                    </a:solidFill>
                    <a:ea typeface="Calibri" panose="020F0502020204030204" pitchFamily="34" charset="0"/>
                  </a:endParaRP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lt-LT" sz="1400" b="1" dirty="0">
                  <a:ea typeface="Calibri" panose="020F0502020204030204" pitchFamily="34" charset="0"/>
                </a:rPr>
                <a:t>SKAITMENINIS VADOVAVIMAS</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lt-LT" sz="1400" b="1" dirty="0">
                  <a:ea typeface="Calibri" panose="020F0502020204030204" pitchFamily="34" charset="0"/>
                </a:rPr>
                <a:t>MOTERŲ VADOVAVIMAS</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675639" y="5273858"/>
              <a:ext cx="1883115" cy="621558"/>
            </a:xfrm>
            <a:prstGeom prst="rect">
              <a:avLst/>
            </a:prstGeom>
            <a:noFill/>
          </p:spPr>
          <p:txBody>
            <a:bodyPr wrap="square" rtlCol="0">
              <a:spAutoFit/>
            </a:bodyPr>
            <a:lstStyle/>
            <a:p>
              <a:pPr algn="ctr"/>
              <a:r>
                <a:rPr lang="lt-LT" sz="1400" b="1" dirty="0">
                  <a:ea typeface="Calibri" panose="020F0502020204030204" pitchFamily="34" charset="0"/>
                </a:rPr>
                <a:t>KONSULTAVIMO METODAS</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lt-LT" dirty="0"/>
              <a:t>Rezultatai</a:t>
            </a:r>
            <a:endParaRPr lang="de-DE"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1807041"/>
            <a:ext cx="10667285" cy="4031873"/>
          </a:xfrm>
          <a:prstGeom prst="rect">
            <a:avLst/>
          </a:prstGeom>
          <a:noFill/>
        </p:spPr>
        <p:txBody>
          <a:bodyPr wrap="square" rtlCol="0">
            <a:spAutoFit/>
          </a:bodyPr>
          <a:lstStyle/>
          <a:p>
            <a:pPr>
              <a:buClr>
                <a:schemeClr val="accent1"/>
              </a:buClr>
            </a:pPr>
            <a:r>
              <a:rPr lang="lt-LT" sz="3200" b="1" dirty="0">
                <a:solidFill>
                  <a:schemeClr val="accent1"/>
                </a:solidFill>
              </a:rPr>
              <a:t>Kokie yra programos rezultatai?</a:t>
            </a:r>
            <a:endParaRPr lang="en-GB" sz="3200" b="1" dirty="0">
              <a:solidFill>
                <a:schemeClr val="accent1"/>
              </a:solidFill>
            </a:endParaRPr>
          </a:p>
          <a:p>
            <a:pPr>
              <a:buClr>
                <a:schemeClr val="accent1"/>
              </a:buClr>
            </a:pPr>
            <a:endParaRPr lang="en-US" sz="3200" b="1" dirty="0">
              <a:solidFill>
                <a:schemeClr val="accent1"/>
              </a:solidFill>
            </a:endParaRPr>
          </a:p>
          <a:p>
            <a:pPr marL="571500" indent="-571500">
              <a:buClr>
                <a:schemeClr val="accent1"/>
              </a:buClr>
              <a:buFont typeface="Wingdings" pitchFamily="2" charset="2"/>
              <a:buChar char="§"/>
            </a:pPr>
            <a:r>
              <a:rPr lang="lt-LT" sz="3200" dirty="0"/>
              <a:t>Moterų vadovių įgalinimas susidoroti su šiuolaikinės (skaitmenizuotos) darbo aplinkos iššūkiais nediskriminuojant kitų lyčių.</a:t>
            </a:r>
            <a:endParaRPr lang="en-GB" sz="3200" dirty="0"/>
          </a:p>
          <a:p>
            <a:pPr marL="571500" indent="-571500">
              <a:buClr>
                <a:schemeClr val="accent1"/>
              </a:buClr>
              <a:buFont typeface="Wingdings" pitchFamily="2" charset="2"/>
              <a:buChar char="§"/>
            </a:pPr>
            <a:endParaRPr lang="en-GB" sz="3200" dirty="0"/>
          </a:p>
          <a:p>
            <a:pPr marL="571500" indent="-571500">
              <a:buClr>
                <a:schemeClr val="accent1"/>
              </a:buClr>
              <a:buFont typeface="Wingdings" pitchFamily="2" charset="2"/>
              <a:buChar char="§"/>
            </a:pPr>
            <a:r>
              <a:rPr lang="lt-LT" sz="3200" dirty="0"/>
              <a:t>Turėti metodą, kuris galėtų sumažinti VUCA pasaulio poveikį moterims.</a:t>
            </a:r>
            <a:endParaRPr lang="en-GB" sz="3200" dirty="0"/>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E4DAEE6-3B91-FC49-6A1B-F4F87C04F2B4}"/>
              </a:ext>
            </a:extLst>
          </p:cNvPr>
          <p:cNvSpPr/>
          <p:nvPr/>
        </p:nvSpPr>
        <p:spPr>
          <a:xfrm>
            <a:off x="1225685" y="1595336"/>
            <a:ext cx="5457217" cy="1643975"/>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3" name="TextBox 2">
            <a:extLst>
              <a:ext uri="{FF2B5EF4-FFF2-40B4-BE49-F238E27FC236}">
                <a16:creationId xmlns:a16="http://schemas.microsoft.com/office/drawing/2014/main" id="{699ACF53-2DA7-CB8C-B7A5-5DB3E1E16DED}"/>
              </a:ext>
            </a:extLst>
          </p:cNvPr>
          <p:cNvSpPr txBox="1"/>
          <p:nvPr/>
        </p:nvSpPr>
        <p:spPr>
          <a:xfrm>
            <a:off x="1507787" y="1663430"/>
            <a:ext cx="4756826" cy="1081771"/>
          </a:xfrm>
          <a:prstGeom prst="rect">
            <a:avLst/>
          </a:prstGeom>
          <a:noFill/>
        </p:spPr>
        <p:txBody>
          <a:bodyPr wrap="square" rtlCol="0">
            <a:spAutoFit/>
          </a:bodyPr>
          <a:lstStyle/>
          <a:p>
            <a:pPr>
              <a:lnSpc>
                <a:spcPct val="150000"/>
              </a:lnSpc>
            </a:pPr>
            <a:r>
              <a:rPr lang="lt-LT" sz="1100" b="0" i="0" dirty="0">
                <a:effectLst/>
              </a:rPr>
              <a:t>Finansuojama Europos Sąjungos lėšomis. Tačiau išreiškiamas požiūris ar nuomonė yra tik autoriaus (-</a:t>
            </a:r>
            <a:r>
              <a:rPr lang="lt-LT" sz="1100" b="0" i="0" dirty="0" err="1">
                <a:effectLst/>
              </a:rPr>
              <a:t>ių</a:t>
            </a:r>
            <a:r>
              <a:rPr lang="lt-LT" sz="1100" b="0" i="0" dirty="0">
                <a:effectLst/>
              </a:rPr>
              <a:t>) ir nebūtinai atspindi Europos Sąjungos ar Nacionalinės agentūros požiūrį ar nuomonę. Nei Europos Sąjunga, nei Nacionalinė agentūra negali būti laikoma už juos </a:t>
            </a:r>
            <a:r>
              <a:rPr lang="lt-LT" sz="1100" b="0" i="0" dirty="0">
                <a:solidFill>
                  <a:srgbClr val="26324B"/>
                </a:solidFill>
                <a:effectLst/>
              </a:rPr>
              <a:t>atsakinga.</a:t>
            </a:r>
            <a:endParaRPr lang="lt-LT" sz="1100" dirty="0"/>
          </a:p>
        </p:txBody>
      </p:sp>
    </p:spTree>
    <p:extLst>
      <p:ext uri="{BB962C8B-B14F-4D97-AF65-F5344CB8AC3E}">
        <p14:creationId xmlns:p14="http://schemas.microsoft.com/office/powerpoint/2010/main" val="2702814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509394"/>
            <a:ext cx="10515600" cy="4742497"/>
          </a:xfrm>
        </p:spPr>
        <p:txBody>
          <a:bodyPr vert="horz" lIns="91440" tIns="45720" rIns="91440" bIns="45720" rtlCol="0" anchor="t">
            <a:noAutofit/>
          </a:bodyPr>
          <a:lstStyle/>
          <a:p>
            <a:pPr marL="355600" indent="-355600" algn="just">
              <a:lnSpc>
                <a:spcPct val="100000"/>
              </a:lnSpc>
              <a:buNone/>
            </a:pPr>
            <a:r>
              <a:rPr lang="en-US" sz="1400" dirty="0"/>
              <a:t>Barber, H. (1992). Developing Strategic Leadership: The US Army War College Experience. Journal of Management Development, 11(6), pp. 4-12, </a:t>
            </a:r>
            <a:r>
              <a:rPr lang="en-US" sz="1400" dirty="0">
                <a:hlinkClick r:id="rId2"/>
              </a:rPr>
              <a:t>https://doi.org/10.1108/02621719210018208</a:t>
            </a:r>
            <a:r>
              <a:rPr lang="en-US" sz="1400" dirty="0"/>
              <a:t>. </a:t>
            </a:r>
          </a:p>
          <a:p>
            <a:pPr marL="355600" indent="-355600" algn="just">
              <a:lnSpc>
                <a:spcPct val="100000"/>
              </a:lnSpc>
              <a:buNone/>
            </a:pPr>
            <a:r>
              <a:rPr lang="en-US" sz="1400"/>
              <a:t>Berend, B., </a:t>
            </a:r>
            <a:r>
              <a:rPr lang="en-US" sz="1400" dirty="0"/>
              <a:t>Brohm-Badry, M. (2020a). Positive </a:t>
            </a:r>
            <a:r>
              <a:rPr lang="en-US" sz="1400" dirty="0" err="1"/>
              <a:t>Psychologie</a:t>
            </a:r>
            <a:r>
              <a:rPr lang="en-US" sz="1400" dirty="0"/>
              <a:t> und New Work. In M. Brohm-Badry, C. Peifer, J. M. Greve, &amp; B. Berend (Eds.): </a:t>
            </a:r>
            <a:r>
              <a:rPr lang="en-US" sz="1400" dirty="0" err="1"/>
              <a:t>Zusammen</a:t>
            </a:r>
            <a:r>
              <a:rPr lang="en-US" sz="1400" dirty="0"/>
              <a:t> </a:t>
            </a:r>
            <a:r>
              <a:rPr lang="en-US" sz="1400" dirty="0" err="1"/>
              <a:t>wachsen</a:t>
            </a:r>
            <a:r>
              <a:rPr lang="en-US" sz="1400" dirty="0"/>
              <a:t>. </a:t>
            </a:r>
            <a:r>
              <a:rPr lang="en-US" sz="1400" dirty="0" err="1"/>
              <a:t>Förderung</a:t>
            </a:r>
            <a:r>
              <a:rPr lang="en-US" sz="1400" dirty="0"/>
              <a:t> der </a:t>
            </a:r>
            <a:r>
              <a:rPr lang="en-US" sz="1400" dirty="0" err="1"/>
              <a:t>positiv-psychologischen</a:t>
            </a:r>
            <a:r>
              <a:rPr lang="en-US" sz="1400" dirty="0"/>
              <a:t> </a:t>
            </a:r>
            <a:r>
              <a:rPr lang="en-US" sz="1400" dirty="0" err="1"/>
              <a:t>Entwicklung</a:t>
            </a:r>
            <a:r>
              <a:rPr lang="en-US" sz="1400" dirty="0"/>
              <a:t> von Individuum, </a:t>
            </a:r>
            <a:r>
              <a:rPr lang="en-US" sz="1400" dirty="0" err="1"/>
              <a:t>Organisation</a:t>
            </a:r>
            <a:r>
              <a:rPr lang="en-US" sz="1400" dirty="0"/>
              <a:t> und Gesellschaft. Lengerich, pp. 100–110.</a:t>
            </a:r>
          </a:p>
          <a:p>
            <a:pPr marL="355600" indent="-355600" algn="just">
              <a:lnSpc>
                <a:spcPct val="100000"/>
              </a:lnSpc>
              <a:buNone/>
            </a:pPr>
            <a:r>
              <a:rPr lang="en-US" sz="1400"/>
              <a:t>Berend, B., </a:t>
            </a:r>
            <a:r>
              <a:rPr lang="en-US" sz="1400" dirty="0"/>
              <a:t>Brohm-Badry, M. (2020b). </a:t>
            </a:r>
            <a:r>
              <a:rPr lang="de-DE" sz="1400" dirty="0"/>
              <a:t>New Work: Souveränität im postdigitalen Zeitalter – Zeitenwende für Unternehmer, Personalverantwortliche, Coaches und Angestellte. Wiesbaden.</a:t>
            </a:r>
            <a:endParaRPr lang="en-US" sz="1400" dirty="0"/>
          </a:p>
          <a:p>
            <a:pPr marL="355600" indent="-355600" algn="just">
              <a:lnSpc>
                <a:spcPct val="100000"/>
              </a:lnSpc>
              <a:buNone/>
            </a:pPr>
            <a:r>
              <a:rPr lang="en-US" sz="1400" dirty="0" err="1"/>
              <a:t>Gardenswartz</a:t>
            </a:r>
            <a:r>
              <a:rPr lang="en-US" sz="1400" dirty="0"/>
              <a:t>, L., &amp; Rowe, A. (2003). Diverse Teams at Work - Capitalizing on the Power of Diversity. 2nd edition, Alexandria.</a:t>
            </a:r>
          </a:p>
          <a:p>
            <a:pPr marL="355600" indent="-355600" algn="just">
              <a:lnSpc>
                <a:spcPct val="100000"/>
              </a:lnSpc>
              <a:buNone/>
            </a:pPr>
            <a:r>
              <a:rPr lang="en-US" sz="1400" dirty="0" err="1"/>
              <a:t>Gmyrek</a:t>
            </a:r>
            <a:r>
              <a:rPr lang="en-US" sz="1400" dirty="0"/>
              <a:t>, P., Berg, J., Bescond, D. (2023). Generative AI and Jobs: A global analysis of potential effects on job quantity and quality. ILO Working Paper 96 (Geneva, ILO), </a:t>
            </a:r>
            <a:r>
              <a:rPr lang="en-US" sz="1400" dirty="0">
                <a:hlinkClick r:id="rId3"/>
              </a:rPr>
              <a:t>https://doi.org/10.54394/FHEM8239</a:t>
            </a:r>
            <a:r>
              <a:rPr lang="en-US" sz="1400" dirty="0"/>
              <a:t>.</a:t>
            </a:r>
          </a:p>
          <a:p>
            <a:pPr marL="355600" indent="-355600" algn="just">
              <a:lnSpc>
                <a:spcPct val="100000"/>
              </a:lnSpc>
              <a:buNone/>
            </a:pPr>
            <a:r>
              <a:rPr lang="en-US" sz="1400" dirty="0"/>
              <a:t>Herberger, T., Dötsch, J. (2021). The Means Justifies the End? Digitalization and Sustainability as a Social Challenge. A Plea for an Integrative View. In Herberger, T.; Dötsch, J. (Eds.): Digitalization, Digital Transformation, and Sustainability in the Global Economy. Cham, pp. 1–8.</a:t>
            </a:r>
          </a:p>
          <a:p>
            <a:pPr marL="355600" indent="-355600" algn="just">
              <a:lnSpc>
                <a:spcPct val="100000"/>
              </a:lnSpc>
              <a:buNone/>
            </a:pPr>
            <a:r>
              <a:rPr lang="en-US" sz="1400" dirty="0"/>
              <a:t>Herberger, T., Ertelt, B.-J., Scharpf, M., Reuter, A., Somogyi, S., Cserkúti, Á., Broersen, W., Etter Martin, S. (2023). Women, Leadership &amp; Digitalization – Reports on Surveys in Germany, Hungary, and the Netherlands. ERASMUS+ DIGIGEN Project Ref. No. 2021-1-DE02-KA220-VET-000025335. </a:t>
            </a:r>
          </a:p>
          <a:p>
            <a:pPr marL="355600" indent="-355600" algn="just">
              <a:lnSpc>
                <a:spcPct val="100000"/>
              </a:lnSpc>
              <a:buNone/>
            </a:pPr>
            <a:r>
              <a:rPr lang="en-US" sz="1400" dirty="0"/>
              <a:t>Lott, Y. (2023). Der Gender Digital Gap in Transformation? </a:t>
            </a:r>
            <a:r>
              <a:rPr lang="en-US" sz="1400" dirty="0" err="1"/>
              <a:t>Verwendung</a:t>
            </a:r>
            <a:r>
              <a:rPr lang="en-US" sz="1400" dirty="0"/>
              <a:t> </a:t>
            </a:r>
            <a:r>
              <a:rPr lang="en-US" sz="1400" dirty="0" err="1"/>
              <a:t>digitaler</a:t>
            </a:r>
            <a:r>
              <a:rPr lang="en-US" sz="1400" dirty="0"/>
              <a:t> </a:t>
            </a:r>
            <a:r>
              <a:rPr lang="en-US" sz="1400" dirty="0" err="1"/>
              <a:t>Technologien</a:t>
            </a:r>
            <a:r>
              <a:rPr lang="en-US" sz="1400" dirty="0"/>
              <a:t> und </a:t>
            </a:r>
            <a:r>
              <a:rPr lang="en-US" sz="1400" dirty="0" err="1"/>
              <a:t>Einschätzung</a:t>
            </a:r>
            <a:r>
              <a:rPr lang="en-US" sz="1400" dirty="0"/>
              <a:t> der </a:t>
            </a:r>
            <a:r>
              <a:rPr lang="en-US" sz="1400" dirty="0" err="1"/>
              <a:t>Berufschancen</a:t>
            </a:r>
            <a:r>
              <a:rPr lang="en-US" sz="1400" dirty="0"/>
              <a:t> in </a:t>
            </a:r>
            <a:r>
              <a:rPr lang="en-US" sz="1400" dirty="0" err="1"/>
              <a:t>einem</a:t>
            </a:r>
            <a:r>
              <a:rPr lang="en-US" sz="1400" dirty="0"/>
              <a:t> </a:t>
            </a:r>
            <a:r>
              <a:rPr lang="en-US" sz="1400" dirty="0" err="1"/>
              <a:t>digitalisierten</a:t>
            </a:r>
            <a:r>
              <a:rPr lang="en-US" sz="1400" dirty="0"/>
              <a:t> </a:t>
            </a:r>
            <a:r>
              <a:rPr lang="en-US" sz="1400" dirty="0" err="1"/>
              <a:t>Arbeitsmarkt</a:t>
            </a:r>
            <a:r>
              <a:rPr lang="en-US" sz="1400" dirty="0"/>
              <a:t>. WSI-Report, No. 81. </a:t>
            </a: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lt-LT" dirty="0"/>
              <a:t>Nuorodos</a:t>
            </a:r>
            <a:endParaRPr lang="en-GB" dirty="0"/>
          </a:p>
        </p:txBody>
      </p:sp>
    </p:spTree>
    <p:extLst>
      <p:ext uri="{BB962C8B-B14F-4D97-AF65-F5344CB8AC3E}">
        <p14:creationId xmlns:p14="http://schemas.microsoft.com/office/powerpoint/2010/main" val="4288443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lt-LT" sz="4800" dirty="0">
                <a:solidFill>
                  <a:schemeClr val="tx1"/>
                </a:solidFill>
                <a:latin typeface="Jost" pitchFamily="2" charset="0"/>
                <a:ea typeface="Jost" pitchFamily="2" charset="0"/>
              </a:rPr>
              <a:t>Iššūkius kelianti aplinka</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6752305" y="1253331"/>
            <a:ext cx="508887" cy="4351338"/>
          </a:xfrm>
        </p:spPr>
        <p:txBody>
          <a:bodyPr>
            <a:noAutofit/>
          </a:bodyPr>
          <a:lstStyle/>
          <a:p>
            <a:pPr marL="0" indent="0">
              <a:lnSpc>
                <a:spcPct val="150000"/>
              </a:lnSpc>
              <a:buNone/>
            </a:pPr>
            <a:r>
              <a:rPr lang="lt-LT" sz="4000" b="1" dirty="0">
                <a:solidFill>
                  <a:schemeClr val="accent2"/>
                </a:solidFill>
                <a:latin typeface="+mj-lt"/>
              </a:rPr>
              <a:t>N</a:t>
            </a:r>
            <a:endParaRPr lang="en-GB" sz="4000" b="1" dirty="0">
              <a:solidFill>
                <a:schemeClr val="accent2"/>
              </a:solidFill>
              <a:latin typeface="+mj-lt"/>
            </a:endParaRPr>
          </a:p>
          <a:p>
            <a:pPr marL="0" indent="0">
              <a:lnSpc>
                <a:spcPct val="150000"/>
              </a:lnSpc>
              <a:buNone/>
            </a:pPr>
            <a:r>
              <a:rPr lang="lt-LT" sz="4000" b="1" dirty="0">
                <a:solidFill>
                  <a:schemeClr val="accent2"/>
                </a:solidFill>
                <a:latin typeface="+mj-lt"/>
              </a:rPr>
              <a:t>N</a:t>
            </a:r>
            <a:endParaRPr lang="en-GB" sz="4000" b="1" dirty="0">
              <a:solidFill>
                <a:schemeClr val="accent2"/>
              </a:solidFill>
              <a:latin typeface="+mj-lt"/>
            </a:endParaRPr>
          </a:p>
          <a:p>
            <a:pPr marL="0" indent="0">
              <a:lnSpc>
                <a:spcPct val="150000"/>
              </a:lnSpc>
              <a:buNone/>
            </a:pPr>
            <a:r>
              <a:rPr lang="lt-LT" sz="4000" b="1" dirty="0">
                <a:solidFill>
                  <a:schemeClr val="accent2"/>
                </a:solidFill>
                <a:latin typeface="+mj-lt"/>
              </a:rPr>
              <a:t>S</a:t>
            </a:r>
            <a:endParaRPr lang="en-GB" sz="4000" b="1" dirty="0">
              <a:solidFill>
                <a:schemeClr val="accent2"/>
              </a:solidFill>
              <a:latin typeface="+mj-lt"/>
            </a:endParaRPr>
          </a:p>
          <a:p>
            <a:pPr marL="0" indent="0">
              <a:lnSpc>
                <a:spcPct val="150000"/>
              </a:lnSpc>
              <a:buNone/>
            </a:pPr>
            <a:r>
              <a:rPr lang="lt-LT" sz="4000" b="1" dirty="0">
                <a:solidFill>
                  <a:schemeClr val="accent2"/>
                </a:solidFill>
                <a:latin typeface="+mj-lt"/>
              </a:rPr>
              <a:t>D</a:t>
            </a:r>
            <a:endParaRPr lang="en-GB" sz="4000" b="1" dirty="0">
              <a:solidFill>
                <a:schemeClr val="accent2"/>
              </a:solidFill>
              <a:latin typeface="+mj-lt"/>
            </a:endParaRPr>
          </a:p>
        </p:txBody>
      </p:sp>
      <p:sp>
        <p:nvSpPr>
          <p:cNvPr id="4" name="Textfeld 3">
            <a:extLst>
              <a:ext uri="{FF2B5EF4-FFF2-40B4-BE49-F238E27FC236}">
                <a16:creationId xmlns:a16="http://schemas.microsoft.com/office/drawing/2014/main" id="{1882FC9C-2055-9038-17AD-55CB1E423E4D}"/>
              </a:ext>
            </a:extLst>
          </p:cNvPr>
          <p:cNvSpPr txBox="1"/>
          <p:nvPr/>
        </p:nvSpPr>
        <p:spPr>
          <a:xfrm>
            <a:off x="8081145" y="1259328"/>
            <a:ext cx="3788221" cy="4151906"/>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lt-LT"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Nepastovumas</a:t>
            </a: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lt-LT"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Neapibrėžtumas</a:t>
            </a: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lt-LT"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Sudėtingumas</a:t>
            </a: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lt-LT"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Dviprasmiškumas</a:t>
            </a: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a:t>
            </a:r>
          </a:p>
        </p:txBody>
      </p:sp>
      <p:sp>
        <p:nvSpPr>
          <p:cNvPr id="3" name="Textfeld 2">
            <a:extLst>
              <a:ext uri="{FF2B5EF4-FFF2-40B4-BE49-F238E27FC236}">
                <a16:creationId xmlns:a16="http://schemas.microsoft.com/office/drawing/2014/main" id="{9EA81A9E-3AD0-F409-D824-9EFB63EF79A0}"/>
              </a:ext>
            </a:extLst>
          </p:cNvPr>
          <p:cNvSpPr txBox="1"/>
          <p:nvPr/>
        </p:nvSpPr>
        <p:spPr>
          <a:xfrm>
            <a:off x="6752305" y="5604669"/>
            <a:ext cx="1112044" cy="261610"/>
          </a:xfrm>
          <a:prstGeom prst="rect">
            <a:avLst/>
          </a:prstGeom>
          <a:noFill/>
        </p:spPr>
        <p:txBody>
          <a:bodyPr wrap="square" rtlCol="0">
            <a:spAutoFit/>
          </a:bodyPr>
          <a:lstStyle>
            <a:defPPr>
              <a:defRPr lang="de-DE"/>
            </a:defPPr>
            <a:lvl1pPr>
              <a:defRPr sz="1100"/>
            </a:lvl1pPr>
          </a:lstStyle>
          <a:p>
            <a:r>
              <a:rPr lang="en-GB" sz="1100" dirty="0"/>
              <a:t>Barber (1992)</a:t>
            </a:r>
            <a:endParaRPr lang="en-GB" dirty="0"/>
          </a:p>
        </p:txBody>
      </p:sp>
    </p:spTree>
    <p:extLst>
      <p:ext uri="{BB962C8B-B14F-4D97-AF65-F5344CB8AC3E}">
        <p14:creationId xmlns:p14="http://schemas.microsoft.com/office/powerpoint/2010/main" val="382652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dirty="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lt-LT" dirty="0"/>
              <a:t>Skaitmeninimas</a:t>
            </a:r>
            <a:endParaRPr lang="en-GB" dirty="0"/>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1938992"/>
          </a:xfrm>
          <a:prstGeom prst="rect">
            <a:avLst/>
          </a:prstGeom>
          <a:noFill/>
        </p:spPr>
        <p:txBody>
          <a:bodyPr wrap="square" rtlCol="0">
            <a:spAutoFit/>
          </a:bodyPr>
          <a:lstStyle/>
          <a:p>
            <a:pPr algn="ctr"/>
            <a:r>
              <a:rPr lang="lt-LT" sz="4000" dirty="0"/>
              <a:t>„</a:t>
            </a:r>
            <a:r>
              <a:rPr lang="lt-LT" sz="4000" dirty="0">
                <a:solidFill>
                  <a:schemeClr val="accent1"/>
                </a:solidFill>
              </a:rPr>
              <a:t>Skaitmenizacija</a:t>
            </a:r>
            <a:r>
              <a:rPr lang="lt-LT" sz="4000" dirty="0"/>
              <a:t> gali būti suprantama kaip </a:t>
            </a:r>
            <a:r>
              <a:rPr lang="lt-LT" sz="4000" dirty="0">
                <a:solidFill>
                  <a:schemeClr val="accent1"/>
                </a:solidFill>
              </a:rPr>
              <a:t>naujų sprendimų</a:t>
            </a:r>
            <a:r>
              <a:rPr lang="lt-LT" sz="4000" dirty="0"/>
              <a:t> diegimas, pagrįstas </a:t>
            </a:r>
            <a:r>
              <a:rPr lang="lt-LT" sz="4000" dirty="0">
                <a:solidFill>
                  <a:schemeClr val="accent1"/>
                </a:solidFill>
              </a:rPr>
              <a:t>informacinėmis ir ryšių technologijomis</a:t>
            </a:r>
            <a:r>
              <a:rPr lang="lt-LT" sz="4000" dirty="0"/>
              <a:t> (IRT)“</a:t>
            </a:r>
            <a:endParaRPr lang="en-US" sz="4000" dirty="0"/>
          </a:p>
        </p:txBody>
      </p:sp>
      <p:sp>
        <p:nvSpPr>
          <p:cNvPr id="9" name="Textfeld 8">
            <a:extLst>
              <a:ext uri="{FF2B5EF4-FFF2-40B4-BE49-F238E27FC236}">
                <a16:creationId xmlns:a16="http://schemas.microsoft.com/office/drawing/2014/main" id="{6F7F70D0-A5FE-DB66-5768-8195CFA5A4B0}"/>
              </a:ext>
            </a:extLst>
          </p:cNvPr>
          <p:cNvSpPr txBox="1"/>
          <p:nvPr/>
        </p:nvSpPr>
        <p:spPr>
          <a:xfrm>
            <a:off x="3045502" y="4527922"/>
            <a:ext cx="6100996" cy="338554"/>
          </a:xfrm>
          <a:prstGeom prst="rect">
            <a:avLst/>
          </a:prstGeom>
          <a:noFill/>
        </p:spPr>
        <p:txBody>
          <a:bodyPr wrap="square">
            <a:spAutoFit/>
          </a:bodyPr>
          <a:lstStyle/>
          <a:p>
            <a:pPr algn="ctr"/>
            <a:r>
              <a:rPr lang="en-US" sz="1600" dirty="0"/>
              <a:t>(</a:t>
            </a:r>
            <a:r>
              <a:rPr lang="en-GB" sz="1600" dirty="0"/>
              <a:t>Herberger et al. 2023; Herberger et al. 2021</a:t>
            </a:r>
            <a:r>
              <a:rPr lang="en-US" sz="1600" dirty="0"/>
              <a:t>)</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lt-LT" dirty="0"/>
              <a:t>Skaitmeninė transformacija</a:t>
            </a:r>
            <a:endParaRPr lang="en-GB"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04807" y="1894260"/>
            <a:ext cx="11089316" cy="3016210"/>
          </a:xfrm>
          <a:prstGeom prst="rect">
            <a:avLst/>
          </a:prstGeom>
          <a:noFill/>
        </p:spPr>
        <p:txBody>
          <a:bodyPr wrap="square" rtlCol="0">
            <a:spAutoFit/>
          </a:bodyPr>
          <a:lstStyle/>
          <a:p>
            <a:pPr algn="ctr"/>
            <a:r>
              <a:rPr lang="lt-LT" sz="3800" dirty="0"/>
              <a:t>„</a:t>
            </a:r>
            <a:r>
              <a:rPr lang="lt-LT" sz="3800" dirty="0">
                <a:solidFill>
                  <a:schemeClr val="accent1"/>
                </a:solidFill>
              </a:rPr>
              <a:t>Skaitmeninė transformacija </a:t>
            </a:r>
            <a:r>
              <a:rPr lang="lt-LT" sz="3800" dirty="0"/>
              <a:t>susijusi su </a:t>
            </a:r>
            <a:r>
              <a:rPr lang="lt-LT" sz="3800" dirty="0">
                <a:solidFill>
                  <a:schemeClr val="accent1"/>
                </a:solidFill>
              </a:rPr>
              <a:t>skaitmenizacija įgyvendinimu</a:t>
            </a:r>
            <a:r>
              <a:rPr lang="lt-LT" sz="3800" dirty="0"/>
              <a:t> ir </a:t>
            </a:r>
            <a:r>
              <a:rPr lang="lt-LT" sz="3800" dirty="0">
                <a:solidFill>
                  <a:schemeClr val="accent1"/>
                </a:solidFill>
              </a:rPr>
              <a:t>susijusiais pokyčiais bei rizika</a:t>
            </a:r>
            <a:r>
              <a:rPr lang="lt-LT" sz="3800" dirty="0"/>
              <a:t>, kylančia dėl </a:t>
            </a:r>
            <a:r>
              <a:rPr lang="lt-LT" sz="3800" dirty="0" err="1"/>
              <a:t>skaitmenizacijos</a:t>
            </a:r>
            <a:r>
              <a:rPr lang="lt-LT" sz="3800" dirty="0"/>
              <a:t>, lyginant su pradine situacija, kuri galiausiai </a:t>
            </a:r>
            <a:r>
              <a:rPr lang="lt-LT" sz="3800" dirty="0">
                <a:solidFill>
                  <a:schemeClr val="accent1"/>
                </a:solidFill>
              </a:rPr>
              <a:t>lemia pasekmes </a:t>
            </a:r>
            <a:r>
              <a:rPr lang="lt-LT" sz="3800" dirty="0"/>
              <a:t>visoms suinteresuotoms šalims ir už įgyvendinimo ribų.“</a:t>
            </a:r>
            <a:endParaRPr lang="en-US" sz="3800" dirty="0"/>
          </a:p>
        </p:txBody>
      </p:sp>
      <p:sp>
        <p:nvSpPr>
          <p:cNvPr id="8" name="Textfeld 7">
            <a:extLst>
              <a:ext uri="{FF2B5EF4-FFF2-40B4-BE49-F238E27FC236}">
                <a16:creationId xmlns:a16="http://schemas.microsoft.com/office/drawing/2014/main" id="{6CE81B19-8A67-484D-BC1F-D926A28C018A}"/>
              </a:ext>
            </a:extLst>
          </p:cNvPr>
          <p:cNvSpPr txBox="1"/>
          <p:nvPr/>
        </p:nvSpPr>
        <p:spPr>
          <a:xfrm>
            <a:off x="2998967" y="5416379"/>
            <a:ext cx="6100996" cy="338554"/>
          </a:xfrm>
          <a:prstGeom prst="rect">
            <a:avLst/>
          </a:prstGeom>
          <a:noFill/>
        </p:spPr>
        <p:txBody>
          <a:bodyPr wrap="square">
            <a:spAutoFit/>
          </a:bodyPr>
          <a:lstStyle/>
          <a:p>
            <a:pPr algn="ctr"/>
            <a:r>
              <a:rPr lang="en-GB" sz="1600" dirty="0"/>
              <a:t>(Herberger et al. 2023; Herberger et al. 2021)</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1103832"/>
          </a:xfrm>
        </p:spPr>
        <p:txBody>
          <a:bodyPr/>
          <a:lstStyle/>
          <a:p>
            <a:r>
              <a:rPr lang="lt-LT" sz="4000" dirty="0"/>
              <a:t>Skaitmenizacijos ir skaitmeninės transformacijos ryšys</a:t>
            </a:r>
            <a:endParaRPr lang="en-GB" sz="40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Skaitmenizacija</a:t>
            </a:r>
            <a:endParaRPr lang="en-GB" dirty="0"/>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lt-LT" dirty="0"/>
              <a:t>Skaitmeninė transformacija</a:t>
            </a:r>
            <a:endParaRPr lang="en-GB" dirty="0"/>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Pokyčiai ekonominiuose aspektuose</a:t>
            </a:r>
            <a:endParaRPr lang="en-GB" dirty="0"/>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Pokyčiai kitose aspektuose</a:t>
            </a:r>
            <a:endParaRPr lang="en-GB" dirty="0"/>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Pokyčiai visuomenėje</a:t>
            </a:r>
            <a:endParaRPr lang="en-GB" dirty="0"/>
          </a:p>
        </p:txBody>
      </p:sp>
      <p:sp>
        <p:nvSpPr>
          <p:cNvPr id="3" name="Textfeld 2">
            <a:extLst>
              <a:ext uri="{FF2B5EF4-FFF2-40B4-BE49-F238E27FC236}">
                <a16:creationId xmlns:a16="http://schemas.microsoft.com/office/drawing/2014/main" id="{5E7D1589-262E-EC5E-ED4D-FD8833281133}"/>
              </a:ext>
            </a:extLst>
          </p:cNvPr>
          <p:cNvSpPr txBox="1"/>
          <p:nvPr/>
        </p:nvSpPr>
        <p:spPr>
          <a:xfrm>
            <a:off x="9029700" y="1509056"/>
            <a:ext cx="3162300" cy="261610"/>
          </a:xfrm>
          <a:prstGeom prst="rect">
            <a:avLst/>
          </a:prstGeom>
          <a:noFill/>
        </p:spPr>
        <p:txBody>
          <a:bodyPr wrap="square" rtlCol="0">
            <a:spAutoFit/>
          </a:bodyPr>
          <a:lstStyle>
            <a:defPPr>
              <a:defRPr lang="de-DE"/>
            </a:defPPr>
            <a:lvl1pPr>
              <a:defRPr sz="1100"/>
            </a:lvl1pPr>
          </a:lstStyle>
          <a:p>
            <a:pPr algn="r"/>
            <a:r>
              <a:rPr lang="en-US" dirty="0"/>
              <a:t>Herberger et al. (2023), </a:t>
            </a:r>
            <a:r>
              <a:rPr lang="en-US" sz="1100" dirty="0"/>
              <a:t>Herberger et al. (2021)</a:t>
            </a:r>
            <a:endParaRPr lang="en-GB"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920288" cy="1034320"/>
          </a:xfrm>
        </p:spPr>
        <p:txBody>
          <a:bodyPr/>
          <a:lstStyle/>
          <a:p>
            <a:r>
              <a:rPr lang="lt-LT" sz="3600" dirty="0"/>
              <a:t>Skaitmenizacijos ir skaitmeninės transformacijos poveikis moterims, vadovaujančiose pareigose</a:t>
            </a:r>
            <a:endParaRPr lang="en-GB" sz="3600"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504808" y="1788750"/>
            <a:ext cx="11337422" cy="3970318"/>
          </a:xfrm>
          <a:prstGeom prst="rect">
            <a:avLst/>
          </a:prstGeom>
          <a:noFill/>
        </p:spPr>
        <p:txBody>
          <a:bodyPr wrap="square" rtlCol="0">
            <a:spAutoFit/>
          </a:bodyPr>
          <a:lstStyle/>
          <a:p>
            <a:pPr marL="571500" indent="-571500">
              <a:buClr>
                <a:schemeClr val="accent1"/>
              </a:buClr>
              <a:buFont typeface="Wingdings" pitchFamily="2" charset="2"/>
              <a:buChar char="§"/>
            </a:pPr>
            <a:r>
              <a:rPr lang="lt-LT" sz="3600" dirty="0"/>
              <a:t>Skaitmeninis įrankis AI (dirbtinis intelektas) gali neigiamai paveikti moteris, gaunančias dideles pajamas.</a:t>
            </a:r>
            <a:br>
              <a:rPr lang="en-US" sz="3600" dirty="0"/>
            </a:br>
            <a:r>
              <a:rPr lang="en-US" dirty="0"/>
              <a:t>(</a:t>
            </a:r>
            <a:r>
              <a:rPr lang="en-US" dirty="0" err="1"/>
              <a:t>Gmyrek</a:t>
            </a:r>
            <a:r>
              <a:rPr lang="en-US" dirty="0"/>
              <a:t> et al. 2023)</a:t>
            </a:r>
            <a:endParaRPr lang="en-US" sz="3600" dirty="0"/>
          </a:p>
          <a:p>
            <a:pPr marL="571500" indent="-571500">
              <a:buClr>
                <a:schemeClr val="accent1"/>
              </a:buClr>
              <a:buFont typeface="Wingdings" pitchFamily="2" charset="2"/>
              <a:buChar char="§"/>
            </a:pPr>
            <a:endParaRPr lang="en-US" sz="3600" dirty="0"/>
          </a:p>
          <a:p>
            <a:pPr marL="571500" indent="-571500">
              <a:buClr>
                <a:schemeClr val="accent1"/>
              </a:buClr>
              <a:buFont typeface="Wingdings" pitchFamily="2" charset="2"/>
              <a:buChar char="§"/>
            </a:pPr>
            <a:r>
              <a:rPr lang="lt-LT" sz="3600" dirty="0"/>
              <a:t>Skaitmeninis lyčių atotrūkis išreiškia (neigiamus) lyčių skirtumus ir parodo kiek skaitmeninės technologijos ir jų dizainas yra prieinami kaip galios ištekliai.</a:t>
            </a:r>
            <a:br>
              <a:rPr lang="en-US" sz="3600" dirty="0"/>
            </a:br>
            <a:r>
              <a:rPr lang="en-US" dirty="0"/>
              <a:t>(Lott 2023)</a:t>
            </a:r>
            <a:endParaRPr lang="en-US" sz="36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lt-LT" dirty="0"/>
              <a:t>Naujasis darbas</a:t>
            </a:r>
            <a:endParaRPr lang="de-DE"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24220" y="1812683"/>
            <a:ext cx="10543560" cy="4062651"/>
          </a:xfrm>
          <a:prstGeom prst="rect">
            <a:avLst/>
          </a:prstGeom>
          <a:noFill/>
        </p:spPr>
        <p:txBody>
          <a:bodyPr wrap="square" rtlCol="0">
            <a:spAutoFit/>
          </a:bodyPr>
          <a:lstStyle/>
          <a:p>
            <a:pPr algn="ctr"/>
            <a:r>
              <a:rPr lang="lt-LT" sz="4000" dirty="0">
                <a:solidFill>
                  <a:schemeClr val="accent1"/>
                </a:solidFill>
              </a:rPr>
              <a:t>Naujasis darbas</a:t>
            </a:r>
            <a:r>
              <a:rPr lang="lt-LT" sz="4000" dirty="0"/>
              <a:t> – darbo forma, kuriai būdinga </a:t>
            </a:r>
            <a:r>
              <a:rPr lang="lt-LT" sz="4000" dirty="0">
                <a:solidFill>
                  <a:schemeClr val="accent1"/>
                </a:solidFill>
              </a:rPr>
              <a:t>savarankiška veikla</a:t>
            </a:r>
            <a:r>
              <a:rPr lang="lt-LT" sz="4000" dirty="0"/>
              <a:t>, </a:t>
            </a:r>
            <a:r>
              <a:rPr lang="lt-LT" sz="4000" dirty="0">
                <a:solidFill>
                  <a:schemeClr val="accent1"/>
                </a:solidFill>
              </a:rPr>
              <a:t>laiko nepriklausomybė </a:t>
            </a:r>
            <a:r>
              <a:rPr lang="lt-LT" sz="4000" dirty="0"/>
              <a:t>ir aukšta </a:t>
            </a:r>
            <a:r>
              <a:rPr lang="lt-LT" sz="4000" dirty="0">
                <a:solidFill>
                  <a:schemeClr val="accent1"/>
                </a:solidFill>
              </a:rPr>
              <a:t>subjektyvi gerovė</a:t>
            </a:r>
            <a:r>
              <a:rPr lang="lt-LT" sz="4000" dirty="0"/>
              <a:t>. Ši darbo forma pasiekiama </a:t>
            </a:r>
            <a:r>
              <a:rPr lang="lt-LT" sz="4000" dirty="0">
                <a:solidFill>
                  <a:schemeClr val="accent1"/>
                </a:solidFill>
              </a:rPr>
              <a:t>intervencijomis</a:t>
            </a:r>
            <a:r>
              <a:rPr lang="lt-LT" sz="4000" dirty="0"/>
              <a:t> švietimo-psichologiniu, organizaciniu, technologiniu ir politiniu lygmenimis.</a:t>
            </a:r>
            <a:br>
              <a:rPr lang="en-US" sz="4000" dirty="0"/>
            </a:br>
            <a:r>
              <a:rPr lang="en-US" dirty="0"/>
              <a:t>(Berend et al. 2020a)</a:t>
            </a:r>
            <a:endParaRPr lang="en-US" sz="4000"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lt-LT" dirty="0"/>
              <a:t>Naujojo darbo aspektai</a:t>
            </a:r>
            <a:endParaRPr lang="de-DE" dirty="0"/>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4" name="Rechteck 13">
            <a:extLst>
              <a:ext uri="{FF2B5EF4-FFF2-40B4-BE49-F238E27FC236}">
                <a16:creationId xmlns:a16="http://schemas.microsoft.com/office/drawing/2014/main" id="{FEDEA33B-C5FF-C47E-1E57-B936BC445C6F}"/>
              </a:ext>
            </a:extLst>
          </p:cNvPr>
          <p:cNvSpPr/>
          <p:nvPr/>
        </p:nvSpPr>
        <p:spPr>
          <a:xfrm>
            <a:off x="1699846" y="2473569"/>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sz="1800" b="0" i="0" u="none" strike="noStrike" baseline="0" dirty="0"/>
              <a:t>Erdvinis ir laikinis darbo lankstumas</a:t>
            </a:r>
            <a:endParaRPr lang="en-GB" sz="1800" b="0" i="0" u="none" strike="noStrike" baseline="0" dirty="0"/>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Lanksčios, projektais grindžiamos organizavimo formos</a:t>
            </a:r>
            <a:endParaRPr lang="en-GB" dirty="0"/>
          </a:p>
        </p:txBody>
      </p:sp>
      <p:sp>
        <p:nvSpPr>
          <p:cNvPr id="16" name="Rechteck 15">
            <a:extLst>
              <a:ext uri="{FF2B5EF4-FFF2-40B4-BE49-F238E27FC236}">
                <a16:creationId xmlns:a16="http://schemas.microsoft.com/office/drawing/2014/main" id="{70E1C286-C86D-DCD2-5F2E-B43A8919783F}"/>
              </a:ext>
            </a:extLst>
          </p:cNvPr>
          <p:cNvSpPr/>
          <p:nvPr/>
        </p:nvSpPr>
        <p:spPr>
          <a:xfrm>
            <a:off x="1699846" y="4327535"/>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Vertingumu ir prasme pagrįstas darbas</a:t>
            </a:r>
            <a:endParaRPr lang="en-GB" dirty="0"/>
          </a:p>
        </p:txBody>
      </p:sp>
      <p:sp>
        <p:nvSpPr>
          <p:cNvPr id="17" name="Rechteck 16">
            <a:extLst>
              <a:ext uri="{FF2B5EF4-FFF2-40B4-BE49-F238E27FC236}">
                <a16:creationId xmlns:a16="http://schemas.microsoft.com/office/drawing/2014/main" id="{4AE51F1E-FD69-C35E-D425-B44C867BF136}"/>
              </a:ext>
            </a:extLst>
          </p:cNvPr>
          <p:cNvSpPr/>
          <p:nvPr/>
        </p:nvSpPr>
        <p:spPr>
          <a:xfrm>
            <a:off x="7748956" y="4327534"/>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dirty="0"/>
              <a:t>Hierarchizacijos panaikinimas, dalyvaujamojo sprendimų priėmimo mechanizmai ir saviorganizacijos formos</a:t>
            </a:r>
            <a:endParaRPr lang="en-GB" dirty="0"/>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lt-LT" sz="3600" dirty="0">
                <a:solidFill>
                  <a:schemeClr val="tx1"/>
                </a:solidFill>
              </a:rPr>
              <a:t>Naujasis darbas</a:t>
            </a:r>
            <a:endParaRPr lang="de-DE" sz="3600" dirty="0">
              <a:solidFill>
                <a:schemeClr val="tx1"/>
              </a:solidFill>
            </a:endParaRPr>
          </a:p>
        </p:txBody>
      </p:sp>
      <p:sp>
        <p:nvSpPr>
          <p:cNvPr id="7" name="Textfeld 6">
            <a:extLst>
              <a:ext uri="{FF2B5EF4-FFF2-40B4-BE49-F238E27FC236}">
                <a16:creationId xmlns:a16="http://schemas.microsoft.com/office/drawing/2014/main" id="{E2EBA5C8-8CFB-FBFB-8F12-E29413D601A0}"/>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sz="1100" dirty="0"/>
              <a:t>Berend et al. (2020b)</a:t>
            </a:r>
            <a:endParaRPr lang="en-GB" dirty="0"/>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807EB028-D40D-4D87-AC13-E2CFE565356E}">
  <ds:schemaRefs>
    <ds:schemaRef ds:uri="http://purl.org/dc/term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elements/1.1/"/>
    <ds:schemaRef ds:uri="154df6c8-ea8e-4b2d-af14-48b20823377a"/>
    <ds:schemaRef ds:uri="http://schemas.openxmlformats.org/package/2006/metadata/core-properties"/>
    <ds:schemaRef ds:uri="5be18da3-954c-41e8-a62a-dc1d385c48c8"/>
    <ds:schemaRef ds:uri="http://purl.org/dc/dcmitype/"/>
  </ds:schemaRefs>
</ds:datastoreItem>
</file>

<file path=customXml/itemProps3.xml><?xml version="1.0" encoding="utf-8"?>
<ds:datastoreItem xmlns:ds="http://schemas.openxmlformats.org/officeDocument/2006/customXml" ds:itemID="{9CEBA216-1AE6-4861-9960-BA5AAC1400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276</TotalTime>
  <Words>1470</Words>
  <Application>Microsoft Office PowerPoint</Application>
  <PresentationFormat>Widescreen</PresentationFormat>
  <Paragraphs>213</Paragraphs>
  <Slides>26</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Jost</vt:lpstr>
      <vt:lpstr>Jost Bold Italic</vt:lpstr>
      <vt:lpstr>Wingdings</vt:lpstr>
      <vt:lpstr>1_Office</vt:lpstr>
      <vt:lpstr>DIGIGEN Įgūdžių tobulinimo programa</vt:lpstr>
      <vt:lpstr>PowerPoint Presentation</vt:lpstr>
      <vt:lpstr>PowerPoint Presentation</vt:lpstr>
      <vt:lpstr>Skaitmeninimas</vt:lpstr>
      <vt:lpstr>Skaitmeninė transformacija</vt:lpstr>
      <vt:lpstr>Skaitmenizacijos ir skaitmeninės transformacijos ryšys</vt:lpstr>
      <vt:lpstr>Skaitmenizacijos ir skaitmeninės transformacijos poveikis moterims, vadovaujančiose pareigose</vt:lpstr>
      <vt:lpstr>Naujasis darbas</vt:lpstr>
      <vt:lpstr>Naujojo darbo aspektai</vt:lpstr>
      <vt:lpstr>Pastangos užtikrinti lygybę</vt:lpstr>
      <vt:lpstr>Įvairovė yra sudėtinga sąvoka, o pastangos užtikrinti lygybę yra tik vienas iš jos modelių</vt:lpstr>
      <vt:lpstr>PowerPoint Presentation</vt:lpstr>
      <vt:lpstr>Tikslinės grupės</vt:lpstr>
      <vt:lpstr>Moterų, užimančių vadovaujamas pareigas, poreikiai</vt:lpstr>
      <vt:lpstr>Moterų, užimančių vadovaujamas pareigas, poreikiai</vt:lpstr>
      <vt:lpstr>Moterų, užimančių vadovaujamas pareigas, poreikiai</vt:lpstr>
      <vt:lpstr>Žmogiškųjų išteklių valdymo specialistų ir karjeros vadovų poreikiai</vt:lpstr>
      <vt:lpstr>Žmogiškųjų išteklių valdymo specialistų ir karjeros vadovų poreikiai</vt:lpstr>
      <vt:lpstr>Žmogiškųjų išteklių valdymo specialistų ir karjeros vadovų poreikiai</vt:lpstr>
      <vt:lpstr>PowerPoint Presentation</vt:lpstr>
      <vt:lpstr>Temų susikirtimas</vt:lpstr>
      <vt:lpstr>PowerPoint Presentation</vt:lpstr>
      <vt:lpstr>Mokymo programa</vt:lpstr>
      <vt:lpstr>Rezultatai</vt:lpstr>
      <vt:lpstr>PowerPoint Presentation</vt:lpstr>
      <vt:lpstr>Nuorodos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Edita Rudminaitė</cp:lastModifiedBy>
  <cp:revision>20</cp:revision>
  <dcterms:created xsi:type="dcterms:W3CDTF">2023-06-07T08:02:36Z</dcterms:created>
  <dcterms:modified xsi:type="dcterms:W3CDTF">2024-08-26T10:43:17Z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