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Lst>
  <p:notesMasterIdLst>
    <p:notesMasterId r:id="rId31"/>
  </p:notesMasterIdLst>
  <p:sldIdLst>
    <p:sldId id="429" r:id="rId5"/>
    <p:sldId id="371" r:id="rId6"/>
    <p:sldId id="426" r:id="rId7"/>
    <p:sldId id="406" r:id="rId8"/>
    <p:sldId id="407" r:id="rId9"/>
    <p:sldId id="408" r:id="rId10"/>
    <p:sldId id="412" r:id="rId11"/>
    <p:sldId id="413" r:id="rId12"/>
    <p:sldId id="418" r:id="rId13"/>
    <p:sldId id="414" r:id="rId14"/>
    <p:sldId id="428" r:id="rId15"/>
    <p:sldId id="423" r:id="rId16"/>
    <p:sldId id="424" r:id="rId17"/>
    <p:sldId id="415" r:id="rId18"/>
    <p:sldId id="430" r:id="rId19"/>
    <p:sldId id="431" r:id="rId20"/>
    <p:sldId id="432" r:id="rId21"/>
    <p:sldId id="433" r:id="rId22"/>
    <p:sldId id="434" r:id="rId23"/>
    <p:sldId id="409" r:id="rId24"/>
    <p:sldId id="411" r:id="rId25"/>
    <p:sldId id="402" r:id="rId26"/>
    <p:sldId id="410" r:id="rId27"/>
    <p:sldId id="425" r:id="rId28"/>
    <p:sldId id="373" r:id="rId29"/>
    <p:sldId id="39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E86507"/>
    <a:srgbClr val="E6E9EE"/>
    <a:srgbClr val="F9F9F9"/>
    <a:srgbClr val="FEF1E8"/>
    <a:srgbClr val="FDE0CB"/>
    <a:srgbClr val="E9550D"/>
    <a:srgbClr val="E5E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B336C9-CB25-4841-940B-5D101CD4270E}" v="1" dt="2024-04-09T09:38:34.78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79925" autoAdjust="0"/>
  </p:normalViewPr>
  <p:slideViewPr>
    <p:cSldViewPr snapToGrid="0">
      <p:cViewPr varScale="1">
        <p:scale>
          <a:sx n="98" d="100"/>
          <a:sy n="98"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BEE8B-19E9-4FF4-8419-7D36F116EE3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FD908BED-5456-4901-AB49-1FFCFF4ACC07}">
      <dgm:prSet phldrT="[Text]"/>
      <dgm:spPr/>
      <dgm:t>
        <a:bodyPr/>
        <a:lstStyle/>
        <a:p>
          <a:r>
            <a:rPr lang="lt-LT" noProof="0" dirty="0"/>
            <a:t>Skaitmenizacija ir skaitmeninė transformacija</a:t>
          </a:r>
          <a:endParaRPr lang="en-GB" noProof="0" dirty="0"/>
        </a:p>
      </dgm:t>
    </dgm:pt>
    <dgm:pt modelId="{AD07A5CF-42D6-4203-9B18-11FD26BBF05E}" type="parTrans" cxnId="{F35FD034-F191-4526-9890-2DB9B626428A}">
      <dgm:prSet/>
      <dgm:spPr/>
      <dgm:t>
        <a:bodyPr/>
        <a:lstStyle/>
        <a:p>
          <a:endParaRPr lang="de-DE"/>
        </a:p>
      </dgm:t>
    </dgm:pt>
    <dgm:pt modelId="{F2C436C6-FF8A-4BFC-B5D7-7F99F81B7B53}" type="sibTrans" cxnId="{F35FD034-F191-4526-9890-2DB9B626428A}">
      <dgm:prSet/>
      <dgm:spPr/>
      <dgm:t>
        <a:bodyPr/>
        <a:lstStyle/>
        <a:p>
          <a:endParaRPr lang="de-DE"/>
        </a:p>
      </dgm:t>
    </dgm:pt>
    <dgm:pt modelId="{3F391114-FCEC-4448-8DAE-D8A40A1CEDA2}">
      <dgm:prSet phldrT="[Text]"/>
      <dgm:spPr/>
      <dgm:t>
        <a:bodyPr/>
        <a:lstStyle/>
        <a:p>
          <a:r>
            <a:rPr lang="lt-LT" dirty="0"/>
            <a:t>Naujasis darbas</a:t>
          </a:r>
          <a:endParaRPr lang="de-DE" dirty="0"/>
        </a:p>
      </dgm:t>
    </dgm:pt>
    <dgm:pt modelId="{35FA72CA-9FBD-4F05-B730-2F2DD0194EC2}" type="parTrans" cxnId="{BB92C482-374E-4E75-AB50-A9FD4314C4FF}">
      <dgm:prSet/>
      <dgm:spPr/>
      <dgm:t>
        <a:bodyPr/>
        <a:lstStyle/>
        <a:p>
          <a:endParaRPr lang="de-DE"/>
        </a:p>
      </dgm:t>
    </dgm:pt>
    <dgm:pt modelId="{1694E6E7-3DBF-4523-AFF0-F261CE4788BC}" type="sibTrans" cxnId="{BB92C482-374E-4E75-AB50-A9FD4314C4FF}">
      <dgm:prSet/>
      <dgm:spPr/>
      <dgm:t>
        <a:bodyPr/>
        <a:lstStyle/>
        <a:p>
          <a:endParaRPr lang="de-DE"/>
        </a:p>
      </dgm:t>
    </dgm:pt>
    <dgm:pt modelId="{114DF2F8-4DA9-4192-BEAE-68742867707D}">
      <dgm:prSet phldrT="[Text]"/>
      <dgm:spPr/>
      <dgm:t>
        <a:bodyPr/>
        <a:lstStyle/>
        <a:p>
          <a:r>
            <a:rPr lang="lt-LT" noProof="0" dirty="0"/>
            <a:t>Pastangos užtikrinti lygybę</a:t>
          </a:r>
          <a:endParaRPr lang="en-GB" noProof="0" dirty="0"/>
        </a:p>
      </dgm:t>
    </dgm:pt>
    <dgm:pt modelId="{E23AAEC2-5D2A-463A-9EA4-0411D23B6D11}" type="parTrans" cxnId="{A85710B9-82F0-4592-AAF4-3ABA22F8AEF3}">
      <dgm:prSet/>
      <dgm:spPr/>
      <dgm:t>
        <a:bodyPr/>
        <a:lstStyle/>
        <a:p>
          <a:endParaRPr lang="de-DE"/>
        </a:p>
      </dgm:t>
    </dgm:pt>
    <dgm:pt modelId="{FCF08E2A-8012-4E65-89B2-B99D54DEC62C}" type="sibTrans" cxnId="{A85710B9-82F0-4592-AAF4-3ABA22F8AEF3}">
      <dgm:prSet/>
      <dgm:spPr/>
      <dgm:t>
        <a:bodyPr/>
        <a:lstStyle/>
        <a:p>
          <a:endParaRPr lang="de-DE"/>
        </a:p>
      </dgm:t>
    </dgm:pt>
    <dgm:pt modelId="{5235790A-F9B6-4911-ABE9-F69307B32D79}" type="pres">
      <dgm:prSet presAssocID="{6B5BEE8B-19E9-4FF4-8419-7D36F116EE38}" presName="Name0" presStyleCnt="0">
        <dgm:presLayoutVars>
          <dgm:dir/>
          <dgm:resizeHandles val="exact"/>
        </dgm:presLayoutVars>
      </dgm:prSet>
      <dgm:spPr/>
    </dgm:pt>
    <dgm:pt modelId="{DCAC42D1-FDE5-4A83-850A-C347DFEBD690}" type="pres">
      <dgm:prSet presAssocID="{FD908BED-5456-4901-AB49-1FFCFF4ACC07}" presName="composite" presStyleCnt="0"/>
      <dgm:spPr/>
    </dgm:pt>
    <dgm:pt modelId="{41DE889E-B7E8-4E5C-B794-34EFA3EE27BD}" type="pres">
      <dgm:prSet presAssocID="{FD908BED-5456-4901-AB49-1FFCFF4ACC07}" presName="rect1" presStyleLbl="trAlignAcc1" presStyleIdx="0" presStyleCnt="3" custScaleX="98967" custLinFactNeighborX="-313" custLinFactNeighborY="-14818">
        <dgm:presLayoutVars>
          <dgm:bulletEnabled val="1"/>
        </dgm:presLayoutVars>
      </dgm:prSet>
      <dgm:spPr/>
    </dgm:pt>
    <dgm:pt modelId="{C7931817-C138-4246-BEF7-188E01BA0EC5}" type="pres">
      <dgm:prSet presAssocID="{FD908BED-5456-4901-AB49-1FFCFF4ACC07}" presName="rect2" presStyleLbl="fgImgPlace1" presStyleIdx="0" presStyleCnt="3" custLinFactNeighborX="-18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inär Silhouette"/>
        </a:ext>
      </dgm:extLst>
    </dgm:pt>
    <dgm:pt modelId="{9188FA4D-A538-4B1D-A4BE-0A9BCCF2C388}" type="pres">
      <dgm:prSet presAssocID="{F2C436C6-FF8A-4BFC-B5D7-7F99F81B7B53}" presName="sibTrans" presStyleCnt="0"/>
      <dgm:spPr/>
    </dgm:pt>
    <dgm:pt modelId="{1C531BFE-C2BA-4482-BB9E-9A4C02FC6497}" type="pres">
      <dgm:prSet presAssocID="{3F391114-FCEC-4448-8DAE-D8A40A1CEDA2}" presName="composite" presStyleCnt="0"/>
      <dgm:spPr/>
    </dgm:pt>
    <dgm:pt modelId="{F3AAE247-B856-411F-9065-A15302FB5A40}" type="pres">
      <dgm:prSet presAssocID="{3F391114-FCEC-4448-8DAE-D8A40A1CEDA2}" presName="rect1" presStyleLbl="trAlignAcc1" presStyleIdx="1" presStyleCnt="3">
        <dgm:presLayoutVars>
          <dgm:bulletEnabled val="1"/>
        </dgm:presLayoutVars>
      </dgm:prSet>
      <dgm:spPr/>
    </dgm:pt>
    <dgm:pt modelId="{BB1D1510-8A76-4448-8C89-4FFBEBE0602A}" type="pres">
      <dgm:prSet presAssocID="{3F391114-FCEC-4448-8DAE-D8A40A1CEDA2}"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Arbeiten von zu Hause Schreibtisch mit einfarbiger Füllung"/>
        </a:ext>
      </dgm:extLst>
    </dgm:pt>
    <dgm:pt modelId="{7C761DE6-600B-4618-9BA3-ADA0879671F0}" type="pres">
      <dgm:prSet presAssocID="{1694E6E7-3DBF-4523-AFF0-F261CE4788BC}" presName="sibTrans" presStyleCnt="0"/>
      <dgm:spPr/>
    </dgm:pt>
    <dgm:pt modelId="{3B609680-C228-46AD-901D-5B9140C34CFA}" type="pres">
      <dgm:prSet presAssocID="{114DF2F8-4DA9-4192-BEAE-68742867707D}" presName="composite" presStyleCnt="0"/>
      <dgm:spPr/>
    </dgm:pt>
    <dgm:pt modelId="{9EC07E1B-2B08-46C3-8CCD-A817A7BDC512}" type="pres">
      <dgm:prSet presAssocID="{114DF2F8-4DA9-4192-BEAE-68742867707D}" presName="rect1" presStyleLbl="trAlignAcc1" presStyleIdx="2" presStyleCnt="3">
        <dgm:presLayoutVars>
          <dgm:bulletEnabled val="1"/>
        </dgm:presLayoutVars>
      </dgm:prSet>
      <dgm:spPr/>
    </dgm:pt>
    <dgm:pt modelId="{E5041BAB-09BC-4062-B954-BD549E108D10}" type="pres">
      <dgm:prSet presAssocID="{114DF2F8-4DA9-4192-BEAE-68742867707D}"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ewichte ungleich Silhouette"/>
        </a:ext>
      </dgm:extLst>
    </dgm:pt>
  </dgm:ptLst>
  <dgm:cxnLst>
    <dgm:cxn modelId="{F35FD034-F191-4526-9890-2DB9B626428A}" srcId="{6B5BEE8B-19E9-4FF4-8419-7D36F116EE38}" destId="{FD908BED-5456-4901-AB49-1FFCFF4ACC07}" srcOrd="0" destOrd="0" parTransId="{AD07A5CF-42D6-4203-9B18-11FD26BBF05E}" sibTransId="{F2C436C6-FF8A-4BFC-B5D7-7F99F81B7B53}"/>
    <dgm:cxn modelId="{25CFA75F-74FF-4B70-8B70-F1495DC2A747}" type="presOf" srcId="{114DF2F8-4DA9-4192-BEAE-68742867707D}" destId="{9EC07E1B-2B08-46C3-8CCD-A817A7BDC512}" srcOrd="0" destOrd="0" presId="urn:microsoft.com/office/officeart/2008/layout/PictureStrips"/>
    <dgm:cxn modelId="{A802084A-63EE-416C-8847-F03EFC2A03E7}" type="presOf" srcId="{6B5BEE8B-19E9-4FF4-8419-7D36F116EE38}" destId="{5235790A-F9B6-4911-ABE9-F69307B32D79}" srcOrd="0" destOrd="0" presId="urn:microsoft.com/office/officeart/2008/layout/PictureStrips"/>
    <dgm:cxn modelId="{2968EB53-033B-48DD-90AF-DC4D148CF29A}" type="presOf" srcId="{3F391114-FCEC-4448-8DAE-D8A40A1CEDA2}" destId="{F3AAE247-B856-411F-9065-A15302FB5A40}" srcOrd="0" destOrd="0" presId="urn:microsoft.com/office/officeart/2008/layout/PictureStrips"/>
    <dgm:cxn modelId="{BB92C482-374E-4E75-AB50-A9FD4314C4FF}" srcId="{6B5BEE8B-19E9-4FF4-8419-7D36F116EE38}" destId="{3F391114-FCEC-4448-8DAE-D8A40A1CEDA2}" srcOrd="1" destOrd="0" parTransId="{35FA72CA-9FBD-4F05-B730-2F2DD0194EC2}" sibTransId="{1694E6E7-3DBF-4523-AFF0-F261CE4788BC}"/>
    <dgm:cxn modelId="{A85710B9-82F0-4592-AAF4-3ABA22F8AEF3}" srcId="{6B5BEE8B-19E9-4FF4-8419-7D36F116EE38}" destId="{114DF2F8-4DA9-4192-BEAE-68742867707D}" srcOrd="2" destOrd="0" parTransId="{E23AAEC2-5D2A-463A-9EA4-0411D23B6D11}" sibTransId="{FCF08E2A-8012-4E65-89B2-B99D54DEC62C}"/>
    <dgm:cxn modelId="{FC0860F6-5E38-4F2C-999E-A034CAEF9884}" type="presOf" srcId="{FD908BED-5456-4901-AB49-1FFCFF4ACC07}" destId="{41DE889E-B7E8-4E5C-B794-34EFA3EE27BD}" srcOrd="0" destOrd="0" presId="urn:microsoft.com/office/officeart/2008/layout/PictureStrips"/>
    <dgm:cxn modelId="{CA69CF26-132B-48AD-9CA9-C2AAE07A1489}" type="presParOf" srcId="{5235790A-F9B6-4911-ABE9-F69307B32D79}" destId="{DCAC42D1-FDE5-4A83-850A-C347DFEBD690}" srcOrd="0" destOrd="0" presId="urn:microsoft.com/office/officeart/2008/layout/PictureStrips"/>
    <dgm:cxn modelId="{0A65F774-F9CA-42EB-AFB4-1F465941D4CC}" type="presParOf" srcId="{DCAC42D1-FDE5-4A83-850A-C347DFEBD690}" destId="{41DE889E-B7E8-4E5C-B794-34EFA3EE27BD}" srcOrd="0" destOrd="0" presId="urn:microsoft.com/office/officeart/2008/layout/PictureStrips"/>
    <dgm:cxn modelId="{D28E6B42-3DD3-4CEF-BF39-65FCBFCF63BF}" type="presParOf" srcId="{DCAC42D1-FDE5-4A83-850A-C347DFEBD690}" destId="{C7931817-C138-4246-BEF7-188E01BA0EC5}" srcOrd="1" destOrd="0" presId="urn:microsoft.com/office/officeart/2008/layout/PictureStrips"/>
    <dgm:cxn modelId="{4555D923-4136-47FD-8DFC-2C4363F5D0CC}" type="presParOf" srcId="{5235790A-F9B6-4911-ABE9-F69307B32D79}" destId="{9188FA4D-A538-4B1D-A4BE-0A9BCCF2C388}" srcOrd="1" destOrd="0" presId="urn:microsoft.com/office/officeart/2008/layout/PictureStrips"/>
    <dgm:cxn modelId="{B08C8EFD-228B-4851-A497-599254477123}" type="presParOf" srcId="{5235790A-F9B6-4911-ABE9-F69307B32D79}" destId="{1C531BFE-C2BA-4482-BB9E-9A4C02FC6497}" srcOrd="2" destOrd="0" presId="urn:microsoft.com/office/officeart/2008/layout/PictureStrips"/>
    <dgm:cxn modelId="{C0A8687D-5AAF-4B1C-839F-EBC673A5BF96}" type="presParOf" srcId="{1C531BFE-C2BA-4482-BB9E-9A4C02FC6497}" destId="{F3AAE247-B856-411F-9065-A15302FB5A40}" srcOrd="0" destOrd="0" presId="urn:microsoft.com/office/officeart/2008/layout/PictureStrips"/>
    <dgm:cxn modelId="{98AF73BC-B2B1-4BBE-90A1-66D723EAC639}" type="presParOf" srcId="{1C531BFE-C2BA-4482-BB9E-9A4C02FC6497}" destId="{BB1D1510-8A76-4448-8C89-4FFBEBE0602A}" srcOrd="1" destOrd="0" presId="urn:microsoft.com/office/officeart/2008/layout/PictureStrips"/>
    <dgm:cxn modelId="{0B5A1823-FC73-415D-AFDC-7186AFFFDCF1}" type="presParOf" srcId="{5235790A-F9B6-4911-ABE9-F69307B32D79}" destId="{7C761DE6-600B-4618-9BA3-ADA0879671F0}" srcOrd="3" destOrd="0" presId="urn:microsoft.com/office/officeart/2008/layout/PictureStrips"/>
    <dgm:cxn modelId="{A1EEBC10-8A4E-410A-A3FB-308CB52806F8}" type="presParOf" srcId="{5235790A-F9B6-4911-ABE9-F69307B32D79}" destId="{3B609680-C228-46AD-901D-5B9140C34CFA}" srcOrd="4" destOrd="0" presId="urn:microsoft.com/office/officeart/2008/layout/PictureStrips"/>
    <dgm:cxn modelId="{81FC35B9-3E01-4E94-87B9-E54B9F18739E}" type="presParOf" srcId="{3B609680-C228-46AD-901D-5B9140C34CFA}" destId="{9EC07E1B-2B08-46C3-8CCD-A817A7BDC512}" srcOrd="0" destOrd="0" presId="urn:microsoft.com/office/officeart/2008/layout/PictureStrips"/>
    <dgm:cxn modelId="{44BE5147-536E-4FB7-BB9D-9A5007DB20AC}" type="presParOf" srcId="{3B609680-C228-46AD-901D-5B9140C34CFA}" destId="{E5041BAB-09BC-4062-B954-BD549E108D10}"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E889E-B7E8-4E5C-B794-34EFA3EE27BD}">
      <dsp:nvSpPr>
        <dsp:cNvPr id="0" name=""/>
        <dsp:cNvSpPr/>
      </dsp:nvSpPr>
      <dsp:spPr>
        <a:xfrm>
          <a:off x="1944986" y="148965"/>
          <a:ext cx="4419193"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lt-LT" sz="2800" kern="1200" noProof="0" dirty="0"/>
            <a:t>Skaitmenizacija ir skaitmeninė transformacija</a:t>
          </a:r>
          <a:endParaRPr lang="en-GB" sz="2800" kern="1200" noProof="0" dirty="0"/>
        </a:p>
      </dsp:txBody>
      <dsp:txXfrm>
        <a:off x="1944986" y="148965"/>
        <a:ext cx="4419193" cy="1395412"/>
      </dsp:txXfrm>
    </dsp:sp>
    <dsp:sp modelId="{C7931817-C138-4246-BEF7-188E01BA0EC5}">
      <dsp:nvSpPr>
        <dsp:cNvPr id="0" name=""/>
        <dsp:cNvSpPr/>
      </dsp:nvSpPr>
      <dsp:spPr>
        <a:xfrm>
          <a:off x="1732261" y="154178"/>
          <a:ext cx="976788" cy="146518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AAE247-B856-411F-9065-A15302FB5A40}">
      <dsp:nvSpPr>
        <dsp:cNvPr id="0" name=""/>
        <dsp:cNvSpPr/>
      </dsp:nvSpPr>
      <dsp:spPr>
        <a:xfrm>
          <a:off x="1924367" y="211240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lt-LT" sz="2800" kern="1200" dirty="0"/>
            <a:t>Naujasis darbas</a:t>
          </a:r>
          <a:endParaRPr lang="de-DE" sz="2800" kern="1200" dirty="0"/>
        </a:p>
      </dsp:txBody>
      <dsp:txXfrm>
        <a:off x="1924367" y="2112407"/>
        <a:ext cx="4465319" cy="1395412"/>
      </dsp:txXfrm>
    </dsp:sp>
    <dsp:sp modelId="{BB1D1510-8A76-4448-8C89-4FFBEBE0602A}">
      <dsp:nvSpPr>
        <dsp:cNvPr id="0" name=""/>
        <dsp:cNvSpPr/>
      </dsp:nvSpPr>
      <dsp:spPr>
        <a:xfrm>
          <a:off x="1738312" y="1910847"/>
          <a:ext cx="976788" cy="1465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C07E1B-2B08-46C3-8CCD-A817A7BDC512}">
      <dsp:nvSpPr>
        <dsp:cNvPr id="0" name=""/>
        <dsp:cNvSpPr/>
      </dsp:nvSpPr>
      <dsp:spPr>
        <a:xfrm>
          <a:off x="1924367" y="3869076"/>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lt-LT" sz="2800" kern="1200" noProof="0" dirty="0"/>
            <a:t>Pastangos užtikrinti lygybę</a:t>
          </a:r>
          <a:endParaRPr lang="en-GB" sz="2800" kern="1200" noProof="0" dirty="0"/>
        </a:p>
      </dsp:txBody>
      <dsp:txXfrm>
        <a:off x="1924367" y="3869076"/>
        <a:ext cx="4465319" cy="1395412"/>
      </dsp:txXfrm>
    </dsp:sp>
    <dsp:sp modelId="{E5041BAB-09BC-4062-B954-BD549E108D10}">
      <dsp:nvSpPr>
        <dsp:cNvPr id="0" name=""/>
        <dsp:cNvSpPr/>
      </dsp:nvSpPr>
      <dsp:spPr>
        <a:xfrm>
          <a:off x="1738312" y="3667516"/>
          <a:ext cx="976788" cy="1465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26.08.2024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4172359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60539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13</a:t>
            </a:fld>
            <a:endParaRPr lang="de-DE"/>
          </a:p>
        </p:txBody>
      </p:sp>
    </p:spTree>
    <p:extLst>
      <p:ext uri="{BB962C8B-B14F-4D97-AF65-F5344CB8AC3E}">
        <p14:creationId xmlns:p14="http://schemas.microsoft.com/office/powerpoint/2010/main" val="1003458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14</a:t>
            </a:fld>
            <a:endParaRPr lang="de-DE"/>
          </a:p>
        </p:txBody>
      </p:sp>
    </p:spTree>
    <p:extLst>
      <p:ext uri="{BB962C8B-B14F-4D97-AF65-F5344CB8AC3E}">
        <p14:creationId xmlns:p14="http://schemas.microsoft.com/office/powerpoint/2010/main" val="4237718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15</a:t>
            </a:fld>
            <a:endParaRPr lang="de-DE"/>
          </a:p>
        </p:txBody>
      </p:sp>
    </p:spTree>
    <p:extLst>
      <p:ext uri="{BB962C8B-B14F-4D97-AF65-F5344CB8AC3E}">
        <p14:creationId xmlns:p14="http://schemas.microsoft.com/office/powerpoint/2010/main" val="1355692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16</a:t>
            </a:fld>
            <a:endParaRPr lang="de-DE"/>
          </a:p>
        </p:txBody>
      </p:sp>
    </p:spTree>
    <p:extLst>
      <p:ext uri="{BB962C8B-B14F-4D97-AF65-F5344CB8AC3E}">
        <p14:creationId xmlns:p14="http://schemas.microsoft.com/office/powerpoint/2010/main" val="323457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17</a:t>
            </a:fld>
            <a:endParaRPr lang="de-DE"/>
          </a:p>
        </p:txBody>
      </p:sp>
    </p:spTree>
    <p:extLst>
      <p:ext uri="{BB962C8B-B14F-4D97-AF65-F5344CB8AC3E}">
        <p14:creationId xmlns:p14="http://schemas.microsoft.com/office/powerpoint/2010/main" val="2237861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18</a:t>
            </a:fld>
            <a:endParaRPr lang="de-DE"/>
          </a:p>
        </p:txBody>
      </p:sp>
    </p:spTree>
    <p:extLst>
      <p:ext uri="{BB962C8B-B14F-4D97-AF65-F5344CB8AC3E}">
        <p14:creationId xmlns:p14="http://schemas.microsoft.com/office/powerpoint/2010/main" val="2924668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20</a:t>
            </a:fld>
            <a:endParaRPr lang="de-DE"/>
          </a:p>
        </p:txBody>
      </p:sp>
    </p:spTree>
    <p:extLst>
      <p:ext uri="{BB962C8B-B14F-4D97-AF65-F5344CB8AC3E}">
        <p14:creationId xmlns:p14="http://schemas.microsoft.com/office/powerpoint/2010/main" val="598739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B01C758D-9B95-D84A-BDEC-9AAEC5B11567}" type="slidenum">
              <a:rPr lang="de-DE" smtClean="0"/>
              <a:t>21</a:t>
            </a:fld>
            <a:endParaRPr lang="de-DE"/>
          </a:p>
        </p:txBody>
      </p:sp>
    </p:spTree>
    <p:extLst>
      <p:ext uri="{BB962C8B-B14F-4D97-AF65-F5344CB8AC3E}">
        <p14:creationId xmlns:p14="http://schemas.microsoft.com/office/powerpoint/2010/main" val="364225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noProof="0" dirty="0"/>
          </a:p>
        </p:txBody>
      </p:sp>
      <p:sp>
        <p:nvSpPr>
          <p:cNvPr id="4" name="Slide Number Placeholder 3"/>
          <p:cNvSpPr>
            <a:spLocks noGrp="1"/>
          </p:cNvSpPr>
          <p:nvPr>
            <p:ph type="sldNum" sz="quarter" idx="5"/>
          </p:nvPr>
        </p:nvSpPr>
        <p:spPr/>
        <p:txBody>
          <a:bodyPr/>
          <a:lstStyle/>
          <a:p>
            <a:fld id="{B01C758D-9B95-D84A-BDEC-9AAEC5B11567}" type="slidenum">
              <a:rPr lang="de-DE" smtClean="0"/>
              <a:t>1</a:t>
            </a:fld>
            <a:endParaRPr lang="de-DE"/>
          </a:p>
        </p:txBody>
      </p:sp>
    </p:spTree>
    <p:extLst>
      <p:ext uri="{BB962C8B-B14F-4D97-AF65-F5344CB8AC3E}">
        <p14:creationId xmlns:p14="http://schemas.microsoft.com/office/powerpoint/2010/main" val="786717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22</a:t>
            </a:fld>
            <a:endParaRPr lang="de-DE"/>
          </a:p>
        </p:txBody>
      </p:sp>
    </p:spTree>
    <p:extLst>
      <p:ext uri="{BB962C8B-B14F-4D97-AF65-F5344CB8AC3E}">
        <p14:creationId xmlns:p14="http://schemas.microsoft.com/office/powerpoint/2010/main" val="31535646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23</a:t>
            </a:fld>
            <a:endParaRPr lang="de-DE"/>
          </a:p>
        </p:txBody>
      </p:sp>
    </p:spTree>
    <p:extLst>
      <p:ext uri="{BB962C8B-B14F-4D97-AF65-F5344CB8AC3E}">
        <p14:creationId xmlns:p14="http://schemas.microsoft.com/office/powerpoint/2010/main" val="227851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46472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2095389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5</a:t>
            </a:fld>
            <a:endParaRPr lang="de-DE"/>
          </a:p>
        </p:txBody>
      </p:sp>
    </p:spTree>
    <p:extLst>
      <p:ext uri="{BB962C8B-B14F-4D97-AF65-F5344CB8AC3E}">
        <p14:creationId xmlns:p14="http://schemas.microsoft.com/office/powerpoint/2010/main" val="384080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6</a:t>
            </a:fld>
            <a:endParaRPr lang="de-DE"/>
          </a:p>
        </p:txBody>
      </p:sp>
    </p:spTree>
    <p:extLst>
      <p:ext uri="{BB962C8B-B14F-4D97-AF65-F5344CB8AC3E}">
        <p14:creationId xmlns:p14="http://schemas.microsoft.com/office/powerpoint/2010/main" val="252965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7</a:t>
            </a:fld>
            <a:endParaRPr lang="de-DE"/>
          </a:p>
        </p:txBody>
      </p:sp>
    </p:spTree>
    <p:extLst>
      <p:ext uri="{BB962C8B-B14F-4D97-AF65-F5344CB8AC3E}">
        <p14:creationId xmlns:p14="http://schemas.microsoft.com/office/powerpoint/2010/main" val="108375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8</a:t>
            </a:fld>
            <a:endParaRPr lang="de-DE"/>
          </a:p>
        </p:txBody>
      </p:sp>
    </p:spTree>
    <p:extLst>
      <p:ext uri="{BB962C8B-B14F-4D97-AF65-F5344CB8AC3E}">
        <p14:creationId xmlns:p14="http://schemas.microsoft.com/office/powerpoint/2010/main" val="1163888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3060346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digi-gen.eu/" TargetMode="External"/><Relationship Id="rId5" Type="http://schemas.openxmlformats.org/officeDocument/2006/relationships/image" Target="../media/image10.jpeg"/><Relationship Id="rId10" Type="http://schemas.openxmlformats.org/officeDocument/2006/relationships/hyperlink" Target="mailto:hochschule.digigen@arbeitsagentur.de" TargetMode="External"/><Relationship Id="rId4" Type="http://schemas.openxmlformats.org/officeDocument/2006/relationships/image" Target="../media/image9.png"/><Relationship Id="rId9"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solidFill>
                  <a:schemeClr val="bg1"/>
                </a:solidFill>
              </a:defRPr>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dirty="0"/>
              <a:t>Klikken om de ondertitelstijl van het model te bewerken</a:t>
            </a:r>
            <a:endParaRPr lang="en-GB" noProof="0" dirty="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pic>
        <p:nvPicPr>
          <p:cNvPr id="17" name="Grafik 16" descr="Ein Bild, das Text enthält.&#10;&#10;Automatisch generierte Beschreibung">
            <a:extLst>
              <a:ext uri="{FF2B5EF4-FFF2-40B4-BE49-F238E27FC236}">
                <a16:creationId xmlns:a16="http://schemas.microsoft.com/office/drawing/2014/main" id="{7E343B44-D364-8AEF-9AB9-A694E3024BC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53099" y="6089733"/>
            <a:ext cx="2990124" cy="626779"/>
          </a:xfrm>
          <a:prstGeom prst="rect">
            <a:avLst/>
          </a:prstGeom>
          <a:noFill/>
          <a:ln>
            <a:noFill/>
          </a:ln>
        </p:spPr>
      </p:pic>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4"/>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5"/>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6">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spTree>
    <p:extLst>
      <p:ext uri="{BB962C8B-B14F-4D97-AF65-F5344CB8AC3E}">
        <p14:creationId xmlns:p14="http://schemas.microsoft.com/office/powerpoint/2010/main" val="280122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FBEE30EC-DBE3-4869-B123-5B0782CC4497}" type="datetime1">
              <a:rPr lang="en-GB" noProof="0" smtClean="0"/>
              <a:t>26/08/2024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60184C6E-DEEB-4A16-8E33-C03D8227A0C0}" type="datetime1">
              <a:rPr lang="en-GB" smtClean="0"/>
              <a:t>26/08/2024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41520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FD15E864-1A9D-43AC-AE05-C195B3171703}" type="datetime1">
              <a:rPr lang="en-GB" smtClean="0"/>
              <a:t>26/08/2024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effectLst/>
                <a:latin typeface="+mn-lt"/>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endParaRPr lang="en-GB" noProof="0" dirty="0"/>
          </a:p>
        </p:txBody>
      </p:sp>
      <p:pic>
        <p:nvPicPr>
          <p:cNvPr id="3" name="Grafik 2" descr="Ein Bild, das Text enthält.&#10;&#10;Automatisch generierte Beschreibung">
            <a:extLst>
              <a:ext uri="{FF2B5EF4-FFF2-40B4-BE49-F238E27FC236}">
                <a16:creationId xmlns:a16="http://schemas.microsoft.com/office/drawing/2014/main" id="{AB573B1B-2CC7-DE4B-EB21-BAF45BDBC859}"/>
              </a:ext>
            </a:extLst>
          </p:cNvPr>
          <p:cNvPicPr>
            <a:picLocks noChangeAspect="1"/>
          </p:cNvPicPr>
          <p:nvPr userDrawn="1"/>
        </p:nvPicPr>
        <p:blipFill>
          <a:blip r:embed="rId9"/>
          <a:stretch>
            <a:fillRect/>
          </a:stretch>
        </p:blipFill>
        <p:spPr>
          <a:xfrm>
            <a:off x="2396534" y="551872"/>
            <a:ext cx="3088743" cy="648003"/>
          </a:xfrm>
          <a:prstGeom prst="rect">
            <a:avLst/>
          </a:prstGeom>
        </p:spPr>
      </p:pic>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1">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3">
            <a:alphaModFix amt="15000"/>
          </a:blip>
          <a:stretch>
            <a:fillRect/>
          </a:stretch>
        </p:blipFill>
        <p:spPr>
          <a:xfrm>
            <a:off x="7371859" y="1067717"/>
            <a:ext cx="4220740" cy="3850832"/>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a:t>
            </a:r>
            <a:r>
              <a:rPr lang="en-GB" noProof="0" dirty="0"/>
              <a:t> </a:t>
            </a:r>
            <a:r>
              <a:rPr lang="en-GB" noProof="0" dirty="0" err="1"/>
              <a:t>bearbeiten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0A818E2B-18BD-482A-B8CB-A4D71388C028}" type="datetime1">
              <a:rPr lang="en-GB" smtClean="0"/>
              <a:t>26/08/2024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Lst>
  <p:hf hdr="0" dt="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10.54394/FHEM8239" TargetMode="External"/><Relationship Id="rId2" Type="http://schemas.openxmlformats.org/officeDocument/2006/relationships/hyperlink" Target="https://doi.org/10.1108/02621719210018208"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811189"/>
            <a:ext cx="9144000" cy="2974214"/>
          </a:xfrm>
        </p:spPr>
        <p:txBody>
          <a:bodyPr>
            <a:normAutofit/>
          </a:bodyPr>
          <a:lstStyle/>
          <a:p>
            <a:r>
              <a:rPr lang="en-GB" sz="8800" dirty="0">
                <a:solidFill>
                  <a:schemeClr val="bg1"/>
                </a:solidFill>
              </a:rPr>
              <a:t>DIGIGEN</a:t>
            </a:r>
            <a:br>
              <a:rPr lang="en-GB" sz="4800" dirty="0">
                <a:solidFill>
                  <a:schemeClr val="bg1"/>
                </a:solidFill>
              </a:rPr>
            </a:br>
            <a:r>
              <a:rPr lang="lt-LT" sz="4800" b="0" i="1" dirty="0">
                <a:solidFill>
                  <a:schemeClr val="bg1"/>
                </a:solidFill>
              </a:rPr>
              <a:t>Įgūdžių tobulinimo programa</a:t>
            </a:r>
            <a:endParaRPr lang="en-GB" sz="4800" b="0" i="1" dirty="0">
              <a:solidFill>
                <a:schemeClr val="bg1"/>
              </a:solidFill>
            </a:endParaRP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008230"/>
            <a:ext cx="9144000" cy="647740"/>
          </a:xfrm>
        </p:spPr>
        <p:txBody>
          <a:bodyPr vert="horz" lIns="91440" tIns="45720" rIns="91440" bIns="45720" rtlCol="0">
            <a:normAutofit/>
          </a:bodyPr>
          <a:lstStyle/>
          <a:p>
            <a:r>
              <a:rPr lang="lt-LT" dirty="0"/>
              <a:t>Įžanga</a:t>
            </a:r>
            <a:endParaRPr lang="en-GB" dirty="0">
              <a:latin typeface="+mn-lt"/>
            </a:endParaRP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3749402"/>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
        <p:nvSpPr>
          <p:cNvPr id="5" name="TextBox 4">
            <a:extLst>
              <a:ext uri="{FF2B5EF4-FFF2-40B4-BE49-F238E27FC236}">
                <a16:creationId xmlns:a16="http://schemas.microsoft.com/office/drawing/2014/main" id="{0C849A91-3AFB-BB98-6657-7C0FD1430E73}"/>
              </a:ext>
            </a:extLst>
          </p:cNvPr>
          <p:cNvSpPr txBox="1"/>
          <p:nvPr/>
        </p:nvSpPr>
        <p:spPr>
          <a:xfrm>
            <a:off x="8895161" y="5403890"/>
            <a:ext cx="3089315" cy="707886"/>
          </a:xfrm>
          <a:prstGeom prst="rect">
            <a:avLst/>
          </a:prstGeom>
          <a:noFill/>
        </p:spPr>
        <p:txBody>
          <a:bodyPr wrap="square" rtlCol="0">
            <a:spAutoFit/>
          </a:bodyPr>
          <a:lstStyle/>
          <a:p>
            <a:r>
              <a:rPr lang="lt-LT" sz="800" b="0" i="0" dirty="0">
                <a:effectLst/>
              </a:rPr>
              <a:t>Finansuojama Europos Sąjungos lėšomis. Tačiau išreiškiamas požiūris ar nuomonė yra tik autoriaus (-</a:t>
            </a:r>
            <a:r>
              <a:rPr lang="lt-LT" sz="800" b="0" i="0" dirty="0" err="1">
                <a:effectLst/>
              </a:rPr>
              <a:t>ių</a:t>
            </a:r>
            <a:r>
              <a:rPr lang="lt-LT" sz="800" b="0" i="0" dirty="0">
                <a:effectLst/>
              </a:rPr>
              <a:t>) ir nebūtinai atspindi Europos Sąjungos ar Nacionalinės agentūros požiūrį ar nuomonę. Nei Europos Sąjunga, nei Nacionalinė agentūra negali būti laikoma už juos </a:t>
            </a:r>
            <a:r>
              <a:rPr lang="lt-LT" sz="800" b="0" i="0" dirty="0">
                <a:solidFill>
                  <a:srgbClr val="26324B"/>
                </a:solidFill>
                <a:effectLst/>
              </a:rPr>
              <a:t>atsakinga.</a:t>
            </a:r>
            <a:endParaRPr lang="lt-LT" sz="800" dirty="0"/>
          </a:p>
        </p:txBody>
      </p:sp>
      <p:pic>
        <p:nvPicPr>
          <p:cNvPr id="9" name="Picture 8" descr="A sign with a person and dollar symbol&#10;&#10;Description automatically generated">
            <a:extLst>
              <a:ext uri="{FF2B5EF4-FFF2-40B4-BE49-F238E27FC236}">
                <a16:creationId xmlns:a16="http://schemas.microsoft.com/office/drawing/2014/main" id="{A59F5AB7-92EB-F5BC-CE07-72CED422223E}"/>
              </a:ext>
            </a:extLst>
          </p:cNvPr>
          <p:cNvPicPr>
            <a:picLocks noChangeAspect="1"/>
          </p:cNvPicPr>
          <p:nvPr/>
        </p:nvPicPr>
        <p:blipFill>
          <a:blip r:embed="rId3"/>
          <a:stretch>
            <a:fillRect/>
          </a:stretch>
        </p:blipFill>
        <p:spPr>
          <a:xfrm>
            <a:off x="508111" y="5688452"/>
            <a:ext cx="1155320" cy="423323"/>
          </a:xfrm>
          <a:prstGeom prst="rect">
            <a:avLst/>
          </a:prstGeom>
        </p:spPr>
      </p:pic>
      <p:sp>
        <p:nvSpPr>
          <p:cNvPr id="10" name="TextBox 9">
            <a:extLst>
              <a:ext uri="{FF2B5EF4-FFF2-40B4-BE49-F238E27FC236}">
                <a16:creationId xmlns:a16="http://schemas.microsoft.com/office/drawing/2014/main" id="{8ACCD586-B4FC-752F-C554-748D35988CAE}"/>
              </a:ext>
            </a:extLst>
          </p:cNvPr>
          <p:cNvSpPr txBox="1"/>
          <p:nvPr/>
        </p:nvSpPr>
        <p:spPr>
          <a:xfrm>
            <a:off x="401107" y="6111775"/>
            <a:ext cx="3519140" cy="338554"/>
          </a:xfrm>
          <a:prstGeom prst="rect">
            <a:avLst/>
          </a:prstGeom>
          <a:noFill/>
        </p:spPr>
        <p:txBody>
          <a:bodyPr wrap="square" rtlCol="0">
            <a:spAutoFit/>
          </a:bodyPr>
          <a:lstStyle/>
          <a:p>
            <a:r>
              <a:rPr lang="lt-LT" sz="800" dirty="0" err="1"/>
              <a:t>This</a:t>
            </a:r>
            <a:r>
              <a:rPr lang="lt-LT" sz="800" dirty="0"/>
              <a:t> </a:t>
            </a:r>
            <a:r>
              <a:rPr lang="lt-LT" sz="800" dirty="0" err="1"/>
              <a:t>material</a:t>
            </a:r>
            <a:r>
              <a:rPr lang="lt-LT" sz="800" dirty="0"/>
              <a:t> </a:t>
            </a:r>
            <a:r>
              <a:rPr lang="lt-LT" sz="800" dirty="0" err="1"/>
              <a:t>is</a:t>
            </a:r>
            <a:r>
              <a:rPr lang="lt-LT" sz="800" dirty="0"/>
              <a:t>  </a:t>
            </a:r>
            <a:r>
              <a:rPr lang="en-US" sz="800" dirty="0"/>
              <a:t>licensed under the Creative Commons CC BY-NC-SA 4.0 license</a:t>
            </a:r>
            <a:r>
              <a:rPr lang="lt-LT" sz="800" dirty="0"/>
              <a:t>.</a:t>
            </a:r>
            <a:endParaRPr lang="en-US" sz="800" dirty="0"/>
          </a:p>
          <a:p>
            <a:r>
              <a:rPr lang="en-US" sz="800" dirty="0"/>
              <a:t>https://creativecommons.org/licenses/by-nc-sa/4.0/</a:t>
            </a:r>
            <a:endParaRPr lang="lt-LT" sz="800" dirty="0"/>
          </a:p>
        </p:txBody>
      </p:sp>
    </p:spTree>
    <p:extLst>
      <p:ext uri="{BB962C8B-B14F-4D97-AF65-F5344CB8AC3E}">
        <p14:creationId xmlns:p14="http://schemas.microsoft.com/office/powerpoint/2010/main" val="105557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lt-LT" dirty="0"/>
              <a:t>Pastangos užtikrinti lygybę</a:t>
            </a:r>
            <a:endParaRPr lang="en-GB"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0" name="Textfeld 9">
            <a:extLst>
              <a:ext uri="{FF2B5EF4-FFF2-40B4-BE49-F238E27FC236}">
                <a16:creationId xmlns:a16="http://schemas.microsoft.com/office/drawing/2014/main" id="{F68278A3-130D-731D-118B-B2321A1DF321}"/>
              </a:ext>
            </a:extLst>
          </p:cNvPr>
          <p:cNvSpPr txBox="1"/>
          <p:nvPr/>
        </p:nvSpPr>
        <p:spPr>
          <a:xfrm>
            <a:off x="504807" y="1894260"/>
            <a:ext cx="10848993" cy="3539430"/>
          </a:xfrm>
          <a:prstGeom prst="rect">
            <a:avLst/>
          </a:prstGeom>
          <a:noFill/>
        </p:spPr>
        <p:txBody>
          <a:bodyPr wrap="square" rtlCol="0">
            <a:spAutoFit/>
          </a:bodyPr>
          <a:lstStyle/>
          <a:p>
            <a:pPr marL="571500" indent="-571500">
              <a:buClr>
                <a:schemeClr val="accent1"/>
              </a:buClr>
              <a:buFont typeface="Wingdings" pitchFamily="2" charset="2"/>
              <a:buChar char="§"/>
            </a:pPr>
            <a:r>
              <a:rPr lang="lt-LT" sz="3200" dirty="0"/>
              <a:t>Daugybė teisinių nacionalinių ir tarptautinių iniciatyvų, kuriomis siekiama didesnio moterų dalyvavimo darbo rinkoje (pvz. lyčių kvotos).</a:t>
            </a:r>
            <a:endParaRPr lang="en-US" sz="3200" dirty="0"/>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lt-LT" sz="3200" dirty="0"/>
              <a:t>Mažiau iniciatyvų, skirtų moterims, kurios jau užima vadovaujančias pareigas ir susiduria sunkumais naujojo darbo ar </a:t>
            </a:r>
            <a:r>
              <a:rPr lang="lt-LT" sz="3200" dirty="0" err="1"/>
              <a:t>skaitmenizacijos</a:t>
            </a:r>
            <a:r>
              <a:rPr lang="lt-LT" sz="3200" dirty="0"/>
              <a:t> srityse.</a:t>
            </a:r>
            <a:endParaRPr lang="en-GB" sz="3200" dirty="0"/>
          </a:p>
        </p:txBody>
      </p:sp>
      <p:sp>
        <p:nvSpPr>
          <p:cNvPr id="7" name="Textfeld 6">
            <a:extLst>
              <a:ext uri="{FF2B5EF4-FFF2-40B4-BE49-F238E27FC236}">
                <a16:creationId xmlns:a16="http://schemas.microsoft.com/office/drawing/2014/main" id="{2EE6B13B-C74A-48B2-8B05-71B3B14BF532}"/>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125322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14591"/>
            <a:ext cx="9513498" cy="1118815"/>
          </a:xfrm>
        </p:spPr>
        <p:txBody>
          <a:bodyPr/>
          <a:lstStyle/>
          <a:p>
            <a:r>
              <a:rPr lang="lt-LT" sz="4000" dirty="0"/>
              <a:t>Įvairovė yra sudėtinga sąvoka, o pastangos užtikrinti lygybę yra tik vienas iš jos modelių</a:t>
            </a:r>
            <a:endParaRPr lang="en-GB" sz="40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pic>
        <p:nvPicPr>
          <p:cNvPr id="117" name="Grafik 116">
            <a:extLst>
              <a:ext uri="{FF2B5EF4-FFF2-40B4-BE49-F238E27FC236}">
                <a16:creationId xmlns:a16="http://schemas.microsoft.com/office/drawing/2014/main" id="{500E651C-2E62-27C1-BCAA-F95B0D24162F}"/>
              </a:ext>
            </a:extLst>
          </p:cNvPr>
          <p:cNvPicPr>
            <a:picLocks noChangeAspect="1"/>
          </p:cNvPicPr>
          <p:nvPr/>
        </p:nvPicPr>
        <p:blipFill>
          <a:blip r:embed="rId3"/>
          <a:stretch>
            <a:fillRect/>
          </a:stretch>
        </p:blipFill>
        <p:spPr>
          <a:xfrm>
            <a:off x="6812280" y="1714039"/>
            <a:ext cx="4640601" cy="4467083"/>
          </a:xfrm>
          <a:prstGeom prst="rect">
            <a:avLst/>
          </a:prstGeom>
        </p:spPr>
      </p:pic>
      <p:sp>
        <p:nvSpPr>
          <p:cNvPr id="118" name="Textfeld 117">
            <a:extLst>
              <a:ext uri="{FF2B5EF4-FFF2-40B4-BE49-F238E27FC236}">
                <a16:creationId xmlns:a16="http://schemas.microsoft.com/office/drawing/2014/main" id="{5F09E165-E0C8-4351-CEB9-5A172EB458B7}"/>
              </a:ext>
            </a:extLst>
          </p:cNvPr>
          <p:cNvSpPr txBox="1"/>
          <p:nvPr/>
        </p:nvSpPr>
        <p:spPr>
          <a:xfrm>
            <a:off x="504807" y="1894260"/>
            <a:ext cx="6193173" cy="3108543"/>
          </a:xfrm>
          <a:prstGeom prst="rect">
            <a:avLst/>
          </a:prstGeom>
          <a:noFill/>
        </p:spPr>
        <p:txBody>
          <a:bodyPr wrap="square" rtlCol="0">
            <a:spAutoFit/>
          </a:bodyPr>
          <a:lstStyle/>
          <a:p>
            <a:pPr marL="571500" indent="-571500">
              <a:buClr>
                <a:schemeClr val="accent1"/>
              </a:buClr>
              <a:buFont typeface="Wingdings" pitchFamily="2" charset="2"/>
              <a:buChar char="§"/>
            </a:pPr>
            <a:r>
              <a:rPr lang="lt-LT" sz="2800" dirty="0"/>
              <a:t>Moterų įgalinimas vadovaujančiose pareigose nesumažinant vyrų karjeros galimybių.</a:t>
            </a:r>
            <a:endParaRPr lang="en-US" sz="2800" dirty="0"/>
          </a:p>
          <a:p>
            <a:pPr marL="571500" indent="-571500">
              <a:buClr>
                <a:schemeClr val="accent1"/>
              </a:buClr>
              <a:buFont typeface="Wingdings" pitchFamily="2" charset="2"/>
              <a:buChar char="§"/>
            </a:pPr>
            <a:r>
              <a:rPr lang="lt-LT" sz="2800" dirty="0"/>
              <a:t>Tikslas – kovoti su akivaizdžiais trūkumais.</a:t>
            </a:r>
            <a:endParaRPr lang="en-US" sz="2800" dirty="0"/>
          </a:p>
          <a:p>
            <a:pPr marL="571500" indent="-571500">
              <a:buClr>
                <a:schemeClr val="accent1"/>
              </a:buClr>
              <a:buFont typeface="Wingdings" pitchFamily="2" charset="2"/>
              <a:buChar char="§"/>
            </a:pPr>
            <a:r>
              <a:rPr lang="lt-LT" sz="2800" dirty="0"/>
              <a:t>Įvairovė tai daugiau nei lygybė, o jos aspektai sukuria sąveiką.</a:t>
            </a:r>
            <a:endParaRPr lang="en-US" sz="2800" dirty="0"/>
          </a:p>
        </p:txBody>
      </p:sp>
      <p:sp>
        <p:nvSpPr>
          <p:cNvPr id="120" name="Textfeld 119">
            <a:extLst>
              <a:ext uri="{FF2B5EF4-FFF2-40B4-BE49-F238E27FC236}">
                <a16:creationId xmlns:a16="http://schemas.microsoft.com/office/drawing/2014/main" id="{EE51C2A7-3836-F7D6-21C9-29FE650AFAC1}"/>
              </a:ext>
            </a:extLst>
          </p:cNvPr>
          <p:cNvSpPr txBox="1"/>
          <p:nvPr/>
        </p:nvSpPr>
        <p:spPr>
          <a:xfrm>
            <a:off x="10061274" y="1452429"/>
            <a:ext cx="2130726" cy="261610"/>
          </a:xfrm>
          <a:prstGeom prst="rect">
            <a:avLst/>
          </a:prstGeom>
          <a:noFill/>
        </p:spPr>
        <p:txBody>
          <a:bodyPr wrap="square">
            <a:spAutoFit/>
          </a:bodyPr>
          <a:lstStyle/>
          <a:p>
            <a:pPr algn="r"/>
            <a:r>
              <a:rPr lang="en-US" sz="1100" dirty="0" err="1"/>
              <a:t>Gardenswartz</a:t>
            </a:r>
            <a:r>
              <a:rPr lang="en-US" sz="1100" dirty="0"/>
              <a:t> et al. (2003)</a:t>
            </a:r>
            <a:endParaRPr lang="de-DE" sz="1100" dirty="0"/>
          </a:p>
        </p:txBody>
      </p:sp>
    </p:spTree>
    <p:extLst>
      <p:ext uri="{BB962C8B-B14F-4D97-AF65-F5344CB8AC3E}">
        <p14:creationId xmlns:p14="http://schemas.microsoft.com/office/powerpoint/2010/main" val="260726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367171"/>
            <a:ext cx="6097604" cy="2123658"/>
          </a:xfrm>
          <a:prstGeom prst="rect">
            <a:avLst/>
          </a:prstGeom>
          <a:noFill/>
        </p:spPr>
        <p:txBody>
          <a:bodyPr wrap="square" anchor="ctr">
            <a:spAutoFit/>
          </a:bodyPr>
          <a:lstStyle/>
          <a:p>
            <a:pPr algn="ctr">
              <a:spcBef>
                <a:spcPts val="0"/>
              </a:spcBef>
            </a:pPr>
            <a:r>
              <a:rPr lang="lt-LT" sz="6600" b="1" dirty="0">
                <a:solidFill>
                  <a:schemeClr val="bg1"/>
                </a:solidFill>
                <a:latin typeface="Jost" pitchFamily="2" charset="0"/>
                <a:ea typeface="Jost" pitchFamily="2" charset="0"/>
              </a:rPr>
              <a:t>TIKSLINĖS GRUPĖS</a:t>
            </a:r>
            <a:endParaRPr lang="en-GB" sz="6600" b="1" dirty="0">
              <a:solidFill>
                <a:schemeClr val="bg1"/>
              </a:solidFill>
              <a:latin typeface="Jost" pitchFamily="2" charset="0"/>
              <a:ea typeface="Jost" pitchFamily="2" charset="0"/>
            </a:endParaRPr>
          </a:p>
        </p:txBody>
      </p:sp>
    </p:spTree>
    <p:extLst>
      <p:ext uri="{BB962C8B-B14F-4D97-AF65-F5344CB8AC3E}">
        <p14:creationId xmlns:p14="http://schemas.microsoft.com/office/powerpoint/2010/main" val="39442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lt-LT" dirty="0"/>
              <a:t>Tikslinės grupės</a:t>
            </a:r>
            <a:endParaRPr lang="en-GB"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F586ADCC-E12D-CD94-AEEE-9FDB3426AE21}"/>
              </a:ext>
            </a:extLst>
          </p:cNvPr>
          <p:cNvSpPr/>
          <p:nvPr/>
        </p:nvSpPr>
        <p:spPr>
          <a:xfrm>
            <a:off x="1969477"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Netiesioginė tikslinė grupė „Vadovaujančias pareigas užimančios moterys“</a:t>
            </a:r>
            <a:endParaRPr lang="en-GB" dirty="0"/>
          </a:p>
        </p:txBody>
      </p:sp>
      <p:sp>
        <p:nvSpPr>
          <p:cNvPr id="7" name="Rechteck 6">
            <a:extLst>
              <a:ext uri="{FF2B5EF4-FFF2-40B4-BE49-F238E27FC236}">
                <a16:creationId xmlns:a16="http://schemas.microsoft.com/office/drawing/2014/main" id="{869B5A36-EF7E-D99F-B88E-0BDF387D4F2D}"/>
              </a:ext>
            </a:extLst>
          </p:cNvPr>
          <p:cNvSpPr/>
          <p:nvPr/>
        </p:nvSpPr>
        <p:spPr>
          <a:xfrm>
            <a:off x="6954350"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Tiesioginė tikslinė grupė „Žmogiškųjų išteklių valdymo specialistai ir karjeros vadovai“</a:t>
            </a:r>
            <a:endParaRPr lang="en-GB" dirty="0"/>
          </a:p>
        </p:txBody>
      </p:sp>
      <p:sp>
        <p:nvSpPr>
          <p:cNvPr id="8" name="Kreuz 7">
            <a:extLst>
              <a:ext uri="{FF2B5EF4-FFF2-40B4-BE49-F238E27FC236}">
                <a16:creationId xmlns:a16="http://schemas.microsoft.com/office/drawing/2014/main" id="{9B3A5D1A-B4DC-9B36-B849-55F06095376F}"/>
              </a:ext>
            </a:extLst>
          </p:cNvPr>
          <p:cNvSpPr/>
          <p:nvPr/>
        </p:nvSpPr>
        <p:spPr>
          <a:xfrm>
            <a:off x="5580185" y="3379176"/>
            <a:ext cx="773723" cy="674077"/>
          </a:xfrm>
          <a:prstGeom prst="plus">
            <a:avLst/>
          </a:prstGeom>
          <a:solidFill>
            <a:schemeClr val="accent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de-DE" dirty="0">
              <a:solidFill>
                <a:srgbClr val="FFFAF7"/>
              </a:solidFill>
              <a:highlight>
                <a:srgbClr val="FFFAF7"/>
              </a:highlight>
            </a:endParaRPr>
          </a:p>
        </p:txBody>
      </p:sp>
    </p:spTree>
    <p:extLst>
      <p:ext uri="{BB962C8B-B14F-4D97-AF65-F5344CB8AC3E}">
        <p14:creationId xmlns:p14="http://schemas.microsoft.com/office/powerpoint/2010/main" val="374959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42806" y="223303"/>
            <a:ext cx="7415681" cy="1219768"/>
          </a:xfrm>
        </p:spPr>
        <p:txBody>
          <a:bodyPr/>
          <a:lstStyle/>
          <a:p>
            <a:r>
              <a:rPr lang="lt-LT" sz="4000" dirty="0"/>
              <a:t>Moterų, užimančių vadovaujamas pareigas, poreikiai</a:t>
            </a:r>
            <a:endParaRPr lang="en-GB" sz="40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91546"/>
            <a:ext cx="10667285" cy="3626506"/>
          </a:xfrm>
          <a:prstGeom prst="rect">
            <a:avLst/>
          </a:prstGeom>
          <a:noFill/>
        </p:spPr>
        <p:txBody>
          <a:bodyPr wrap="square" rtlCol="0">
            <a:spAutoFit/>
          </a:bodyPr>
          <a:lstStyle/>
          <a:p>
            <a:pPr>
              <a:lnSpc>
                <a:spcPct val="150000"/>
              </a:lnSpc>
              <a:buClr>
                <a:schemeClr val="accent1"/>
              </a:buClr>
            </a:pPr>
            <a:r>
              <a:rPr lang="lt-LT" sz="2800" b="1" dirty="0">
                <a:solidFill>
                  <a:schemeClr val="accent1"/>
                </a:solidFill>
              </a:rPr>
              <a:t>Kokius ateities pokyčius lemia skaitmenizacija ir skaitmeninė transformacija?</a:t>
            </a:r>
            <a:endParaRPr lang="en-GB" sz="2800" b="1" dirty="0">
              <a:solidFill>
                <a:schemeClr val="accent1"/>
              </a:solidFill>
            </a:endParaRP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lt-LT" sz="2800" dirty="0"/>
              <a:t>Labiau komplikuota / sunkiau prisitaikyti</a:t>
            </a:r>
            <a:endParaRPr lang="en-GB" sz="2800" dirty="0"/>
          </a:p>
          <a:p>
            <a:pPr marL="457200" indent="-457200" algn="just">
              <a:lnSpc>
                <a:spcPct val="150000"/>
              </a:lnSpc>
              <a:buClr>
                <a:schemeClr val="accent1"/>
              </a:buClr>
              <a:buFont typeface="Wingdings" pitchFamily="2" charset="2"/>
              <a:buChar char="§"/>
            </a:pPr>
            <a:r>
              <a:rPr lang="lt-LT" sz="2800" dirty="0"/>
              <a:t>Padidėjęs sudėtingumas / daugiau metodų / įrankių</a:t>
            </a:r>
            <a:endParaRPr lang="en-US" sz="2800" dirty="0"/>
          </a:p>
          <a:p>
            <a:pPr marL="457200" indent="-457200" algn="just">
              <a:lnSpc>
                <a:spcPct val="150000"/>
              </a:lnSpc>
              <a:buClr>
                <a:schemeClr val="accent1"/>
              </a:buClr>
              <a:buFont typeface="Wingdings" pitchFamily="2" charset="2"/>
              <a:buChar char="§"/>
            </a:pPr>
            <a:r>
              <a:rPr lang="lt-LT" sz="2800" dirty="0"/>
              <a:t>Lengviau, greičiau, daugiau informacijos</a:t>
            </a:r>
            <a:endParaRPr lang="en-US" sz="2800"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2800" dirty="0"/>
              <a:t>Netiesioginė tikslinė grupė</a:t>
            </a:r>
            <a:endParaRPr lang="en-GB" sz="2800" dirty="0"/>
          </a:p>
        </p:txBody>
      </p:sp>
      <p:sp>
        <p:nvSpPr>
          <p:cNvPr id="8" name="Textfeld 7">
            <a:extLst>
              <a:ext uri="{FF2B5EF4-FFF2-40B4-BE49-F238E27FC236}">
                <a16:creationId xmlns:a16="http://schemas.microsoft.com/office/drawing/2014/main" id="{3DA729DF-7FE6-1CA6-83FD-E06939C3BEA2}"/>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25320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6" y="174356"/>
            <a:ext cx="7430672" cy="1219768"/>
          </a:xfrm>
        </p:spPr>
        <p:txBody>
          <a:bodyPr/>
          <a:lstStyle/>
          <a:p>
            <a:r>
              <a:rPr lang="lt-LT" sz="4000" dirty="0"/>
              <a:t>Moterų, užimančių vadovaujamas pareigas, poreikiai</a:t>
            </a:r>
            <a:endParaRPr lang="en-GB" sz="40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85598"/>
            <a:ext cx="10667285" cy="3626506"/>
          </a:xfrm>
          <a:prstGeom prst="rect">
            <a:avLst/>
          </a:prstGeom>
          <a:noFill/>
        </p:spPr>
        <p:txBody>
          <a:bodyPr wrap="square" rtlCol="0">
            <a:spAutoFit/>
          </a:bodyPr>
          <a:lstStyle/>
          <a:p>
            <a:pPr>
              <a:lnSpc>
                <a:spcPct val="150000"/>
              </a:lnSpc>
              <a:buClr>
                <a:schemeClr val="accent1"/>
              </a:buClr>
            </a:pPr>
            <a:r>
              <a:rPr lang="lt-LT" sz="2800" b="1" dirty="0">
                <a:solidFill>
                  <a:schemeClr val="accent1"/>
                </a:solidFill>
              </a:rPr>
              <a:t>Kokie įgūdžiai reikalinga šiandien ir ateityje, norint sėkmingai dirbti?</a:t>
            </a:r>
            <a:endParaRPr lang="en-GB" sz="2800" b="1" dirty="0">
              <a:solidFill>
                <a:schemeClr val="accent1"/>
              </a:solidFill>
            </a:endParaRP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lt-LT" sz="2800" dirty="0"/>
              <a:t>Skaitmeninis artumas / atvirumas ir noras</a:t>
            </a:r>
            <a:endParaRPr lang="en-US" sz="2800" dirty="0"/>
          </a:p>
          <a:p>
            <a:pPr marL="457200" indent="-457200" algn="just">
              <a:lnSpc>
                <a:spcPct val="150000"/>
              </a:lnSpc>
              <a:buClr>
                <a:schemeClr val="accent1"/>
              </a:buClr>
              <a:buFont typeface="Wingdings" pitchFamily="2" charset="2"/>
              <a:buChar char="§"/>
            </a:pPr>
            <a:r>
              <a:rPr lang="lt-LT" sz="2800" dirty="0"/>
              <a:t>Užtikrintas naudojimas / skaitmeninių technologijų rutina</a:t>
            </a:r>
            <a:endParaRPr lang="en-US" sz="2800" dirty="0"/>
          </a:p>
          <a:p>
            <a:pPr marL="457200" indent="-457200" algn="just">
              <a:lnSpc>
                <a:spcPct val="150000"/>
              </a:lnSpc>
              <a:buClr>
                <a:schemeClr val="accent1"/>
              </a:buClr>
              <a:buFont typeface="Wingdings" pitchFamily="2" charset="2"/>
              <a:buChar char="§"/>
            </a:pPr>
            <a:r>
              <a:rPr lang="lt-LT" sz="2800" dirty="0"/>
              <a:t>Skaitmeninis koordinavimas ir bendravimas</a:t>
            </a:r>
            <a:endParaRPr lang="en-US" sz="2800" dirty="0"/>
          </a:p>
          <a:p>
            <a:pPr marL="457200" indent="-457200" algn="just">
              <a:lnSpc>
                <a:spcPct val="150000"/>
              </a:lnSpc>
              <a:buClr>
                <a:schemeClr val="accent1"/>
              </a:buClr>
              <a:buFont typeface="Wingdings" pitchFamily="2" charset="2"/>
              <a:buChar char="§"/>
            </a:pPr>
            <a:endParaRPr lang="en-US" sz="2800"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2800" dirty="0"/>
              <a:t>Netiesioginė tikslinė grupė</a:t>
            </a:r>
            <a:endParaRPr lang="en-GB" sz="2800" dirty="0"/>
          </a:p>
        </p:txBody>
      </p:sp>
      <p:sp>
        <p:nvSpPr>
          <p:cNvPr id="8" name="Textfeld 7">
            <a:extLst>
              <a:ext uri="{FF2B5EF4-FFF2-40B4-BE49-F238E27FC236}">
                <a16:creationId xmlns:a16="http://schemas.microsoft.com/office/drawing/2014/main" id="{310C76B5-DA7F-70DC-BBCA-ABF3B8418ABF}"/>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184091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6" y="174356"/>
            <a:ext cx="7430672" cy="1219768"/>
          </a:xfrm>
        </p:spPr>
        <p:txBody>
          <a:bodyPr/>
          <a:lstStyle/>
          <a:p>
            <a:r>
              <a:rPr lang="lt-LT" sz="4000" dirty="0"/>
              <a:t>Moterų, užimančių vadovaujamas pareigas, poreikiai</a:t>
            </a:r>
            <a:endParaRPr lang="en-GB" sz="40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85598"/>
            <a:ext cx="10667285" cy="3626506"/>
          </a:xfrm>
          <a:prstGeom prst="rect">
            <a:avLst/>
          </a:prstGeom>
          <a:noFill/>
        </p:spPr>
        <p:txBody>
          <a:bodyPr wrap="square" rtlCol="0">
            <a:spAutoFit/>
          </a:bodyPr>
          <a:lstStyle/>
          <a:p>
            <a:pPr>
              <a:lnSpc>
                <a:spcPct val="150000"/>
              </a:lnSpc>
              <a:buClr>
                <a:schemeClr val="accent1"/>
              </a:buClr>
            </a:pPr>
            <a:r>
              <a:rPr lang="lt-LT" sz="2800" b="1" dirty="0">
                <a:solidFill>
                  <a:schemeClr val="accent1"/>
                </a:solidFill>
              </a:rPr>
              <a:t>Kaip norėtumėte išmokti naudingų įgūdžių ir įgyti naudingų kompetencijų?</a:t>
            </a:r>
            <a:endParaRPr lang="en-GB" sz="2800" b="1" dirty="0">
              <a:solidFill>
                <a:schemeClr val="accent1"/>
              </a:solidFill>
            </a:endParaRP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lt-LT" sz="2800" dirty="0"/>
              <a:t>Individualus ir grupinis mokymas</a:t>
            </a:r>
            <a:endParaRPr lang="en-US" sz="2800" dirty="0"/>
          </a:p>
          <a:p>
            <a:pPr marL="457200" indent="-457200" algn="just">
              <a:lnSpc>
                <a:spcPct val="150000"/>
              </a:lnSpc>
              <a:buClr>
                <a:schemeClr val="accent1"/>
              </a:buClr>
              <a:buFont typeface="Wingdings" pitchFamily="2" charset="2"/>
              <a:buChar char="§"/>
            </a:pPr>
            <a:r>
              <a:rPr lang="lt-LT" sz="2800" dirty="0"/>
              <a:t>Skaitmeninių įrankių skaitmeninis mokymas</a:t>
            </a:r>
            <a:endParaRPr lang="en-US" sz="2800" dirty="0"/>
          </a:p>
          <a:p>
            <a:pPr marL="457200" indent="-457200" algn="just">
              <a:lnSpc>
                <a:spcPct val="150000"/>
              </a:lnSpc>
              <a:buClr>
                <a:schemeClr val="accent1"/>
              </a:buClr>
              <a:buFont typeface="Wingdings" pitchFamily="2" charset="2"/>
              <a:buChar char="§"/>
            </a:pPr>
            <a:r>
              <a:rPr lang="lt-LT" sz="2800" dirty="0"/>
              <a:t>Mokymasis per praktiką</a:t>
            </a:r>
            <a:endParaRPr lang="en-US" sz="2800"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2800" dirty="0"/>
              <a:t>Netiesioginė tikslinė grupė</a:t>
            </a:r>
            <a:endParaRPr lang="en-GB" sz="2800" dirty="0"/>
          </a:p>
        </p:txBody>
      </p:sp>
      <p:sp>
        <p:nvSpPr>
          <p:cNvPr id="8" name="Textfeld 7">
            <a:extLst>
              <a:ext uri="{FF2B5EF4-FFF2-40B4-BE49-F238E27FC236}">
                <a16:creationId xmlns:a16="http://schemas.microsoft.com/office/drawing/2014/main" id="{4EEDE9EB-4A9E-D466-8187-7C7A82363B5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37643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6" y="174356"/>
            <a:ext cx="8025983" cy="1219768"/>
          </a:xfrm>
        </p:spPr>
        <p:txBody>
          <a:bodyPr/>
          <a:lstStyle/>
          <a:p>
            <a:r>
              <a:rPr lang="lt-LT" sz="3600" dirty="0"/>
              <a:t>Žmogiškųjų išteklių valdymo specialistų ir karjeros vadovų poreikiai</a:t>
            </a:r>
            <a:endParaRPr lang="en-GB" sz="36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40681" y="1885598"/>
            <a:ext cx="10667285" cy="2980175"/>
          </a:xfrm>
          <a:prstGeom prst="rect">
            <a:avLst/>
          </a:prstGeom>
          <a:noFill/>
        </p:spPr>
        <p:txBody>
          <a:bodyPr wrap="square" rtlCol="0">
            <a:spAutoFit/>
          </a:bodyPr>
          <a:lstStyle/>
          <a:p>
            <a:pPr>
              <a:lnSpc>
                <a:spcPct val="150000"/>
              </a:lnSpc>
              <a:buClr>
                <a:schemeClr val="accent1"/>
              </a:buClr>
            </a:pPr>
            <a:r>
              <a:rPr lang="lt-LT" sz="2800" b="1" dirty="0">
                <a:solidFill>
                  <a:schemeClr val="accent1"/>
                </a:solidFill>
              </a:rPr>
              <a:t>Kokias žinote teisines normas ir iniciatyvas, skatinančias moteris užimti vadovaujamas pareigas?</a:t>
            </a:r>
            <a:endParaRPr lang="en-GB" sz="2800" b="1" dirty="0">
              <a:solidFill>
                <a:schemeClr val="accent1"/>
              </a:solidFill>
            </a:endParaRP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lt-LT" sz="2800" dirty="0"/>
              <a:t>Teisiniai standartai, susiję su lyčių lygybe / kvotos</a:t>
            </a:r>
            <a:endParaRPr lang="en-US" sz="2800" dirty="0"/>
          </a:p>
          <a:p>
            <a:pPr marL="457200" indent="-457200" algn="just">
              <a:lnSpc>
                <a:spcPct val="150000"/>
              </a:lnSpc>
              <a:buClr>
                <a:schemeClr val="accent1"/>
              </a:buClr>
              <a:buFont typeface="Wingdings" pitchFamily="2" charset="2"/>
              <a:buChar char="§"/>
            </a:pPr>
            <a:r>
              <a:rPr lang="lt-LT" sz="2800" dirty="0"/>
              <a:t>Nežinau jokių</a:t>
            </a:r>
            <a:endParaRPr lang="en-US" sz="2800"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2800" dirty="0"/>
              <a:t>Tiesioginė tikslinė grupė</a:t>
            </a:r>
            <a:endParaRPr lang="en-GB" sz="2800" dirty="0"/>
          </a:p>
        </p:txBody>
      </p:sp>
      <p:sp>
        <p:nvSpPr>
          <p:cNvPr id="8" name="Textfeld 7">
            <a:extLst>
              <a:ext uri="{FF2B5EF4-FFF2-40B4-BE49-F238E27FC236}">
                <a16:creationId xmlns:a16="http://schemas.microsoft.com/office/drawing/2014/main" id="{B958305B-91A5-C4A6-E180-75A0FD085E9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078019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6" y="174356"/>
            <a:ext cx="8025983" cy="1219768"/>
          </a:xfrm>
        </p:spPr>
        <p:txBody>
          <a:bodyPr/>
          <a:lstStyle/>
          <a:p>
            <a:r>
              <a:rPr lang="lt-LT" sz="3600" dirty="0"/>
              <a:t>Žmogiškųjų išteklių valdymo specialistų ir karjeros vadovų poreikiai</a:t>
            </a:r>
            <a:endParaRPr lang="en-GB" sz="36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72101" y="1770666"/>
            <a:ext cx="10667285" cy="3626506"/>
          </a:xfrm>
          <a:prstGeom prst="rect">
            <a:avLst/>
          </a:prstGeom>
          <a:noFill/>
        </p:spPr>
        <p:txBody>
          <a:bodyPr wrap="square" rtlCol="0">
            <a:spAutoFit/>
          </a:bodyPr>
          <a:lstStyle/>
          <a:p>
            <a:pPr>
              <a:lnSpc>
                <a:spcPct val="150000"/>
              </a:lnSpc>
              <a:buClr>
                <a:schemeClr val="accent1"/>
              </a:buClr>
            </a:pPr>
            <a:r>
              <a:rPr lang="lt-LT" sz="2800" b="1" dirty="0">
                <a:solidFill>
                  <a:schemeClr val="accent1"/>
                </a:solidFill>
              </a:rPr>
              <a:t>Ar esate susipažinę su specifiniais konsultavimo metodais, skirtais moterims, užimančioms vadovaujamas pareigas?</a:t>
            </a:r>
            <a:endParaRPr lang="en-GB" sz="2800" b="1" dirty="0">
              <a:solidFill>
                <a:schemeClr val="accent1"/>
              </a:solidFill>
            </a:endParaRP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lt-LT" sz="2800" dirty="0"/>
              <a:t>Nespecifinės bendrosios programos</a:t>
            </a:r>
            <a:endParaRPr lang="en-US" sz="2800" dirty="0"/>
          </a:p>
          <a:p>
            <a:pPr marL="457200" indent="-457200" algn="just">
              <a:lnSpc>
                <a:spcPct val="150000"/>
              </a:lnSpc>
              <a:buClr>
                <a:schemeClr val="accent1"/>
              </a:buClr>
              <a:buFont typeface="Wingdings" pitchFamily="2" charset="2"/>
              <a:buChar char="§"/>
            </a:pPr>
            <a:r>
              <a:rPr lang="lt-LT" sz="2800" dirty="0"/>
              <a:t>Vadovavimo / mentorystės programos apskritai</a:t>
            </a:r>
            <a:endParaRPr lang="en-US" sz="2800" dirty="0"/>
          </a:p>
          <a:p>
            <a:pPr marL="457200" indent="-457200" algn="just">
              <a:lnSpc>
                <a:spcPct val="150000"/>
              </a:lnSpc>
              <a:buClr>
                <a:schemeClr val="accent1"/>
              </a:buClr>
              <a:buFont typeface="Wingdings" pitchFamily="2" charset="2"/>
              <a:buChar char="§"/>
            </a:pPr>
            <a:r>
              <a:rPr lang="lt-LT" sz="2800" dirty="0"/>
              <a:t>Karjeros tinklai</a:t>
            </a:r>
            <a:endParaRPr lang="en-US" sz="2800"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2800" dirty="0"/>
              <a:t>Tiesioginė tikslinė grupė</a:t>
            </a:r>
            <a:endParaRPr lang="en-GB" sz="2800" dirty="0"/>
          </a:p>
        </p:txBody>
      </p:sp>
      <p:sp>
        <p:nvSpPr>
          <p:cNvPr id="11" name="Textfeld 10">
            <a:extLst>
              <a:ext uri="{FF2B5EF4-FFF2-40B4-BE49-F238E27FC236}">
                <a16:creationId xmlns:a16="http://schemas.microsoft.com/office/drawing/2014/main" id="{4BDC7914-2A09-7857-ACA1-70D89BC27A7C}"/>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427377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6" y="174356"/>
            <a:ext cx="8025983" cy="1219768"/>
          </a:xfrm>
        </p:spPr>
        <p:txBody>
          <a:bodyPr/>
          <a:lstStyle/>
          <a:p>
            <a:r>
              <a:rPr lang="lt-LT" sz="3600" dirty="0"/>
              <a:t>Žmogiškųjų išteklių valdymo specialistų ir karjeros vadovų poreikiai</a:t>
            </a:r>
            <a:endParaRPr lang="en-GB" sz="36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06391" y="1922609"/>
            <a:ext cx="10667285" cy="2980175"/>
          </a:xfrm>
          <a:prstGeom prst="rect">
            <a:avLst/>
          </a:prstGeom>
          <a:noFill/>
        </p:spPr>
        <p:txBody>
          <a:bodyPr wrap="square" rtlCol="0">
            <a:spAutoFit/>
          </a:bodyPr>
          <a:lstStyle/>
          <a:p>
            <a:pPr>
              <a:lnSpc>
                <a:spcPct val="150000"/>
              </a:lnSpc>
              <a:buClr>
                <a:schemeClr val="accent1"/>
              </a:buClr>
            </a:pPr>
            <a:r>
              <a:rPr lang="lt-LT" sz="2800" b="1" dirty="0">
                <a:solidFill>
                  <a:schemeClr val="accent1"/>
                </a:solidFill>
              </a:rPr>
              <a:t>Kokie aspektai, jūsų požiūriu, yra svarbus jūsų konsultavimo metodui?</a:t>
            </a:r>
            <a:endParaRPr lang="en-GB" sz="2800" b="1" dirty="0">
              <a:solidFill>
                <a:schemeClr val="accent1"/>
              </a:solidFill>
            </a:endParaRP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lt-LT" sz="2800" dirty="0"/>
              <a:t>Asmeninė aplinka</a:t>
            </a:r>
            <a:endParaRPr lang="en-US" sz="2800" dirty="0"/>
          </a:p>
          <a:p>
            <a:pPr marL="457200" indent="-457200" algn="just">
              <a:lnSpc>
                <a:spcPct val="150000"/>
              </a:lnSpc>
              <a:buClr>
                <a:schemeClr val="accent1"/>
              </a:buClr>
              <a:buFont typeface="Wingdings" pitchFamily="2" charset="2"/>
              <a:buChar char="§"/>
            </a:pPr>
            <a:r>
              <a:rPr lang="lt-LT" sz="2800" dirty="0"/>
              <a:t>Pozityvaus požiūrio kūrimas</a:t>
            </a:r>
            <a:endParaRPr lang="en-US" sz="2800" dirty="0"/>
          </a:p>
          <a:p>
            <a:pPr marL="457200" indent="-457200" algn="just">
              <a:lnSpc>
                <a:spcPct val="150000"/>
              </a:lnSpc>
              <a:buClr>
                <a:schemeClr val="accent1"/>
              </a:buClr>
              <a:buFont typeface="Wingdings" pitchFamily="2" charset="2"/>
              <a:buChar char="§"/>
            </a:pPr>
            <a:r>
              <a:rPr lang="lt-LT" sz="2800" dirty="0"/>
              <a:t>Informuotumo apie temos sudėtingumą didinimas</a:t>
            </a:r>
            <a:endParaRPr lang="en-US" sz="2800" dirty="0"/>
          </a:p>
        </p:txBody>
      </p:sp>
      <p:sp>
        <p:nvSpPr>
          <p:cNvPr id="9" name="Textfeld 8">
            <a:extLst>
              <a:ext uri="{FF2B5EF4-FFF2-40B4-BE49-F238E27FC236}">
                <a16:creationId xmlns:a16="http://schemas.microsoft.com/office/drawing/2014/main" id="{4A8E0732-AC6E-D9C9-F631-849D647586E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2800" dirty="0"/>
              <a:t>Tiesioginė tikslinė grupė</a:t>
            </a:r>
            <a:endParaRPr lang="en-GB" sz="2800" dirty="0"/>
          </a:p>
        </p:txBody>
      </p:sp>
    </p:spTree>
    <p:extLst>
      <p:ext uri="{BB962C8B-B14F-4D97-AF65-F5344CB8AC3E}">
        <p14:creationId xmlns:p14="http://schemas.microsoft.com/office/powerpoint/2010/main" val="23905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lt-LT" sz="4800" dirty="0">
                <a:solidFill>
                  <a:schemeClr val="tx1"/>
                </a:solidFill>
                <a:latin typeface="Jost" pitchFamily="2" charset="0"/>
                <a:ea typeface="Jost" pitchFamily="2" charset="0"/>
              </a:rPr>
              <a:t>Iššūkius kelianti aplinka</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1</a:t>
            </a:fld>
            <a:endParaRPr lang="de-DE"/>
          </a:p>
        </p:txBody>
      </p:sp>
      <p:graphicFrame>
        <p:nvGraphicFramePr>
          <p:cNvPr id="3" name="Diagramm 2">
            <a:extLst>
              <a:ext uri="{FF2B5EF4-FFF2-40B4-BE49-F238E27FC236}">
                <a16:creationId xmlns:a16="http://schemas.microsoft.com/office/drawing/2014/main" id="{A34D5713-DBE9-D5F4-72D8-1038E20F135E}"/>
              </a:ext>
            </a:extLst>
          </p:cNvPr>
          <p:cNvGraphicFramePr/>
          <p:nvPr>
            <p:extLst>
              <p:ext uri="{D42A27DB-BD31-4B8C-83A1-F6EECF244321}">
                <p14:modId xmlns:p14="http://schemas.microsoft.com/office/powerpoint/2010/main" val="4055610861"/>
              </p:ext>
            </p:extLst>
          </p:nvPr>
        </p:nvGraphicFramePr>
        <p:xfrm>
          <a:off x="4268905"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513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7119" y="2711746"/>
            <a:ext cx="6097604" cy="1107996"/>
          </a:xfrm>
          <a:prstGeom prst="rect">
            <a:avLst/>
          </a:prstGeom>
          <a:noFill/>
        </p:spPr>
        <p:txBody>
          <a:bodyPr wrap="square" anchor="ctr">
            <a:spAutoFit/>
          </a:bodyPr>
          <a:lstStyle/>
          <a:p>
            <a:pPr algn="ctr">
              <a:spcBef>
                <a:spcPts val="0"/>
              </a:spcBef>
            </a:pPr>
            <a:r>
              <a:rPr lang="lt-LT" sz="6600" b="1" dirty="0">
                <a:solidFill>
                  <a:schemeClr val="bg1"/>
                </a:solidFill>
                <a:latin typeface="Jost" pitchFamily="2" charset="0"/>
                <a:ea typeface="Jost" pitchFamily="2" charset="0"/>
              </a:rPr>
              <a:t>MŪSŲ POŽIŪRIS</a:t>
            </a:r>
            <a:endParaRPr lang="en-GB" sz="6600" b="1" dirty="0">
              <a:solidFill>
                <a:schemeClr val="bg1"/>
              </a:solidFill>
              <a:latin typeface="Jost" pitchFamily="2" charset="0"/>
              <a:ea typeface="Jost" pitchFamily="2" charset="0"/>
            </a:endParaRPr>
          </a:p>
        </p:txBody>
      </p:sp>
    </p:spTree>
    <p:extLst>
      <p:ext uri="{BB962C8B-B14F-4D97-AF65-F5344CB8AC3E}">
        <p14:creationId xmlns:p14="http://schemas.microsoft.com/office/powerpoint/2010/main" val="399250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19529"/>
            <a:ext cx="9082088" cy="780585"/>
          </a:xfrm>
        </p:spPr>
        <p:txBody>
          <a:bodyPr/>
          <a:lstStyle/>
          <a:p>
            <a:r>
              <a:rPr lang="lt-LT" dirty="0"/>
              <a:t>Temų susikirtimas</a:t>
            </a:r>
            <a:endParaRPr lang="en-GB"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Gewitterblitz 6">
            <a:extLst>
              <a:ext uri="{FF2B5EF4-FFF2-40B4-BE49-F238E27FC236}">
                <a16:creationId xmlns:a16="http://schemas.microsoft.com/office/drawing/2014/main" id="{7FC560EF-DC2D-45AF-1EE5-F8477F90136C}"/>
              </a:ext>
            </a:extLst>
          </p:cNvPr>
          <p:cNvSpPr/>
          <p:nvPr/>
        </p:nvSpPr>
        <p:spPr>
          <a:xfrm rot="1059908">
            <a:off x="1293184" y="3155084"/>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6" name="Gruppieren 45">
            <a:extLst>
              <a:ext uri="{FF2B5EF4-FFF2-40B4-BE49-F238E27FC236}">
                <a16:creationId xmlns:a16="http://schemas.microsoft.com/office/drawing/2014/main" id="{7C42047C-0D5B-454C-BDA6-9CDF52C8FCB4}"/>
              </a:ext>
            </a:extLst>
          </p:cNvPr>
          <p:cNvGrpSpPr/>
          <p:nvPr/>
        </p:nvGrpSpPr>
        <p:grpSpPr>
          <a:xfrm>
            <a:off x="3180402" y="2244140"/>
            <a:ext cx="5876491" cy="3505495"/>
            <a:chOff x="4046347" y="2059158"/>
            <a:chExt cx="5876491" cy="3505495"/>
          </a:xfrm>
        </p:grpSpPr>
        <p:sp>
          <p:nvSpPr>
            <p:cNvPr id="25" name="Textfeld 24">
              <a:extLst>
                <a:ext uri="{FF2B5EF4-FFF2-40B4-BE49-F238E27FC236}">
                  <a16:creationId xmlns:a16="http://schemas.microsoft.com/office/drawing/2014/main" id="{77C343A1-F4BC-A345-CD9E-E3642C207164}"/>
                </a:ext>
              </a:extLst>
            </p:cNvPr>
            <p:cNvSpPr txBox="1"/>
            <p:nvPr/>
          </p:nvSpPr>
          <p:spPr>
            <a:xfrm>
              <a:off x="5784145" y="2447552"/>
              <a:ext cx="2546293" cy="646331"/>
            </a:xfrm>
            <a:prstGeom prst="rect">
              <a:avLst/>
            </a:prstGeom>
            <a:noFill/>
          </p:spPr>
          <p:txBody>
            <a:bodyPr wrap="square" rtlCol="0">
              <a:spAutoFit/>
            </a:bodyPr>
            <a:lstStyle/>
            <a:p>
              <a:pPr algn="ctr"/>
              <a:r>
                <a:rPr lang="lt-LT" b="1" dirty="0">
                  <a:solidFill>
                    <a:schemeClr val="accent5"/>
                  </a:solidFill>
                </a:rPr>
                <a:t>Naujasis darbas (dėmesys vadovavimui)</a:t>
              </a:r>
            </a:p>
          </p:txBody>
        </p:sp>
        <p:sp>
          <p:nvSpPr>
            <p:cNvPr id="26" name="Textfeld 25">
              <a:extLst>
                <a:ext uri="{FF2B5EF4-FFF2-40B4-BE49-F238E27FC236}">
                  <a16:creationId xmlns:a16="http://schemas.microsoft.com/office/drawing/2014/main" id="{3604478B-4D83-A05A-9C0F-E5AC0D90B1F7}"/>
                </a:ext>
              </a:extLst>
            </p:cNvPr>
            <p:cNvSpPr txBox="1"/>
            <p:nvPr/>
          </p:nvSpPr>
          <p:spPr>
            <a:xfrm>
              <a:off x="7511643" y="4226180"/>
              <a:ext cx="2201626" cy="923330"/>
            </a:xfrm>
            <a:prstGeom prst="rect">
              <a:avLst/>
            </a:prstGeom>
            <a:noFill/>
          </p:spPr>
          <p:txBody>
            <a:bodyPr wrap="square" rtlCol="0">
              <a:spAutoFit/>
            </a:bodyPr>
            <a:lstStyle/>
            <a:p>
              <a:pPr algn="ctr"/>
              <a:r>
                <a:rPr lang="lt-LT" b="1" dirty="0">
                  <a:solidFill>
                    <a:schemeClr val="accent5"/>
                  </a:solidFill>
                </a:rPr>
                <a:t>Skaitmenizacija ir skaitmeninė transformacija</a:t>
              </a:r>
              <a:endParaRPr lang="en-GB" b="1" dirty="0">
                <a:solidFill>
                  <a:schemeClr val="accent5"/>
                </a:solidFill>
              </a:endParaRPr>
            </a:p>
          </p:txBody>
        </p:sp>
        <p:sp>
          <p:nvSpPr>
            <p:cNvPr id="27" name="Textfeld 26">
              <a:extLst>
                <a:ext uri="{FF2B5EF4-FFF2-40B4-BE49-F238E27FC236}">
                  <a16:creationId xmlns:a16="http://schemas.microsoft.com/office/drawing/2014/main" id="{8F23B5A5-DECB-587B-5F49-E98CE364EB1D}"/>
                </a:ext>
              </a:extLst>
            </p:cNvPr>
            <p:cNvSpPr txBox="1"/>
            <p:nvPr/>
          </p:nvSpPr>
          <p:spPr>
            <a:xfrm>
              <a:off x="4421426" y="4402457"/>
              <a:ext cx="1843011" cy="646331"/>
            </a:xfrm>
            <a:prstGeom prst="rect">
              <a:avLst/>
            </a:prstGeom>
            <a:noFill/>
          </p:spPr>
          <p:txBody>
            <a:bodyPr wrap="square" rtlCol="0">
              <a:spAutoFit/>
            </a:bodyPr>
            <a:lstStyle/>
            <a:p>
              <a:pPr algn="ctr"/>
              <a:r>
                <a:rPr lang="lt-LT" b="1" dirty="0">
                  <a:solidFill>
                    <a:schemeClr val="accent5"/>
                  </a:solidFill>
                </a:rPr>
                <a:t>Pastangos užtikrinti lygybę</a:t>
              </a:r>
              <a:endParaRPr lang="en-GB" b="1" dirty="0">
                <a:solidFill>
                  <a:schemeClr val="accent5"/>
                </a:solidFill>
              </a:endParaRPr>
            </a:p>
          </p:txBody>
        </p:sp>
        <p:sp>
          <p:nvSpPr>
            <p:cNvPr id="29" name="Ellipse 28">
              <a:extLst>
                <a:ext uri="{FF2B5EF4-FFF2-40B4-BE49-F238E27FC236}">
                  <a16:creationId xmlns:a16="http://schemas.microsoft.com/office/drawing/2014/main" id="{E1C6CB56-31A5-C410-3582-BBB4ABFFF895}"/>
                </a:ext>
              </a:extLst>
            </p:cNvPr>
            <p:cNvSpPr/>
            <p:nvPr/>
          </p:nvSpPr>
          <p:spPr>
            <a:xfrm>
              <a:off x="4046347"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30" name="Ellipse 29">
              <a:extLst>
                <a:ext uri="{FF2B5EF4-FFF2-40B4-BE49-F238E27FC236}">
                  <a16:creationId xmlns:a16="http://schemas.microsoft.com/office/drawing/2014/main" id="{951D9786-2E65-8055-1978-D5EE2CB061C1}"/>
                </a:ext>
              </a:extLst>
            </p:cNvPr>
            <p:cNvSpPr/>
            <p:nvPr/>
          </p:nvSpPr>
          <p:spPr>
            <a:xfrm>
              <a:off x="6630745"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10" name="Ellipse 9">
              <a:extLst>
                <a:ext uri="{FF2B5EF4-FFF2-40B4-BE49-F238E27FC236}">
                  <a16:creationId xmlns:a16="http://schemas.microsoft.com/office/drawing/2014/main" id="{4BE4A6D9-092C-42C8-7B65-8316F5C60F50}"/>
                </a:ext>
              </a:extLst>
            </p:cNvPr>
            <p:cNvSpPr/>
            <p:nvPr/>
          </p:nvSpPr>
          <p:spPr>
            <a:xfrm>
              <a:off x="5379244" y="2059158"/>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cxnSp>
          <p:nvCxnSpPr>
            <p:cNvPr id="34" name="Gerader Verbinder 33">
              <a:extLst>
                <a:ext uri="{FF2B5EF4-FFF2-40B4-BE49-F238E27FC236}">
                  <a16:creationId xmlns:a16="http://schemas.microsoft.com/office/drawing/2014/main" id="{007593DA-86B0-641A-6F05-D467CA326582}"/>
                </a:ext>
              </a:extLst>
            </p:cNvPr>
            <p:cNvCxnSpPr/>
            <p:nvPr/>
          </p:nvCxnSpPr>
          <p:spPr>
            <a:xfrm flipV="1">
              <a:off x="6630745" y="3671930"/>
              <a:ext cx="426547" cy="674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96CF7B83-B47D-FC91-560D-E33E34378233}"/>
                </a:ext>
              </a:extLst>
            </p:cNvPr>
            <p:cNvCxnSpPr>
              <a:cxnSpLocks/>
            </p:cNvCxnSpPr>
            <p:nvPr/>
          </p:nvCxnSpPr>
          <p:spPr>
            <a:xfrm flipV="1">
              <a:off x="6703460" y="3821723"/>
              <a:ext cx="413262" cy="5752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F8EA69A3-E472-938C-5C87-CF9F205F9CD5}"/>
                </a:ext>
              </a:extLst>
            </p:cNvPr>
            <p:cNvCxnSpPr>
              <a:cxnSpLocks/>
            </p:cNvCxnSpPr>
            <p:nvPr/>
          </p:nvCxnSpPr>
          <p:spPr>
            <a:xfrm flipV="1">
              <a:off x="6876663" y="3903785"/>
              <a:ext cx="312774" cy="4932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40933F42-469A-B5AD-1DC4-247257717DA4}"/>
                </a:ext>
              </a:extLst>
            </p:cNvPr>
            <p:cNvCxnSpPr>
              <a:cxnSpLocks/>
            </p:cNvCxnSpPr>
            <p:nvPr/>
          </p:nvCxnSpPr>
          <p:spPr>
            <a:xfrm flipV="1">
              <a:off x="7016728" y="4008997"/>
              <a:ext cx="237955" cy="4003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Gewitterblitz 2">
            <a:extLst>
              <a:ext uri="{FF2B5EF4-FFF2-40B4-BE49-F238E27FC236}">
                <a16:creationId xmlns:a16="http://schemas.microsoft.com/office/drawing/2014/main" id="{0709C4EA-7816-E754-B3EE-5DF18F26663C}"/>
              </a:ext>
            </a:extLst>
          </p:cNvPr>
          <p:cNvSpPr/>
          <p:nvPr/>
        </p:nvSpPr>
        <p:spPr>
          <a:xfrm rot="1059908">
            <a:off x="9600748" y="3237145"/>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3420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F553BB3-F20F-1D4C-607E-6A35855EB232}"/>
              </a:ext>
            </a:extLst>
          </p:cNvPr>
          <p:cNvSpPr>
            <a:spLocks noGrp="1"/>
          </p:cNvSpPr>
          <p:nvPr>
            <p:ph idx="1"/>
          </p:nvPr>
        </p:nvSpPr>
        <p:spPr>
          <a:xfrm>
            <a:off x="5697167" y="671461"/>
            <a:ext cx="6172200" cy="4919869"/>
          </a:xfrm>
        </p:spPr>
        <p:txBody>
          <a:bodyPr anchor="ctr">
            <a:normAutofit fontScale="92500"/>
          </a:bodyPr>
          <a:lstStyle/>
          <a:p>
            <a:pPr marL="0" indent="0">
              <a:lnSpc>
                <a:spcPct val="250000"/>
              </a:lnSpc>
              <a:spcBef>
                <a:spcPts val="0"/>
              </a:spcBef>
              <a:buNone/>
            </a:pPr>
            <a:r>
              <a:rPr lang="lt-LT" sz="4300" b="1" dirty="0">
                <a:solidFill>
                  <a:schemeClr val="accent1"/>
                </a:solidFill>
                <a:latin typeface="Jost" pitchFamily="2" charset="0"/>
                <a:ea typeface="Jost" pitchFamily="2" charset="0"/>
              </a:rPr>
              <a:t>Šio susikirtimo sprendimas:</a:t>
            </a:r>
            <a:endParaRPr lang="en-GB" sz="4300" b="1" dirty="0">
              <a:solidFill>
                <a:schemeClr val="accent1"/>
              </a:solidFill>
              <a:latin typeface="Jost" pitchFamily="2" charset="0"/>
              <a:ea typeface="Jost" pitchFamily="2" charset="0"/>
            </a:endParaRPr>
          </a:p>
          <a:p>
            <a:pPr>
              <a:lnSpc>
                <a:spcPct val="170000"/>
              </a:lnSpc>
              <a:spcBef>
                <a:spcPts val="0"/>
              </a:spcBef>
              <a:spcAft>
                <a:spcPts val="1200"/>
              </a:spcAft>
            </a:pPr>
            <a:r>
              <a:rPr lang="lt-LT" sz="3500" i="1" dirty="0">
                <a:latin typeface="Jost" pitchFamily="2" charset="0"/>
                <a:ea typeface="Jost" pitchFamily="2" charset="0"/>
              </a:rPr>
              <a:t>Skaitmeninė lyderystė</a:t>
            </a:r>
            <a:endParaRPr lang="en-GB" sz="3500" i="1" dirty="0">
              <a:latin typeface="Jost" pitchFamily="2" charset="0"/>
              <a:ea typeface="Jost" pitchFamily="2" charset="0"/>
            </a:endParaRPr>
          </a:p>
          <a:p>
            <a:pPr>
              <a:lnSpc>
                <a:spcPct val="110000"/>
              </a:lnSpc>
              <a:spcBef>
                <a:spcPts val="0"/>
              </a:spcBef>
              <a:spcAft>
                <a:spcPts val="1200"/>
              </a:spcAft>
            </a:pPr>
            <a:r>
              <a:rPr lang="lt-LT" sz="3500" i="1" dirty="0">
                <a:latin typeface="Jost" pitchFamily="2" charset="0"/>
                <a:ea typeface="Jost" pitchFamily="2" charset="0"/>
              </a:rPr>
              <a:t>Moterų įgalinimas (</a:t>
            </a:r>
            <a:r>
              <a:rPr lang="lt-LT" sz="2600" dirty="0">
                <a:latin typeface="Jost" pitchFamily="2" charset="0"/>
                <a:ea typeface="Jost" pitchFamily="2" charset="0"/>
              </a:rPr>
              <a:t>nesudarant kitiems nepalankios padėties</a:t>
            </a:r>
            <a:r>
              <a:rPr lang="lt-LT" sz="3500" i="1" dirty="0">
                <a:latin typeface="Jost" pitchFamily="2" charset="0"/>
                <a:ea typeface="Jost" pitchFamily="2" charset="0"/>
              </a:rPr>
              <a:t>)</a:t>
            </a:r>
            <a:endParaRPr lang="en-GB" sz="3500" dirty="0">
              <a:latin typeface="Jost" pitchFamily="2" charset="0"/>
              <a:ea typeface="Jost" pitchFamily="2" charset="0"/>
            </a:endParaRPr>
          </a:p>
          <a:p>
            <a:pPr>
              <a:lnSpc>
                <a:spcPct val="170000"/>
              </a:lnSpc>
              <a:spcBef>
                <a:spcPts val="0"/>
              </a:spcBef>
              <a:spcAft>
                <a:spcPts val="1200"/>
              </a:spcAft>
            </a:pPr>
            <a:r>
              <a:rPr lang="lt-LT" sz="3500" i="1" dirty="0">
                <a:latin typeface="Jost" pitchFamily="2" charset="0"/>
                <a:ea typeface="Jost" pitchFamily="2" charset="0"/>
              </a:rPr>
              <a:t>Konsultavimo metodas</a:t>
            </a:r>
            <a:endParaRPr lang="en-GB" sz="3500" i="1" dirty="0">
              <a:latin typeface="Jost" pitchFamily="2" charset="0"/>
              <a:ea typeface="Jost" pitchFamily="2" charset="0"/>
            </a:endParaRP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8" name="Textplatzhalter 5">
            <a:extLst>
              <a:ext uri="{FF2B5EF4-FFF2-40B4-BE49-F238E27FC236}">
                <a16:creationId xmlns:a16="http://schemas.microsoft.com/office/drawing/2014/main" id="{2FB9CA0C-4D7F-5B09-7CD8-54C076B8E514}"/>
              </a:ext>
            </a:extLst>
          </p:cNvPr>
          <p:cNvSpPr txBox="1">
            <a:spLocks/>
          </p:cNvSpPr>
          <p:nvPr/>
        </p:nvSpPr>
        <p:spPr>
          <a:xfrm>
            <a:off x="0" y="2241858"/>
            <a:ext cx="5508825" cy="2025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Clr>
                <a:srgbClr val="E86507"/>
              </a:buClr>
              <a:buFont typeface="Wingdings" pitchFamily="2" charset="2"/>
              <a:buNone/>
              <a:defRPr sz="6000" b="1" i="0" kern="1200">
                <a:solidFill>
                  <a:schemeClr val="bg1"/>
                </a:solidFill>
                <a:latin typeface="Jost Medium Roman" pitchFamily="2" charset="77"/>
                <a:ea typeface="Jost Medium Roman" pitchFamily="2" charset="77"/>
                <a:cs typeface="+mj-cs"/>
              </a:defRPr>
            </a:lvl1pPr>
            <a:lvl2pPr marL="457200" indent="0" algn="l" defTabSz="914400" rtl="0" eaLnBrk="1" latinLnBrk="0" hangingPunct="1">
              <a:lnSpc>
                <a:spcPct val="90000"/>
              </a:lnSpc>
              <a:spcBef>
                <a:spcPts val="500"/>
              </a:spcBef>
              <a:buClr>
                <a:srgbClr val="E86507"/>
              </a:buClr>
              <a:buFont typeface="Wingdings" pitchFamily="2" charset="2"/>
              <a:buNone/>
              <a:defRPr sz="1400" kern="1200">
                <a:solidFill>
                  <a:schemeClr val="tx1"/>
                </a:solidFill>
                <a:latin typeface="+mn-lt"/>
                <a:ea typeface="Jost Bold Italic" pitchFamily="2" charset="77"/>
                <a:cs typeface="+mn-cs"/>
              </a:defRPr>
            </a:lvl2pPr>
            <a:lvl3pPr marL="914400" indent="0" algn="l" defTabSz="914400" rtl="0" eaLnBrk="1" latinLnBrk="0" hangingPunct="1">
              <a:lnSpc>
                <a:spcPct val="90000"/>
              </a:lnSpc>
              <a:spcBef>
                <a:spcPts val="500"/>
              </a:spcBef>
              <a:buClr>
                <a:srgbClr val="E86507"/>
              </a:buClr>
              <a:buFont typeface="Wingdings" pitchFamily="2" charset="2"/>
              <a:buNone/>
              <a:defRPr sz="1200" kern="1200">
                <a:solidFill>
                  <a:schemeClr val="tx1"/>
                </a:solidFill>
                <a:latin typeface="+mn-lt"/>
                <a:ea typeface="Jost Bold Italic" pitchFamily="2" charset="77"/>
                <a:cs typeface="+mn-cs"/>
              </a:defRPr>
            </a:lvl3pPr>
            <a:lvl4pPr marL="13716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4pPr>
            <a:lvl5pPr marL="18288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lt-LT" sz="4800" dirty="0">
                <a:solidFill>
                  <a:schemeClr val="tx1"/>
                </a:solidFill>
                <a:latin typeface="Jost" pitchFamily="2" charset="0"/>
                <a:ea typeface="Jost" pitchFamily="2" charset="0"/>
              </a:rPr>
              <a:t>Įgūdžių tobulinimo programos sudedamosios dalys</a:t>
            </a:r>
            <a:endParaRPr lang="en-GB" sz="4800" dirty="0">
              <a:solidFill>
                <a:schemeClr val="tx1"/>
              </a:solidFill>
              <a:latin typeface="Jost" pitchFamily="2" charset="0"/>
              <a:ea typeface="Jost" pitchFamily="2" charset="0"/>
            </a:endParaRPr>
          </a:p>
        </p:txBody>
      </p:sp>
    </p:spTree>
    <p:extLst>
      <p:ext uri="{BB962C8B-B14F-4D97-AF65-F5344CB8AC3E}">
        <p14:creationId xmlns:p14="http://schemas.microsoft.com/office/powerpoint/2010/main" val="193718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91903"/>
            <a:ext cx="9082088" cy="780585"/>
          </a:xfrm>
        </p:spPr>
        <p:txBody>
          <a:bodyPr/>
          <a:lstStyle/>
          <a:p>
            <a:r>
              <a:rPr lang="lt-LT" dirty="0"/>
              <a:t>Mokymo programa</a:t>
            </a:r>
            <a:endParaRPr lang="de-DE"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grpSp>
        <p:nvGrpSpPr>
          <p:cNvPr id="3" name="Gruppieren 2">
            <a:extLst>
              <a:ext uri="{FF2B5EF4-FFF2-40B4-BE49-F238E27FC236}">
                <a16:creationId xmlns:a16="http://schemas.microsoft.com/office/drawing/2014/main" id="{27E8E679-40C0-F343-E9BD-D9AB8FE91151}"/>
              </a:ext>
            </a:extLst>
          </p:cNvPr>
          <p:cNvGrpSpPr/>
          <p:nvPr/>
        </p:nvGrpSpPr>
        <p:grpSpPr>
          <a:xfrm>
            <a:off x="1554955" y="1762177"/>
            <a:ext cx="9082089" cy="4626182"/>
            <a:chOff x="695013" y="1236986"/>
            <a:chExt cx="10891860" cy="5495662"/>
          </a:xfrm>
        </p:grpSpPr>
        <p:sp>
          <p:nvSpPr>
            <p:cNvPr id="8" name="Ellipse 120">
              <a:extLst>
                <a:ext uri="{FF2B5EF4-FFF2-40B4-BE49-F238E27FC236}">
                  <a16:creationId xmlns:a16="http://schemas.microsoft.com/office/drawing/2014/main" id="{F45E5832-6DBB-5923-09E2-F9BADF71739F}"/>
                </a:ext>
              </a:extLst>
            </p:cNvPr>
            <p:cNvSpPr/>
            <p:nvPr/>
          </p:nvSpPr>
          <p:spPr>
            <a:xfrm rot="18981092">
              <a:off x="7140998" y="3613384"/>
              <a:ext cx="3367367" cy="251013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9" name="Ellipse 116">
              <a:extLst>
                <a:ext uri="{FF2B5EF4-FFF2-40B4-BE49-F238E27FC236}">
                  <a16:creationId xmlns:a16="http://schemas.microsoft.com/office/drawing/2014/main" id="{62B48C0D-2AC2-78A4-3D19-7F7E592CECAB}"/>
                </a:ext>
              </a:extLst>
            </p:cNvPr>
            <p:cNvSpPr/>
            <p:nvPr/>
          </p:nvSpPr>
          <p:spPr>
            <a:xfrm rot="18453137">
              <a:off x="3962738" y="2574587"/>
              <a:ext cx="5493700" cy="282242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10" name="Ellipse 118">
              <a:extLst>
                <a:ext uri="{FF2B5EF4-FFF2-40B4-BE49-F238E27FC236}">
                  <a16:creationId xmlns:a16="http://schemas.microsoft.com/office/drawing/2014/main" id="{64AA34B2-9C6B-7991-766C-473C63471F4E}"/>
                </a:ext>
              </a:extLst>
            </p:cNvPr>
            <p:cNvSpPr/>
            <p:nvPr/>
          </p:nvSpPr>
          <p:spPr>
            <a:xfrm rot="18538479">
              <a:off x="1005971" y="2588371"/>
              <a:ext cx="5493701" cy="27909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cxnSp>
          <p:nvCxnSpPr>
            <p:cNvPr id="11" name="Gerade Verbindung mit Pfeil 10">
              <a:extLst>
                <a:ext uri="{FF2B5EF4-FFF2-40B4-BE49-F238E27FC236}">
                  <a16:creationId xmlns:a16="http://schemas.microsoft.com/office/drawing/2014/main" id="{C0A0986A-6D7C-717E-60CC-DA3D0882E00A}"/>
                </a:ext>
              </a:extLst>
            </p:cNvPr>
            <p:cNvCxnSpPr>
              <a:cxnSpLocks/>
              <a:stCxn id="50" idx="2"/>
              <a:endCxn id="38" idx="0"/>
            </p:cNvCxnSpPr>
            <p:nvPr/>
          </p:nvCxnSpPr>
          <p:spPr>
            <a:xfrm>
              <a:off x="1653980" y="3406452"/>
              <a:ext cx="1384117" cy="488423"/>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F7A1FD9F-505E-8610-871F-9B5EC1D4FA56}"/>
                </a:ext>
              </a:extLst>
            </p:cNvPr>
            <p:cNvCxnSpPr>
              <a:cxnSpLocks/>
              <a:stCxn id="38" idx="0"/>
              <a:endCxn id="48" idx="2"/>
            </p:cNvCxnSpPr>
            <p:nvPr/>
          </p:nvCxnSpPr>
          <p:spPr>
            <a:xfrm flipV="1">
              <a:off x="3038096" y="3382941"/>
              <a:ext cx="1592394" cy="5119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99BE7A07-E827-D4D3-FAE4-50C026005939}"/>
                </a:ext>
              </a:extLst>
            </p:cNvPr>
            <p:cNvCxnSpPr>
              <a:cxnSpLocks/>
              <a:stCxn id="48" idx="2"/>
              <a:endCxn id="34" idx="0"/>
            </p:cNvCxnSpPr>
            <p:nvPr/>
          </p:nvCxnSpPr>
          <p:spPr>
            <a:xfrm>
              <a:off x="4630491" y="3382941"/>
              <a:ext cx="1426116" cy="524487"/>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E8494AC4-9835-F32A-8F97-1F541364ED22}"/>
                </a:ext>
              </a:extLst>
            </p:cNvPr>
            <p:cNvCxnSpPr>
              <a:cxnSpLocks/>
              <a:stCxn id="34" idx="0"/>
              <a:endCxn id="44" idx="2"/>
            </p:cNvCxnSpPr>
            <p:nvPr/>
          </p:nvCxnSpPr>
          <p:spPr>
            <a:xfrm flipV="1">
              <a:off x="6056606" y="3399921"/>
              <a:ext cx="1581830" cy="507506"/>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FCDC558C-92A5-A545-C904-338866344D02}"/>
                </a:ext>
              </a:extLst>
            </p:cNvPr>
            <p:cNvCxnSpPr>
              <a:cxnSpLocks/>
              <a:stCxn id="43" idx="2"/>
              <a:endCxn id="30" idx="0"/>
            </p:cNvCxnSpPr>
            <p:nvPr/>
          </p:nvCxnSpPr>
          <p:spPr>
            <a:xfrm>
              <a:off x="7637903" y="3409542"/>
              <a:ext cx="1385715" cy="4853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957DF6EA-0B61-ADF1-0B52-E47F0124FE41}"/>
                </a:ext>
              </a:extLst>
            </p:cNvPr>
            <p:cNvCxnSpPr>
              <a:cxnSpLocks/>
              <a:stCxn id="30" idx="0"/>
              <a:endCxn id="39" idx="2"/>
            </p:cNvCxnSpPr>
            <p:nvPr/>
          </p:nvCxnSpPr>
          <p:spPr>
            <a:xfrm flipV="1">
              <a:off x="9023619" y="3408075"/>
              <a:ext cx="1604069" cy="486802"/>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17" name="Gruppieren 16">
              <a:extLst>
                <a:ext uri="{FF2B5EF4-FFF2-40B4-BE49-F238E27FC236}">
                  <a16:creationId xmlns:a16="http://schemas.microsoft.com/office/drawing/2014/main" id="{B02BF6D1-7F17-9455-67EC-4C4F0B09AEE9}"/>
                </a:ext>
              </a:extLst>
            </p:cNvPr>
            <p:cNvGrpSpPr/>
            <p:nvPr/>
          </p:nvGrpSpPr>
          <p:grpSpPr>
            <a:xfrm>
              <a:off x="695013" y="2175050"/>
              <a:ext cx="1900525" cy="1234491"/>
              <a:chOff x="6638" y="272785"/>
              <a:chExt cx="2076505" cy="1234491"/>
            </a:xfrm>
          </p:grpSpPr>
          <p:sp>
            <p:nvSpPr>
              <p:cNvPr id="49" name="Rechteck 48">
                <a:extLst>
                  <a:ext uri="{FF2B5EF4-FFF2-40B4-BE49-F238E27FC236}">
                    <a16:creationId xmlns:a16="http://schemas.microsoft.com/office/drawing/2014/main" id="{CB088C29-76FB-39B3-D47E-0BEFA81FB127}"/>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50" name="Textfeld 49">
                <a:extLst>
                  <a:ext uri="{FF2B5EF4-FFF2-40B4-BE49-F238E27FC236}">
                    <a16:creationId xmlns:a16="http://schemas.microsoft.com/office/drawing/2014/main" id="{9DDC767A-5E4D-2B58-EDF3-7B81901E7EA9}"/>
                  </a:ext>
                </a:extLst>
              </p:cNvPr>
              <p:cNvSpPr txBox="1"/>
              <p:nvPr/>
            </p:nvSpPr>
            <p:spPr>
              <a:xfrm>
                <a:off x="25658" y="282249"/>
                <a:ext cx="2057485" cy="122193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8000" tIns="142240" rIns="144000" bIns="142240" numCol="1" spcCol="1270" anchor="ctr" anchorCtr="0">
                <a:noAutofit/>
              </a:bodyPr>
              <a:lstStyle/>
              <a:p>
                <a:pPr marL="11113" lvl="0" algn="ctr" defTabSz="889000">
                  <a:lnSpc>
                    <a:spcPct val="90000"/>
                  </a:lnSpc>
                  <a:spcBef>
                    <a:spcPct val="0"/>
                  </a:spcBef>
                  <a:spcAft>
                    <a:spcPct val="35000"/>
                  </a:spcAft>
                  <a:buNone/>
                </a:pPr>
                <a:r>
                  <a:rPr lang="lt-LT" b="1" kern="1200" noProof="0" dirty="0">
                    <a:solidFill>
                      <a:schemeClr val="bg1"/>
                    </a:solidFill>
                    <a:ea typeface="Calibri" panose="020F0502020204030204" pitchFamily="34" charset="0"/>
                  </a:rPr>
                  <a:t>Įžanga</a:t>
                </a:r>
                <a:endParaRPr lang="en-GB" b="1" kern="1200" noProof="0" dirty="0">
                  <a:solidFill>
                    <a:schemeClr val="bg1"/>
                  </a:solidFill>
                  <a:ea typeface="Calibri" panose="020F0502020204030204" pitchFamily="34" charset="0"/>
                </a:endParaRPr>
              </a:p>
            </p:txBody>
          </p:sp>
        </p:grpSp>
        <p:grpSp>
          <p:nvGrpSpPr>
            <p:cNvPr id="18" name="Gruppieren 17">
              <a:extLst>
                <a:ext uri="{FF2B5EF4-FFF2-40B4-BE49-F238E27FC236}">
                  <a16:creationId xmlns:a16="http://schemas.microsoft.com/office/drawing/2014/main" id="{334D0FF1-1310-93D3-8023-55E66DEC0C79}"/>
                </a:ext>
              </a:extLst>
            </p:cNvPr>
            <p:cNvGrpSpPr/>
            <p:nvPr/>
          </p:nvGrpSpPr>
          <p:grpSpPr>
            <a:xfrm>
              <a:off x="3688932" y="2137722"/>
              <a:ext cx="1892311" cy="1272764"/>
              <a:chOff x="4203689" y="1851663"/>
              <a:chExt cx="1892311" cy="1272764"/>
            </a:xfrm>
          </p:grpSpPr>
          <p:grpSp>
            <p:nvGrpSpPr>
              <p:cNvPr id="45" name="Gruppieren 44">
                <a:extLst>
                  <a:ext uri="{FF2B5EF4-FFF2-40B4-BE49-F238E27FC236}">
                    <a16:creationId xmlns:a16="http://schemas.microsoft.com/office/drawing/2014/main" id="{79FB73C0-6BD7-EA3D-40E1-39730C509A2C}"/>
                  </a:ext>
                </a:extLst>
              </p:cNvPr>
              <p:cNvGrpSpPr/>
              <p:nvPr/>
            </p:nvGrpSpPr>
            <p:grpSpPr>
              <a:xfrm>
                <a:off x="4203689" y="1888992"/>
                <a:ext cx="1892311" cy="1235435"/>
                <a:chOff x="-3408" y="271841"/>
                <a:chExt cx="2067531" cy="1235435"/>
              </a:xfrm>
            </p:grpSpPr>
            <p:sp>
              <p:nvSpPr>
                <p:cNvPr id="47" name="Rechteck 46">
                  <a:extLst>
                    <a:ext uri="{FF2B5EF4-FFF2-40B4-BE49-F238E27FC236}">
                      <a16:creationId xmlns:a16="http://schemas.microsoft.com/office/drawing/2014/main" id="{A24C5753-7E93-6E69-EF97-6A18AE0C26C2}"/>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8" name="Textfeld 47">
                  <a:extLst>
                    <a:ext uri="{FF2B5EF4-FFF2-40B4-BE49-F238E27FC236}">
                      <a16:creationId xmlns:a16="http://schemas.microsoft.com/office/drawing/2014/main" id="{D569E54B-1D32-A84B-A8AE-E6BA7091C1B4}"/>
                    </a:ext>
                  </a:extLst>
                </p:cNvPr>
                <p:cNvSpPr txBox="1"/>
                <p:nvPr/>
              </p:nvSpPr>
              <p:spPr>
                <a:xfrm>
                  <a:off x="-3408" y="271841"/>
                  <a:ext cx="2057485" cy="120789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t-LT" sz="1400" kern="1200" noProof="0" dirty="0">
                      <a:solidFill>
                        <a:schemeClr val="bg1"/>
                      </a:solidFill>
                      <a:ea typeface="Calibri" panose="020F0502020204030204" pitchFamily="34" charset="0"/>
                    </a:rPr>
                    <a:t>Skaitmeninė organizacija</a:t>
                  </a:r>
                  <a:endParaRPr lang="en-GB" sz="1400" kern="1200" noProof="0" dirty="0">
                    <a:solidFill>
                      <a:schemeClr val="bg1"/>
                    </a:solidFill>
                    <a:ea typeface="Calibri" panose="020F0502020204030204" pitchFamily="34" charset="0"/>
                  </a:endParaRPr>
                </a:p>
              </p:txBody>
            </p:sp>
          </p:grpSp>
          <p:sp>
            <p:nvSpPr>
              <p:cNvPr id="46" name="Textfeld 45">
                <a:extLst>
                  <a:ext uri="{FF2B5EF4-FFF2-40B4-BE49-F238E27FC236}">
                    <a16:creationId xmlns:a16="http://schemas.microsoft.com/office/drawing/2014/main" id="{0F4F981A-14B4-9CFD-7F4F-53B46EDE75AB}"/>
                  </a:ext>
                </a:extLst>
              </p:cNvPr>
              <p:cNvSpPr txBox="1"/>
              <p:nvPr/>
            </p:nvSpPr>
            <p:spPr>
              <a:xfrm>
                <a:off x="5670988" y="1851663"/>
                <a:ext cx="405810"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2</a:t>
                </a:r>
                <a:endParaRPr lang="en-GB" sz="2400" b="1" dirty="0">
                  <a:solidFill>
                    <a:schemeClr val="accent1"/>
                  </a:solidFill>
                  <a:ea typeface="Calibri" panose="020F0502020204030204" pitchFamily="34" charset="0"/>
                </a:endParaRPr>
              </a:p>
            </p:txBody>
          </p:sp>
        </p:grpSp>
        <p:grpSp>
          <p:nvGrpSpPr>
            <p:cNvPr id="19" name="Gruppieren 18">
              <a:extLst>
                <a:ext uri="{FF2B5EF4-FFF2-40B4-BE49-F238E27FC236}">
                  <a16:creationId xmlns:a16="http://schemas.microsoft.com/office/drawing/2014/main" id="{5E2475F5-14BC-3362-E9C2-A2091465E5D9}"/>
                </a:ext>
              </a:extLst>
            </p:cNvPr>
            <p:cNvGrpSpPr/>
            <p:nvPr/>
          </p:nvGrpSpPr>
          <p:grpSpPr>
            <a:xfrm>
              <a:off x="6696345" y="2116255"/>
              <a:ext cx="1883649" cy="1293287"/>
              <a:chOff x="6344698" y="1844215"/>
              <a:chExt cx="1883649" cy="1293287"/>
            </a:xfrm>
          </p:grpSpPr>
          <p:grpSp>
            <p:nvGrpSpPr>
              <p:cNvPr id="41" name="Gruppieren 40">
                <a:extLst>
                  <a:ext uri="{FF2B5EF4-FFF2-40B4-BE49-F238E27FC236}">
                    <a16:creationId xmlns:a16="http://schemas.microsoft.com/office/drawing/2014/main" id="{2D4C62B3-EE2E-005E-B0DB-FCB5D68CB2B1}"/>
                  </a:ext>
                </a:extLst>
              </p:cNvPr>
              <p:cNvGrpSpPr/>
              <p:nvPr/>
            </p:nvGrpSpPr>
            <p:grpSpPr>
              <a:xfrm>
                <a:off x="6344698" y="1903011"/>
                <a:ext cx="1883649" cy="1234491"/>
                <a:chOff x="6638" y="272785"/>
                <a:chExt cx="2058067" cy="1234491"/>
              </a:xfrm>
            </p:grpSpPr>
            <p:sp>
              <p:nvSpPr>
                <p:cNvPr id="43" name="Rechteck 42">
                  <a:extLst>
                    <a:ext uri="{FF2B5EF4-FFF2-40B4-BE49-F238E27FC236}">
                      <a16:creationId xmlns:a16="http://schemas.microsoft.com/office/drawing/2014/main" id="{27685E48-F1AA-1F6C-4B22-85AC03C96131}"/>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4" name="Textfeld 43">
                  <a:extLst>
                    <a:ext uri="{FF2B5EF4-FFF2-40B4-BE49-F238E27FC236}">
                      <a16:creationId xmlns:a16="http://schemas.microsoft.com/office/drawing/2014/main" id="{A15D650D-77D9-0250-F969-1AB1FC1D4B17}"/>
                    </a:ext>
                  </a:extLst>
                </p:cNvPr>
                <p:cNvSpPr txBox="1"/>
                <p:nvPr/>
              </p:nvSpPr>
              <p:spPr>
                <a:xfrm>
                  <a:off x="7220" y="282247"/>
                  <a:ext cx="2057485" cy="1215409"/>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t-LT" sz="1400" dirty="0">
                      <a:solidFill>
                        <a:schemeClr val="bg1"/>
                      </a:solidFill>
                      <a:ea typeface="Calibri" panose="020F0502020204030204" pitchFamily="34" charset="0"/>
                    </a:rPr>
                    <a:t>Organizacinė sistema</a:t>
                  </a:r>
                  <a:endParaRPr lang="en-GB" sz="1400" kern="1200" noProof="0" dirty="0">
                    <a:solidFill>
                      <a:schemeClr val="bg1"/>
                    </a:solidFill>
                    <a:ea typeface="Calibri" panose="020F0502020204030204" pitchFamily="34" charset="0"/>
                  </a:endParaRPr>
                </a:p>
              </p:txBody>
            </p:sp>
          </p:grpSp>
          <p:sp>
            <p:nvSpPr>
              <p:cNvPr id="42" name="Textfeld 41">
                <a:extLst>
                  <a:ext uri="{FF2B5EF4-FFF2-40B4-BE49-F238E27FC236}">
                    <a16:creationId xmlns:a16="http://schemas.microsoft.com/office/drawing/2014/main" id="{DAF2F1C1-4662-9C28-2793-A7D8F94F6423}"/>
                  </a:ext>
                </a:extLst>
              </p:cNvPr>
              <p:cNvSpPr txBox="1"/>
              <p:nvPr/>
            </p:nvSpPr>
            <p:spPr>
              <a:xfrm>
                <a:off x="7813792" y="184421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4</a:t>
                </a:r>
                <a:endParaRPr lang="en-GB" sz="2400" b="1" dirty="0">
                  <a:solidFill>
                    <a:schemeClr val="accent1"/>
                  </a:solidFill>
                  <a:ea typeface="Calibri" panose="020F0502020204030204" pitchFamily="34" charset="0"/>
                </a:endParaRPr>
              </a:p>
            </p:txBody>
          </p:sp>
        </p:grpSp>
        <p:grpSp>
          <p:nvGrpSpPr>
            <p:cNvPr id="20" name="Gruppieren 19">
              <a:extLst>
                <a:ext uri="{FF2B5EF4-FFF2-40B4-BE49-F238E27FC236}">
                  <a16:creationId xmlns:a16="http://schemas.microsoft.com/office/drawing/2014/main" id="{5C122F39-796F-21CF-B0D0-8299568E063C}"/>
                </a:ext>
              </a:extLst>
            </p:cNvPr>
            <p:cNvGrpSpPr/>
            <p:nvPr/>
          </p:nvGrpSpPr>
          <p:grpSpPr>
            <a:xfrm>
              <a:off x="9686129" y="2157089"/>
              <a:ext cx="1900744" cy="1250986"/>
              <a:chOff x="11095" y="263718"/>
              <a:chExt cx="2076746" cy="1250986"/>
            </a:xfrm>
          </p:grpSpPr>
          <p:sp>
            <p:nvSpPr>
              <p:cNvPr id="39" name="Rechteck 38">
                <a:extLst>
                  <a:ext uri="{FF2B5EF4-FFF2-40B4-BE49-F238E27FC236}">
                    <a16:creationId xmlns:a16="http://schemas.microsoft.com/office/drawing/2014/main" id="{1094B8B9-43C8-C00F-267E-704BB6214ADF}"/>
                  </a:ext>
                </a:extLst>
              </p:cNvPr>
              <p:cNvSpPr/>
              <p:nvPr/>
            </p:nvSpPr>
            <p:spPr>
              <a:xfrm>
                <a:off x="11095" y="280213"/>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0" name="Textfeld 39">
                <a:extLst>
                  <a:ext uri="{FF2B5EF4-FFF2-40B4-BE49-F238E27FC236}">
                    <a16:creationId xmlns:a16="http://schemas.microsoft.com/office/drawing/2014/main" id="{C886F458-3238-19B9-C054-82728076F5ED}"/>
                  </a:ext>
                </a:extLst>
              </p:cNvPr>
              <p:cNvSpPr txBox="1"/>
              <p:nvPr/>
            </p:nvSpPr>
            <p:spPr>
              <a:xfrm>
                <a:off x="30356" y="263718"/>
                <a:ext cx="2057485" cy="12258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endParaRPr lang="en-GB" sz="1400" dirty="0">
                  <a:solidFill>
                    <a:schemeClr val="bg1"/>
                  </a:solidFill>
                  <a:ea typeface="Calibri" panose="020F0502020204030204" pitchFamily="34" charset="0"/>
                </a:endParaRPr>
              </a:p>
              <a:p>
                <a:pPr algn="ctr" defTabSz="889000">
                  <a:lnSpc>
                    <a:spcPct val="90000"/>
                  </a:lnSpc>
                  <a:spcBef>
                    <a:spcPct val="0"/>
                  </a:spcBef>
                  <a:spcAft>
                    <a:spcPct val="35000"/>
                  </a:spcAft>
                </a:pPr>
                <a:r>
                  <a:rPr lang="lt-LT" b="1" dirty="0">
                    <a:solidFill>
                      <a:schemeClr val="bg1"/>
                    </a:solidFill>
                    <a:ea typeface="Calibri" panose="020F0502020204030204" pitchFamily="34" charset="0"/>
                  </a:rPr>
                  <a:t>Galutinis apmąstymas</a:t>
                </a:r>
                <a:endParaRPr lang="en-GB" b="1" dirty="0">
                  <a:solidFill>
                    <a:schemeClr val="bg1"/>
                  </a:solidFill>
                  <a:ea typeface="Calibri" panose="020F0502020204030204" pitchFamily="34" charset="0"/>
                </a:endParaRPr>
              </a:p>
              <a:p>
                <a:pPr marL="0" lvl="0" indent="0" algn="ctr" defTabSz="889000">
                  <a:lnSpc>
                    <a:spcPct val="90000"/>
                  </a:lnSpc>
                  <a:spcBef>
                    <a:spcPct val="0"/>
                  </a:spcBef>
                  <a:spcAft>
                    <a:spcPct val="35000"/>
                  </a:spcAft>
                  <a:buNone/>
                </a:pPr>
                <a:endParaRPr lang="en-GB" sz="1400" kern="1200" noProof="0" dirty="0">
                  <a:solidFill>
                    <a:schemeClr val="bg1"/>
                  </a:solidFill>
                  <a:ea typeface="Calibri" panose="020F0502020204030204" pitchFamily="34" charset="0"/>
                </a:endParaRPr>
              </a:p>
            </p:txBody>
          </p:sp>
        </p:grpSp>
        <p:grpSp>
          <p:nvGrpSpPr>
            <p:cNvPr id="21" name="Gruppieren 20">
              <a:extLst>
                <a:ext uri="{FF2B5EF4-FFF2-40B4-BE49-F238E27FC236}">
                  <a16:creationId xmlns:a16="http://schemas.microsoft.com/office/drawing/2014/main" id="{277890E3-5407-9FE5-19CE-EBA7EB0B6A0C}"/>
                </a:ext>
              </a:extLst>
            </p:cNvPr>
            <p:cNvGrpSpPr/>
            <p:nvPr/>
          </p:nvGrpSpPr>
          <p:grpSpPr>
            <a:xfrm>
              <a:off x="2096538" y="3861757"/>
              <a:ext cx="1907168" cy="1259891"/>
              <a:chOff x="3104188" y="3615835"/>
              <a:chExt cx="1907168" cy="1259891"/>
            </a:xfrm>
          </p:grpSpPr>
          <p:grpSp>
            <p:nvGrpSpPr>
              <p:cNvPr id="35" name="Gruppieren 34">
                <a:extLst>
                  <a:ext uri="{FF2B5EF4-FFF2-40B4-BE49-F238E27FC236}">
                    <a16:creationId xmlns:a16="http://schemas.microsoft.com/office/drawing/2014/main" id="{3A20CB10-2D20-4C58-10DD-0A8A25D5E792}"/>
                  </a:ext>
                </a:extLst>
              </p:cNvPr>
              <p:cNvGrpSpPr/>
              <p:nvPr/>
            </p:nvGrpSpPr>
            <p:grpSpPr>
              <a:xfrm>
                <a:off x="3104188" y="3641235"/>
                <a:ext cx="1894024" cy="1234491"/>
                <a:chOff x="-5280" y="272785"/>
                <a:chExt cx="2069403" cy="1234491"/>
              </a:xfrm>
            </p:grpSpPr>
            <p:sp>
              <p:nvSpPr>
                <p:cNvPr id="37" name="Rechteck 36">
                  <a:extLst>
                    <a:ext uri="{FF2B5EF4-FFF2-40B4-BE49-F238E27FC236}">
                      <a16:creationId xmlns:a16="http://schemas.microsoft.com/office/drawing/2014/main" id="{DE7A1CFA-1D75-B3E7-EC0A-4A776A781F4A}"/>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8" name="Textfeld 37">
                  <a:extLst>
                    <a:ext uri="{FF2B5EF4-FFF2-40B4-BE49-F238E27FC236}">
                      <a16:creationId xmlns:a16="http://schemas.microsoft.com/office/drawing/2014/main" id="{5DEEB772-96D4-04EB-0576-BBBD6F369DF1}"/>
                    </a:ext>
                  </a:extLst>
                </p:cNvPr>
                <p:cNvSpPr txBox="1"/>
                <p:nvPr/>
              </p:nvSpPr>
              <p:spPr>
                <a:xfrm>
                  <a:off x="-5280" y="280503"/>
                  <a:ext cx="2057485" cy="12171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t-LT" sz="1400" kern="1200" noProof="0" dirty="0">
                      <a:solidFill>
                        <a:schemeClr val="bg1"/>
                      </a:solidFill>
                      <a:ea typeface="Calibri" panose="020F0502020204030204" pitchFamily="34" charset="0"/>
                    </a:rPr>
                    <a:t>Skaitmeninis vadovavimas</a:t>
                  </a:r>
                  <a:endParaRPr lang="en-GB" sz="1400" kern="1200" noProof="0" dirty="0">
                    <a:solidFill>
                      <a:schemeClr val="bg1"/>
                    </a:solidFill>
                    <a:ea typeface="Calibri" panose="020F0502020204030204" pitchFamily="34" charset="0"/>
                  </a:endParaRPr>
                </a:p>
              </p:txBody>
            </p:sp>
          </p:grpSp>
          <p:sp>
            <p:nvSpPr>
              <p:cNvPr id="36" name="Textfeld 35">
                <a:extLst>
                  <a:ext uri="{FF2B5EF4-FFF2-40B4-BE49-F238E27FC236}">
                    <a16:creationId xmlns:a16="http://schemas.microsoft.com/office/drawing/2014/main" id="{1C515C35-94A4-F8B6-65F1-6B71C6B34B31}"/>
                  </a:ext>
                </a:extLst>
              </p:cNvPr>
              <p:cNvSpPr txBox="1"/>
              <p:nvPr/>
            </p:nvSpPr>
            <p:spPr>
              <a:xfrm>
                <a:off x="4605548" y="361583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1</a:t>
                </a:r>
                <a:endParaRPr lang="en-GB" sz="2400" b="1" dirty="0">
                  <a:solidFill>
                    <a:schemeClr val="accent1"/>
                  </a:solidFill>
                  <a:ea typeface="Calibri" panose="020F0502020204030204" pitchFamily="34" charset="0"/>
                </a:endParaRPr>
              </a:p>
            </p:txBody>
          </p:sp>
        </p:grpSp>
        <p:grpSp>
          <p:nvGrpSpPr>
            <p:cNvPr id="22" name="Gruppieren 21">
              <a:extLst>
                <a:ext uri="{FF2B5EF4-FFF2-40B4-BE49-F238E27FC236}">
                  <a16:creationId xmlns:a16="http://schemas.microsoft.com/office/drawing/2014/main" id="{0D90F56A-FC84-FE5E-CBB5-8111C71D6C19}"/>
                </a:ext>
              </a:extLst>
            </p:cNvPr>
            <p:cNvGrpSpPr/>
            <p:nvPr/>
          </p:nvGrpSpPr>
          <p:grpSpPr>
            <a:xfrm>
              <a:off x="5102140" y="3835648"/>
              <a:ext cx="1896024" cy="1286000"/>
              <a:chOff x="5245976" y="3599346"/>
              <a:chExt cx="1896024" cy="1286000"/>
            </a:xfrm>
          </p:grpSpPr>
          <p:grpSp>
            <p:nvGrpSpPr>
              <p:cNvPr id="31" name="Gruppieren 30">
                <a:extLst>
                  <a:ext uri="{FF2B5EF4-FFF2-40B4-BE49-F238E27FC236}">
                    <a16:creationId xmlns:a16="http://schemas.microsoft.com/office/drawing/2014/main" id="{B0C509B0-3C02-CDC5-329A-5B40E1AAE205}"/>
                  </a:ext>
                </a:extLst>
              </p:cNvPr>
              <p:cNvGrpSpPr/>
              <p:nvPr/>
            </p:nvGrpSpPr>
            <p:grpSpPr>
              <a:xfrm>
                <a:off x="5245976" y="3641235"/>
                <a:ext cx="1896024" cy="1244111"/>
                <a:chOff x="6638" y="272785"/>
                <a:chExt cx="2071588" cy="1244111"/>
              </a:xfrm>
            </p:grpSpPr>
            <p:sp>
              <p:nvSpPr>
                <p:cNvPr id="33" name="Rechteck 32">
                  <a:extLst>
                    <a:ext uri="{FF2B5EF4-FFF2-40B4-BE49-F238E27FC236}">
                      <a16:creationId xmlns:a16="http://schemas.microsoft.com/office/drawing/2014/main" id="{A9FA1C18-BBE6-E530-B598-A0A1F386566F}"/>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4" name="Textfeld 33">
                  <a:extLst>
                    <a:ext uri="{FF2B5EF4-FFF2-40B4-BE49-F238E27FC236}">
                      <a16:creationId xmlns:a16="http://schemas.microsoft.com/office/drawing/2014/main" id="{ECB03681-145E-1063-0775-BC443C257651}"/>
                    </a:ext>
                  </a:extLst>
                </p:cNvPr>
                <p:cNvSpPr txBox="1"/>
                <p:nvPr/>
              </p:nvSpPr>
              <p:spPr>
                <a:xfrm>
                  <a:off x="20741" y="302676"/>
                  <a:ext cx="2057485" cy="1214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t-LT" sz="1400" kern="1200" noProof="0" dirty="0">
                      <a:solidFill>
                        <a:schemeClr val="bg1"/>
                      </a:solidFill>
                      <a:ea typeface="Calibri" panose="020F0502020204030204" pitchFamily="34" charset="0"/>
                    </a:rPr>
                    <a:t>Moterų įgalinimas</a:t>
                  </a:r>
                  <a:endParaRPr lang="en-GB" sz="1400" kern="1200" noProof="0" dirty="0">
                    <a:solidFill>
                      <a:schemeClr val="bg1"/>
                    </a:solidFill>
                    <a:ea typeface="Calibri" panose="020F0502020204030204" pitchFamily="34" charset="0"/>
                  </a:endParaRPr>
                </a:p>
              </p:txBody>
            </p:sp>
          </p:grpSp>
          <p:sp>
            <p:nvSpPr>
              <p:cNvPr id="32" name="Textfeld 31">
                <a:extLst>
                  <a:ext uri="{FF2B5EF4-FFF2-40B4-BE49-F238E27FC236}">
                    <a16:creationId xmlns:a16="http://schemas.microsoft.com/office/drawing/2014/main" id="{DC9E78AF-83C7-1434-C442-9131B2EB284E}"/>
                  </a:ext>
                </a:extLst>
              </p:cNvPr>
              <p:cNvSpPr txBox="1"/>
              <p:nvPr/>
            </p:nvSpPr>
            <p:spPr>
              <a:xfrm>
                <a:off x="6697360" y="3599346"/>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3</a:t>
                </a:r>
                <a:endParaRPr lang="en-GB" sz="2400" b="1" dirty="0">
                  <a:solidFill>
                    <a:schemeClr val="accent1"/>
                  </a:solidFill>
                  <a:ea typeface="Calibri" panose="020F0502020204030204" pitchFamily="34" charset="0"/>
                </a:endParaRPr>
              </a:p>
            </p:txBody>
          </p:sp>
        </p:grpSp>
        <p:grpSp>
          <p:nvGrpSpPr>
            <p:cNvPr id="23" name="Gruppieren 22">
              <a:extLst>
                <a:ext uri="{FF2B5EF4-FFF2-40B4-BE49-F238E27FC236}">
                  <a16:creationId xmlns:a16="http://schemas.microsoft.com/office/drawing/2014/main" id="{85C28497-11B0-BC03-48F0-6326137D06DA}"/>
                </a:ext>
              </a:extLst>
            </p:cNvPr>
            <p:cNvGrpSpPr/>
            <p:nvPr/>
          </p:nvGrpSpPr>
          <p:grpSpPr>
            <a:xfrm>
              <a:off x="8082060" y="3860312"/>
              <a:ext cx="1883116" cy="1262705"/>
              <a:chOff x="7376856" y="3586452"/>
              <a:chExt cx="1883116" cy="1262705"/>
            </a:xfrm>
          </p:grpSpPr>
          <p:grpSp>
            <p:nvGrpSpPr>
              <p:cNvPr id="27" name="Gruppieren 26">
                <a:extLst>
                  <a:ext uri="{FF2B5EF4-FFF2-40B4-BE49-F238E27FC236}">
                    <a16:creationId xmlns:a16="http://schemas.microsoft.com/office/drawing/2014/main" id="{FA1420AE-2DF6-0728-E843-4EA3AE58BAD5}"/>
                  </a:ext>
                </a:extLst>
              </p:cNvPr>
              <p:cNvGrpSpPr/>
              <p:nvPr/>
            </p:nvGrpSpPr>
            <p:grpSpPr>
              <a:xfrm>
                <a:off x="7376856" y="3614666"/>
                <a:ext cx="1883116" cy="1234491"/>
                <a:chOff x="6638" y="272785"/>
                <a:chExt cx="2057485" cy="1234491"/>
              </a:xfrm>
            </p:grpSpPr>
            <p:sp>
              <p:nvSpPr>
                <p:cNvPr id="29" name="Rechteck 28">
                  <a:extLst>
                    <a:ext uri="{FF2B5EF4-FFF2-40B4-BE49-F238E27FC236}">
                      <a16:creationId xmlns:a16="http://schemas.microsoft.com/office/drawing/2014/main" id="{941E3074-0CE5-18B5-458A-9262F1F385B6}"/>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0" name="Textfeld 29">
                  <a:extLst>
                    <a:ext uri="{FF2B5EF4-FFF2-40B4-BE49-F238E27FC236}">
                      <a16:creationId xmlns:a16="http://schemas.microsoft.com/office/drawing/2014/main" id="{A0C93432-9D76-1E96-8D45-16C9FD07F6FF}"/>
                    </a:ext>
                  </a:extLst>
                </p:cNvPr>
                <p:cNvSpPr txBox="1"/>
                <p:nvPr/>
              </p:nvSpPr>
              <p:spPr>
                <a:xfrm>
                  <a:off x="6638" y="279136"/>
                  <a:ext cx="2057485" cy="1226774"/>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r>
                    <a:rPr lang="lt-LT" sz="1400">
                      <a:solidFill>
                        <a:schemeClr val="bg1"/>
                      </a:solidFill>
                      <a:ea typeface="Calibri" panose="020F0502020204030204" pitchFamily="34" charset="0"/>
                    </a:rPr>
                    <a:t>Profesinis </a:t>
                  </a:r>
                  <a:r>
                    <a:rPr lang="lt-LT" sz="1400" dirty="0">
                      <a:solidFill>
                        <a:schemeClr val="bg1"/>
                      </a:solidFill>
                      <a:ea typeface="Calibri" panose="020F0502020204030204" pitchFamily="34" charset="0"/>
                    </a:rPr>
                    <a:t>konsultavimas</a:t>
                  </a:r>
                  <a:endParaRPr lang="en-GB" sz="1400" dirty="0">
                    <a:solidFill>
                      <a:schemeClr val="bg1"/>
                    </a:solidFill>
                    <a:ea typeface="Calibri" panose="020F0502020204030204" pitchFamily="34" charset="0"/>
                  </a:endParaRPr>
                </a:p>
              </p:txBody>
            </p:sp>
          </p:grpSp>
          <p:sp>
            <p:nvSpPr>
              <p:cNvPr id="28" name="Textfeld 27">
                <a:extLst>
                  <a:ext uri="{FF2B5EF4-FFF2-40B4-BE49-F238E27FC236}">
                    <a16:creationId xmlns:a16="http://schemas.microsoft.com/office/drawing/2014/main" id="{90B42F0B-0821-30AC-B80F-959C297A3891}"/>
                  </a:ext>
                </a:extLst>
              </p:cNvPr>
              <p:cNvSpPr txBox="1"/>
              <p:nvPr/>
            </p:nvSpPr>
            <p:spPr>
              <a:xfrm>
                <a:off x="8855732" y="3586452"/>
                <a:ext cx="39021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5</a:t>
                </a:r>
                <a:endParaRPr lang="en-GB" sz="2400" b="1" dirty="0">
                  <a:solidFill>
                    <a:schemeClr val="accent1"/>
                  </a:solidFill>
                  <a:ea typeface="Calibri" panose="020F0502020204030204" pitchFamily="34" charset="0"/>
                </a:endParaRPr>
              </a:p>
            </p:txBody>
          </p:sp>
        </p:grpSp>
        <p:sp>
          <p:nvSpPr>
            <p:cNvPr id="24" name="Textfeld 23">
              <a:extLst>
                <a:ext uri="{FF2B5EF4-FFF2-40B4-BE49-F238E27FC236}">
                  <a16:creationId xmlns:a16="http://schemas.microsoft.com/office/drawing/2014/main" id="{F29F5F9C-7636-3B9A-C02C-5C637879951C}"/>
                </a:ext>
              </a:extLst>
            </p:cNvPr>
            <p:cNvSpPr txBox="1"/>
            <p:nvPr/>
          </p:nvSpPr>
          <p:spPr>
            <a:xfrm>
              <a:off x="1882739" y="5279881"/>
              <a:ext cx="1883115" cy="621558"/>
            </a:xfrm>
            <a:prstGeom prst="rect">
              <a:avLst/>
            </a:prstGeom>
            <a:noFill/>
          </p:spPr>
          <p:txBody>
            <a:bodyPr wrap="square" rtlCol="0">
              <a:spAutoFit/>
            </a:bodyPr>
            <a:lstStyle/>
            <a:p>
              <a:pPr algn="ctr"/>
              <a:r>
                <a:rPr lang="lt-LT" sz="1400" b="1" dirty="0">
                  <a:ea typeface="Calibri" panose="020F0502020204030204" pitchFamily="34" charset="0"/>
                </a:rPr>
                <a:t>SKAITMENINIS VADOVAVIMAS</a:t>
              </a:r>
              <a:endParaRPr lang="en-GB" sz="1400" b="1" dirty="0">
                <a:ea typeface="Calibri" panose="020F0502020204030204" pitchFamily="34" charset="0"/>
              </a:endParaRPr>
            </a:p>
          </p:txBody>
        </p:sp>
        <p:sp>
          <p:nvSpPr>
            <p:cNvPr id="25" name="Textfeld 24">
              <a:extLst>
                <a:ext uri="{FF2B5EF4-FFF2-40B4-BE49-F238E27FC236}">
                  <a16:creationId xmlns:a16="http://schemas.microsoft.com/office/drawing/2014/main" id="{AE0F02BF-F7C1-6232-BB09-91A6D4AAAD33}"/>
                </a:ext>
              </a:extLst>
            </p:cNvPr>
            <p:cNvSpPr txBox="1"/>
            <p:nvPr/>
          </p:nvSpPr>
          <p:spPr>
            <a:xfrm>
              <a:off x="4772622" y="5287018"/>
              <a:ext cx="1883115" cy="621558"/>
            </a:xfrm>
            <a:prstGeom prst="rect">
              <a:avLst/>
            </a:prstGeom>
            <a:noFill/>
          </p:spPr>
          <p:txBody>
            <a:bodyPr wrap="square" rtlCol="0">
              <a:spAutoFit/>
            </a:bodyPr>
            <a:lstStyle/>
            <a:p>
              <a:pPr algn="ctr"/>
              <a:r>
                <a:rPr lang="lt-LT" sz="1400" b="1" dirty="0">
                  <a:ea typeface="Calibri" panose="020F0502020204030204" pitchFamily="34" charset="0"/>
                </a:rPr>
                <a:t>MOTERŲ VADOVAVIMAS</a:t>
              </a:r>
              <a:endParaRPr lang="en-GB" sz="1400" b="1" dirty="0">
                <a:ea typeface="Calibri" panose="020F0502020204030204" pitchFamily="34" charset="0"/>
              </a:endParaRPr>
            </a:p>
          </p:txBody>
        </p:sp>
        <p:sp>
          <p:nvSpPr>
            <p:cNvPr id="26" name="Textfeld 25">
              <a:extLst>
                <a:ext uri="{FF2B5EF4-FFF2-40B4-BE49-F238E27FC236}">
                  <a16:creationId xmlns:a16="http://schemas.microsoft.com/office/drawing/2014/main" id="{C0F314C1-0A85-24EB-48F1-4ECBE50174EA}"/>
                </a:ext>
              </a:extLst>
            </p:cNvPr>
            <p:cNvSpPr txBox="1"/>
            <p:nvPr/>
          </p:nvSpPr>
          <p:spPr>
            <a:xfrm>
              <a:off x="7675639" y="5273858"/>
              <a:ext cx="1883115" cy="621558"/>
            </a:xfrm>
            <a:prstGeom prst="rect">
              <a:avLst/>
            </a:prstGeom>
            <a:noFill/>
          </p:spPr>
          <p:txBody>
            <a:bodyPr wrap="square" rtlCol="0">
              <a:spAutoFit/>
            </a:bodyPr>
            <a:lstStyle/>
            <a:p>
              <a:pPr algn="ctr"/>
              <a:r>
                <a:rPr lang="lt-LT" sz="1400" b="1" dirty="0">
                  <a:ea typeface="Calibri" panose="020F0502020204030204" pitchFamily="34" charset="0"/>
                </a:rPr>
                <a:t>KONSULTAVIMO METODAS</a:t>
              </a:r>
              <a:endParaRPr lang="en-GB" sz="1400" b="1" dirty="0">
                <a:ea typeface="Calibri" panose="020F0502020204030204" pitchFamily="34" charset="0"/>
              </a:endParaRPr>
            </a:p>
          </p:txBody>
        </p:sp>
      </p:grpSp>
    </p:spTree>
    <p:extLst>
      <p:ext uri="{BB962C8B-B14F-4D97-AF65-F5344CB8AC3E}">
        <p14:creationId xmlns:p14="http://schemas.microsoft.com/office/powerpoint/2010/main" val="343667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4722"/>
            <a:ext cx="9594954" cy="780585"/>
          </a:xfrm>
        </p:spPr>
        <p:txBody>
          <a:bodyPr/>
          <a:lstStyle/>
          <a:p>
            <a:r>
              <a:rPr lang="lt-LT" dirty="0"/>
              <a:t>Rezultatai</a:t>
            </a:r>
            <a:endParaRPr lang="de-DE"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762357" y="1807041"/>
            <a:ext cx="10667285" cy="4031873"/>
          </a:xfrm>
          <a:prstGeom prst="rect">
            <a:avLst/>
          </a:prstGeom>
          <a:noFill/>
        </p:spPr>
        <p:txBody>
          <a:bodyPr wrap="square" rtlCol="0">
            <a:spAutoFit/>
          </a:bodyPr>
          <a:lstStyle/>
          <a:p>
            <a:pPr>
              <a:buClr>
                <a:schemeClr val="accent1"/>
              </a:buClr>
            </a:pPr>
            <a:r>
              <a:rPr lang="lt-LT" sz="3200" b="1" dirty="0">
                <a:solidFill>
                  <a:schemeClr val="accent1"/>
                </a:solidFill>
              </a:rPr>
              <a:t>Kokie yra programos rezultatai?</a:t>
            </a:r>
            <a:endParaRPr lang="en-GB" sz="3200" b="1" dirty="0">
              <a:solidFill>
                <a:schemeClr val="accent1"/>
              </a:solidFill>
            </a:endParaRPr>
          </a:p>
          <a:p>
            <a:pPr>
              <a:buClr>
                <a:schemeClr val="accent1"/>
              </a:buClr>
            </a:pPr>
            <a:endParaRPr lang="en-US" sz="3200" b="1" dirty="0">
              <a:solidFill>
                <a:schemeClr val="accent1"/>
              </a:solidFill>
            </a:endParaRPr>
          </a:p>
          <a:p>
            <a:pPr marL="571500" indent="-571500">
              <a:buClr>
                <a:schemeClr val="accent1"/>
              </a:buClr>
              <a:buFont typeface="Wingdings" pitchFamily="2" charset="2"/>
              <a:buChar char="§"/>
            </a:pPr>
            <a:r>
              <a:rPr lang="lt-LT" sz="3200" dirty="0"/>
              <a:t>Moterų vadovių įgalinimas susidoroti su šiuolaikinės (skaitmenizuotos) darbo aplinkos iššūkiais nediskriminuojant kitų lyčių.</a:t>
            </a:r>
            <a:endParaRPr lang="en-GB" sz="3200" dirty="0"/>
          </a:p>
          <a:p>
            <a:pPr marL="571500" indent="-571500">
              <a:buClr>
                <a:schemeClr val="accent1"/>
              </a:buClr>
              <a:buFont typeface="Wingdings" pitchFamily="2" charset="2"/>
              <a:buChar char="§"/>
            </a:pPr>
            <a:endParaRPr lang="en-GB" sz="3200" dirty="0"/>
          </a:p>
          <a:p>
            <a:pPr marL="571500" indent="-571500">
              <a:buClr>
                <a:schemeClr val="accent1"/>
              </a:buClr>
              <a:buFont typeface="Wingdings" pitchFamily="2" charset="2"/>
              <a:buChar char="§"/>
            </a:pPr>
            <a:r>
              <a:rPr lang="lt-LT" sz="3200" dirty="0"/>
              <a:t>Turėti metodą, kuris galėtų sumažinti VUCA pasaulio poveikį moterims.</a:t>
            </a:r>
            <a:endParaRPr lang="en-GB" sz="3200" dirty="0"/>
          </a:p>
        </p:txBody>
      </p:sp>
    </p:spTree>
    <p:extLst>
      <p:ext uri="{BB962C8B-B14F-4D97-AF65-F5344CB8AC3E}">
        <p14:creationId xmlns:p14="http://schemas.microsoft.com/office/powerpoint/2010/main" val="30500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E4DAEE6-3B91-FC49-6A1B-F4F87C04F2B4}"/>
              </a:ext>
            </a:extLst>
          </p:cNvPr>
          <p:cNvSpPr/>
          <p:nvPr/>
        </p:nvSpPr>
        <p:spPr>
          <a:xfrm>
            <a:off x="1225685" y="1595336"/>
            <a:ext cx="5457217" cy="1643975"/>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3" name="TextBox 2">
            <a:extLst>
              <a:ext uri="{FF2B5EF4-FFF2-40B4-BE49-F238E27FC236}">
                <a16:creationId xmlns:a16="http://schemas.microsoft.com/office/drawing/2014/main" id="{699ACF53-2DA7-CB8C-B7A5-5DB3E1E16DED}"/>
              </a:ext>
            </a:extLst>
          </p:cNvPr>
          <p:cNvSpPr txBox="1"/>
          <p:nvPr/>
        </p:nvSpPr>
        <p:spPr>
          <a:xfrm>
            <a:off x="1507787" y="1663430"/>
            <a:ext cx="4756826" cy="1081771"/>
          </a:xfrm>
          <a:prstGeom prst="rect">
            <a:avLst/>
          </a:prstGeom>
          <a:noFill/>
        </p:spPr>
        <p:txBody>
          <a:bodyPr wrap="square" rtlCol="0">
            <a:spAutoFit/>
          </a:bodyPr>
          <a:lstStyle/>
          <a:p>
            <a:pPr>
              <a:lnSpc>
                <a:spcPct val="150000"/>
              </a:lnSpc>
            </a:pPr>
            <a:r>
              <a:rPr lang="lt-LT" sz="1100" b="0" i="0" dirty="0">
                <a:effectLst/>
              </a:rPr>
              <a:t>Finansuojama Europos Sąjungos lėšomis. Tačiau išreiškiamas požiūris ar nuomonė yra tik autoriaus (-</a:t>
            </a:r>
            <a:r>
              <a:rPr lang="lt-LT" sz="1100" b="0" i="0" dirty="0" err="1">
                <a:effectLst/>
              </a:rPr>
              <a:t>ių</a:t>
            </a:r>
            <a:r>
              <a:rPr lang="lt-LT" sz="1100" b="0" i="0" dirty="0">
                <a:effectLst/>
              </a:rPr>
              <a:t>) ir nebūtinai atspindi Europos Sąjungos ar Nacionalinės agentūros požiūrį ar nuomonę. Nei Europos Sąjunga, nei Nacionalinė agentūra negali būti laikoma už juos </a:t>
            </a:r>
            <a:r>
              <a:rPr lang="lt-LT" sz="1100" b="0" i="0" dirty="0">
                <a:solidFill>
                  <a:srgbClr val="26324B"/>
                </a:solidFill>
                <a:effectLst/>
              </a:rPr>
              <a:t>atsakinga.</a:t>
            </a:r>
            <a:endParaRPr lang="lt-LT" sz="1100" dirty="0"/>
          </a:p>
        </p:txBody>
      </p:sp>
    </p:spTree>
    <p:extLst>
      <p:ext uri="{BB962C8B-B14F-4D97-AF65-F5344CB8AC3E}">
        <p14:creationId xmlns:p14="http://schemas.microsoft.com/office/powerpoint/2010/main" val="2702814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509394"/>
            <a:ext cx="10515600" cy="4742497"/>
          </a:xfrm>
        </p:spPr>
        <p:txBody>
          <a:bodyPr vert="horz" lIns="91440" tIns="45720" rIns="91440" bIns="45720" rtlCol="0" anchor="t">
            <a:noAutofit/>
          </a:bodyPr>
          <a:lstStyle/>
          <a:p>
            <a:pPr marL="355600" indent="-355600" algn="just">
              <a:lnSpc>
                <a:spcPct val="100000"/>
              </a:lnSpc>
              <a:buNone/>
            </a:pPr>
            <a:r>
              <a:rPr lang="en-US" sz="1400" dirty="0"/>
              <a:t>Barber, H. (1992). Developing Strategic Leadership: The US Army War College Experience. Journal of Management Development, 11(6), pp. 4-12, </a:t>
            </a:r>
            <a:r>
              <a:rPr lang="en-US" sz="1400" dirty="0">
                <a:hlinkClick r:id="rId2"/>
              </a:rPr>
              <a:t>https://doi.org/10.1108/02621719210018208</a:t>
            </a:r>
            <a:r>
              <a:rPr lang="en-US" sz="1400" dirty="0"/>
              <a:t>. </a:t>
            </a:r>
          </a:p>
          <a:p>
            <a:pPr marL="355600" indent="-355600" algn="just">
              <a:lnSpc>
                <a:spcPct val="100000"/>
              </a:lnSpc>
              <a:buNone/>
            </a:pPr>
            <a:r>
              <a:rPr lang="en-US" sz="1400"/>
              <a:t>Berend, B., </a:t>
            </a:r>
            <a:r>
              <a:rPr lang="en-US" sz="1400" dirty="0"/>
              <a:t>Brohm-Badry, M. (2020a). Positive </a:t>
            </a:r>
            <a:r>
              <a:rPr lang="en-US" sz="1400" dirty="0" err="1"/>
              <a:t>Psychologie</a:t>
            </a:r>
            <a:r>
              <a:rPr lang="en-US" sz="1400" dirty="0"/>
              <a:t> und New Work. In M. Brohm-Badry, C. Peifer, J. M. Greve, &amp; B. Berend (Eds.): </a:t>
            </a:r>
            <a:r>
              <a:rPr lang="en-US" sz="1400" dirty="0" err="1"/>
              <a:t>Zusammen</a:t>
            </a:r>
            <a:r>
              <a:rPr lang="en-US" sz="1400" dirty="0"/>
              <a:t> </a:t>
            </a:r>
            <a:r>
              <a:rPr lang="en-US" sz="1400" dirty="0" err="1"/>
              <a:t>wachsen</a:t>
            </a:r>
            <a:r>
              <a:rPr lang="en-US" sz="1400" dirty="0"/>
              <a:t>. </a:t>
            </a:r>
            <a:r>
              <a:rPr lang="en-US" sz="1400" dirty="0" err="1"/>
              <a:t>Förderung</a:t>
            </a:r>
            <a:r>
              <a:rPr lang="en-US" sz="1400" dirty="0"/>
              <a:t> der </a:t>
            </a:r>
            <a:r>
              <a:rPr lang="en-US" sz="1400" dirty="0" err="1"/>
              <a:t>positiv-psychologischen</a:t>
            </a:r>
            <a:r>
              <a:rPr lang="en-US" sz="1400" dirty="0"/>
              <a:t> </a:t>
            </a:r>
            <a:r>
              <a:rPr lang="en-US" sz="1400" dirty="0" err="1"/>
              <a:t>Entwicklung</a:t>
            </a:r>
            <a:r>
              <a:rPr lang="en-US" sz="1400" dirty="0"/>
              <a:t> von Individuum, </a:t>
            </a:r>
            <a:r>
              <a:rPr lang="en-US" sz="1400" dirty="0" err="1"/>
              <a:t>Organisation</a:t>
            </a:r>
            <a:r>
              <a:rPr lang="en-US" sz="1400" dirty="0"/>
              <a:t> und Gesellschaft. Lengerich, pp. 100–110.</a:t>
            </a:r>
          </a:p>
          <a:p>
            <a:pPr marL="355600" indent="-355600" algn="just">
              <a:lnSpc>
                <a:spcPct val="100000"/>
              </a:lnSpc>
              <a:buNone/>
            </a:pPr>
            <a:r>
              <a:rPr lang="en-US" sz="1400"/>
              <a:t>Berend, B., </a:t>
            </a:r>
            <a:r>
              <a:rPr lang="en-US" sz="1400" dirty="0"/>
              <a:t>Brohm-Badry, M. (2020b). </a:t>
            </a:r>
            <a:r>
              <a:rPr lang="de-DE" sz="1400" dirty="0"/>
              <a:t>New Work: Souveränität im postdigitalen Zeitalter – Zeitenwende für Unternehmer, Personalverantwortliche, Coaches und Angestellte. Wiesbaden.</a:t>
            </a:r>
            <a:endParaRPr lang="en-US" sz="1400" dirty="0"/>
          </a:p>
          <a:p>
            <a:pPr marL="355600" indent="-355600" algn="just">
              <a:lnSpc>
                <a:spcPct val="100000"/>
              </a:lnSpc>
              <a:buNone/>
            </a:pPr>
            <a:r>
              <a:rPr lang="en-US" sz="1400" dirty="0" err="1"/>
              <a:t>Gardenswartz</a:t>
            </a:r>
            <a:r>
              <a:rPr lang="en-US" sz="1400" dirty="0"/>
              <a:t>, L., &amp; Rowe, A. (2003). Diverse Teams at Work - Capitalizing on the Power of Diversity. 2nd edition, Alexandria.</a:t>
            </a:r>
          </a:p>
          <a:p>
            <a:pPr marL="355600" indent="-355600" algn="just">
              <a:lnSpc>
                <a:spcPct val="100000"/>
              </a:lnSpc>
              <a:buNone/>
            </a:pPr>
            <a:r>
              <a:rPr lang="en-US" sz="1400" dirty="0" err="1"/>
              <a:t>Gmyrek</a:t>
            </a:r>
            <a:r>
              <a:rPr lang="en-US" sz="1400" dirty="0"/>
              <a:t>, P., Berg, J., Bescond, D. (2023). Generative AI and Jobs: A global analysis of potential effects on job quantity and quality. ILO Working Paper 96 (Geneva, ILO), </a:t>
            </a:r>
            <a:r>
              <a:rPr lang="en-US" sz="1400" dirty="0">
                <a:hlinkClick r:id="rId3"/>
              </a:rPr>
              <a:t>https://doi.org/10.54394/FHEM8239</a:t>
            </a:r>
            <a:r>
              <a:rPr lang="en-US" sz="1400" dirty="0"/>
              <a:t>.</a:t>
            </a:r>
          </a:p>
          <a:p>
            <a:pPr marL="355600" indent="-355600" algn="just">
              <a:lnSpc>
                <a:spcPct val="100000"/>
              </a:lnSpc>
              <a:buNone/>
            </a:pPr>
            <a:r>
              <a:rPr lang="en-US" sz="1400" dirty="0"/>
              <a:t>Herberger, T., Dötsch, J. (2021). The Means Justifies the End? Digitalization and Sustainability as a Social Challenge. A Plea for an Integrative View. In Herberger, T.; Dötsch, J. (Eds.): Digitalization, Digital Transformation, and Sustainability in the Global Economy. Cham, pp. 1–8.</a:t>
            </a:r>
          </a:p>
          <a:p>
            <a:pPr marL="355600" indent="-355600" algn="just">
              <a:lnSpc>
                <a:spcPct val="100000"/>
              </a:lnSpc>
              <a:buNone/>
            </a:pPr>
            <a:r>
              <a:rPr lang="en-US" sz="1400" dirty="0"/>
              <a:t>Herberger, T., Ertelt, B.-J., Scharpf, M., Reuter, A., Somogyi, S., Cserkúti, Á., Broersen, W., Etter Martin, S. (2023). Women, Leadership &amp; Digitalization – Reports on Surveys in Germany, Hungary, and the Netherlands. ERASMUS+ DIGIGEN Project Ref. No. 2021-1-DE02-KA220-VET-000025335. </a:t>
            </a:r>
          </a:p>
          <a:p>
            <a:pPr marL="355600" indent="-355600" algn="just">
              <a:lnSpc>
                <a:spcPct val="100000"/>
              </a:lnSpc>
              <a:buNone/>
            </a:pPr>
            <a:r>
              <a:rPr lang="en-US" sz="1400" dirty="0"/>
              <a:t>Lott, Y. (2023). Der Gender Digital Gap in Transformation? </a:t>
            </a:r>
            <a:r>
              <a:rPr lang="en-US" sz="1400" dirty="0" err="1"/>
              <a:t>Verwendung</a:t>
            </a:r>
            <a:r>
              <a:rPr lang="en-US" sz="1400" dirty="0"/>
              <a:t> </a:t>
            </a:r>
            <a:r>
              <a:rPr lang="en-US" sz="1400" dirty="0" err="1"/>
              <a:t>digitaler</a:t>
            </a:r>
            <a:r>
              <a:rPr lang="en-US" sz="1400" dirty="0"/>
              <a:t> </a:t>
            </a:r>
            <a:r>
              <a:rPr lang="en-US" sz="1400" dirty="0" err="1"/>
              <a:t>Technologien</a:t>
            </a:r>
            <a:r>
              <a:rPr lang="en-US" sz="1400" dirty="0"/>
              <a:t> und </a:t>
            </a:r>
            <a:r>
              <a:rPr lang="en-US" sz="1400" dirty="0" err="1"/>
              <a:t>Einschätzung</a:t>
            </a:r>
            <a:r>
              <a:rPr lang="en-US" sz="1400" dirty="0"/>
              <a:t> der </a:t>
            </a:r>
            <a:r>
              <a:rPr lang="en-US" sz="1400" dirty="0" err="1"/>
              <a:t>Berufschancen</a:t>
            </a:r>
            <a:r>
              <a:rPr lang="en-US" sz="1400" dirty="0"/>
              <a:t> in </a:t>
            </a:r>
            <a:r>
              <a:rPr lang="en-US" sz="1400" dirty="0" err="1"/>
              <a:t>einem</a:t>
            </a:r>
            <a:r>
              <a:rPr lang="en-US" sz="1400" dirty="0"/>
              <a:t> </a:t>
            </a:r>
            <a:r>
              <a:rPr lang="en-US" sz="1400" dirty="0" err="1"/>
              <a:t>digitalisierten</a:t>
            </a:r>
            <a:r>
              <a:rPr lang="en-US" sz="1400" dirty="0"/>
              <a:t> </a:t>
            </a:r>
            <a:r>
              <a:rPr lang="en-US" sz="1400" dirty="0" err="1"/>
              <a:t>Arbeitsmarkt</a:t>
            </a:r>
            <a:r>
              <a:rPr lang="en-US" sz="1400" dirty="0"/>
              <a:t>. WSI-Report, No. 81. </a:t>
            </a:r>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25</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lt-LT" dirty="0"/>
              <a:t>Nuorodos</a:t>
            </a:r>
            <a:endParaRPr lang="en-GB" dirty="0"/>
          </a:p>
        </p:txBody>
      </p:sp>
    </p:spTree>
    <p:extLst>
      <p:ext uri="{BB962C8B-B14F-4D97-AF65-F5344CB8AC3E}">
        <p14:creationId xmlns:p14="http://schemas.microsoft.com/office/powerpoint/2010/main" val="428844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lt-LT" sz="4800" dirty="0">
                <a:solidFill>
                  <a:schemeClr val="tx1"/>
                </a:solidFill>
                <a:latin typeface="Jost" pitchFamily="2" charset="0"/>
                <a:ea typeface="Jost" pitchFamily="2" charset="0"/>
              </a:rPr>
              <a:t>Iššūkius kelianti aplinka</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2" name="Inhaltsplatzhalter 2">
            <a:extLst>
              <a:ext uri="{FF2B5EF4-FFF2-40B4-BE49-F238E27FC236}">
                <a16:creationId xmlns:a16="http://schemas.microsoft.com/office/drawing/2014/main" id="{F97AC32D-C0A3-EB06-AB18-5BBF6727E0CD}"/>
              </a:ext>
            </a:extLst>
          </p:cNvPr>
          <p:cNvSpPr>
            <a:spLocks noGrp="1"/>
          </p:cNvSpPr>
          <p:nvPr>
            <p:ph idx="1"/>
          </p:nvPr>
        </p:nvSpPr>
        <p:spPr>
          <a:xfrm>
            <a:off x="6752305" y="1253331"/>
            <a:ext cx="508887" cy="4351338"/>
          </a:xfrm>
        </p:spPr>
        <p:txBody>
          <a:bodyPr>
            <a:noAutofit/>
          </a:bodyPr>
          <a:lstStyle/>
          <a:p>
            <a:pPr marL="0" indent="0">
              <a:lnSpc>
                <a:spcPct val="150000"/>
              </a:lnSpc>
              <a:buNone/>
            </a:pPr>
            <a:r>
              <a:rPr lang="lt-LT" sz="4000" b="1" dirty="0">
                <a:solidFill>
                  <a:schemeClr val="accent2"/>
                </a:solidFill>
                <a:latin typeface="+mj-lt"/>
              </a:rPr>
              <a:t>N</a:t>
            </a:r>
            <a:endParaRPr lang="en-GB" sz="4000" b="1" dirty="0">
              <a:solidFill>
                <a:schemeClr val="accent2"/>
              </a:solidFill>
              <a:latin typeface="+mj-lt"/>
            </a:endParaRPr>
          </a:p>
          <a:p>
            <a:pPr marL="0" indent="0">
              <a:lnSpc>
                <a:spcPct val="150000"/>
              </a:lnSpc>
              <a:buNone/>
            </a:pPr>
            <a:r>
              <a:rPr lang="lt-LT" sz="4000" b="1" dirty="0">
                <a:solidFill>
                  <a:schemeClr val="accent2"/>
                </a:solidFill>
                <a:latin typeface="+mj-lt"/>
              </a:rPr>
              <a:t>N</a:t>
            </a:r>
            <a:endParaRPr lang="en-GB" sz="4000" b="1" dirty="0">
              <a:solidFill>
                <a:schemeClr val="accent2"/>
              </a:solidFill>
              <a:latin typeface="+mj-lt"/>
            </a:endParaRPr>
          </a:p>
          <a:p>
            <a:pPr marL="0" indent="0">
              <a:lnSpc>
                <a:spcPct val="150000"/>
              </a:lnSpc>
              <a:buNone/>
            </a:pPr>
            <a:r>
              <a:rPr lang="lt-LT" sz="4000" b="1" dirty="0">
                <a:solidFill>
                  <a:schemeClr val="accent2"/>
                </a:solidFill>
                <a:latin typeface="+mj-lt"/>
              </a:rPr>
              <a:t>S</a:t>
            </a:r>
            <a:endParaRPr lang="en-GB" sz="4000" b="1" dirty="0">
              <a:solidFill>
                <a:schemeClr val="accent2"/>
              </a:solidFill>
              <a:latin typeface="+mj-lt"/>
            </a:endParaRPr>
          </a:p>
          <a:p>
            <a:pPr marL="0" indent="0">
              <a:lnSpc>
                <a:spcPct val="150000"/>
              </a:lnSpc>
              <a:buNone/>
            </a:pPr>
            <a:r>
              <a:rPr lang="lt-LT" sz="4000" b="1" dirty="0">
                <a:solidFill>
                  <a:schemeClr val="accent2"/>
                </a:solidFill>
                <a:latin typeface="+mj-lt"/>
              </a:rPr>
              <a:t>D</a:t>
            </a:r>
            <a:endParaRPr lang="en-GB" sz="4000" b="1" dirty="0">
              <a:solidFill>
                <a:schemeClr val="accent2"/>
              </a:solidFill>
              <a:latin typeface="+mj-lt"/>
            </a:endParaRPr>
          </a:p>
        </p:txBody>
      </p:sp>
      <p:sp>
        <p:nvSpPr>
          <p:cNvPr id="4" name="Textfeld 3">
            <a:extLst>
              <a:ext uri="{FF2B5EF4-FFF2-40B4-BE49-F238E27FC236}">
                <a16:creationId xmlns:a16="http://schemas.microsoft.com/office/drawing/2014/main" id="{1882FC9C-2055-9038-17AD-55CB1E423E4D}"/>
              </a:ext>
            </a:extLst>
          </p:cNvPr>
          <p:cNvSpPr txBox="1"/>
          <p:nvPr/>
        </p:nvSpPr>
        <p:spPr>
          <a:xfrm>
            <a:off x="8081145" y="1259328"/>
            <a:ext cx="3788221" cy="4151906"/>
          </a:xfrm>
          <a:prstGeom prst="rect">
            <a:avLst/>
          </a:prstGeom>
          <a:noFill/>
        </p:spPr>
        <p:txBody>
          <a:bodyPr wrap="square">
            <a:spAutoFit/>
          </a:bodyPr>
          <a:lstStyle/>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lt-LT"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Nepastovumas</a:t>
            </a: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lt-LT"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Neapibrėžtumas</a:t>
            </a: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lt-LT"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Sudėtingumas</a:t>
            </a: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lt-LT"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Dviprasmiškumas</a:t>
            </a: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 </a:t>
            </a:r>
          </a:p>
        </p:txBody>
      </p:sp>
      <p:sp>
        <p:nvSpPr>
          <p:cNvPr id="3" name="Textfeld 2">
            <a:extLst>
              <a:ext uri="{FF2B5EF4-FFF2-40B4-BE49-F238E27FC236}">
                <a16:creationId xmlns:a16="http://schemas.microsoft.com/office/drawing/2014/main" id="{9EA81A9E-3AD0-F409-D824-9EFB63EF79A0}"/>
              </a:ext>
            </a:extLst>
          </p:cNvPr>
          <p:cNvSpPr txBox="1"/>
          <p:nvPr/>
        </p:nvSpPr>
        <p:spPr>
          <a:xfrm>
            <a:off x="6752305" y="5604669"/>
            <a:ext cx="1112044" cy="261610"/>
          </a:xfrm>
          <a:prstGeom prst="rect">
            <a:avLst/>
          </a:prstGeom>
          <a:noFill/>
        </p:spPr>
        <p:txBody>
          <a:bodyPr wrap="square" rtlCol="0">
            <a:spAutoFit/>
          </a:bodyPr>
          <a:lstStyle>
            <a:defPPr>
              <a:defRPr lang="de-DE"/>
            </a:defPPr>
            <a:lvl1pPr>
              <a:defRPr sz="1100"/>
            </a:lvl1pPr>
          </a:lstStyle>
          <a:p>
            <a:r>
              <a:rPr lang="en-GB" sz="1100" dirty="0"/>
              <a:t>Barber (1992)</a:t>
            </a:r>
            <a:endParaRPr lang="en-GB" dirty="0"/>
          </a:p>
        </p:txBody>
      </p:sp>
    </p:spTree>
    <p:extLst>
      <p:ext uri="{BB962C8B-B14F-4D97-AF65-F5344CB8AC3E}">
        <p14:creationId xmlns:p14="http://schemas.microsoft.com/office/powerpoint/2010/main" val="382652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dirty="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lt-LT" dirty="0"/>
              <a:t>Skaitmeninimas</a:t>
            </a:r>
            <a:endParaRPr lang="en-GB" dirty="0"/>
          </a:p>
        </p:txBody>
      </p:sp>
      <p:sp>
        <p:nvSpPr>
          <p:cNvPr id="7" name="Textfeld 6">
            <a:extLst>
              <a:ext uri="{FF2B5EF4-FFF2-40B4-BE49-F238E27FC236}">
                <a16:creationId xmlns:a16="http://schemas.microsoft.com/office/drawing/2014/main" id="{8D631DF5-38F5-3C18-1689-A087A1F872B8}"/>
              </a:ext>
            </a:extLst>
          </p:cNvPr>
          <p:cNvSpPr txBox="1"/>
          <p:nvPr/>
        </p:nvSpPr>
        <p:spPr>
          <a:xfrm>
            <a:off x="679718" y="2459504"/>
            <a:ext cx="11237461" cy="1938992"/>
          </a:xfrm>
          <a:prstGeom prst="rect">
            <a:avLst/>
          </a:prstGeom>
          <a:noFill/>
        </p:spPr>
        <p:txBody>
          <a:bodyPr wrap="square" rtlCol="0">
            <a:spAutoFit/>
          </a:bodyPr>
          <a:lstStyle/>
          <a:p>
            <a:pPr algn="ctr"/>
            <a:r>
              <a:rPr lang="lt-LT" sz="4000" dirty="0"/>
              <a:t>„</a:t>
            </a:r>
            <a:r>
              <a:rPr lang="lt-LT" sz="4000" dirty="0">
                <a:solidFill>
                  <a:schemeClr val="accent1"/>
                </a:solidFill>
              </a:rPr>
              <a:t>Skaitmenizacija</a:t>
            </a:r>
            <a:r>
              <a:rPr lang="lt-LT" sz="4000" dirty="0"/>
              <a:t> gali būti suprantama kaip </a:t>
            </a:r>
            <a:r>
              <a:rPr lang="lt-LT" sz="4000" dirty="0">
                <a:solidFill>
                  <a:schemeClr val="accent1"/>
                </a:solidFill>
              </a:rPr>
              <a:t>naujų sprendimų</a:t>
            </a:r>
            <a:r>
              <a:rPr lang="lt-LT" sz="4000" dirty="0"/>
              <a:t> diegimas, pagrįstas </a:t>
            </a:r>
            <a:r>
              <a:rPr lang="lt-LT" sz="4000" dirty="0">
                <a:solidFill>
                  <a:schemeClr val="accent1"/>
                </a:solidFill>
              </a:rPr>
              <a:t>informacinėmis ir ryšių technologijomis</a:t>
            </a:r>
            <a:r>
              <a:rPr lang="lt-LT" sz="4000" dirty="0"/>
              <a:t> (IRT)“</a:t>
            </a:r>
            <a:endParaRPr lang="en-US" sz="4000" dirty="0"/>
          </a:p>
        </p:txBody>
      </p:sp>
      <p:sp>
        <p:nvSpPr>
          <p:cNvPr id="9" name="Textfeld 8">
            <a:extLst>
              <a:ext uri="{FF2B5EF4-FFF2-40B4-BE49-F238E27FC236}">
                <a16:creationId xmlns:a16="http://schemas.microsoft.com/office/drawing/2014/main" id="{6F7F70D0-A5FE-DB66-5768-8195CFA5A4B0}"/>
              </a:ext>
            </a:extLst>
          </p:cNvPr>
          <p:cNvSpPr txBox="1"/>
          <p:nvPr/>
        </p:nvSpPr>
        <p:spPr>
          <a:xfrm>
            <a:off x="3045502" y="4527922"/>
            <a:ext cx="6100996" cy="338554"/>
          </a:xfrm>
          <a:prstGeom prst="rect">
            <a:avLst/>
          </a:prstGeom>
          <a:noFill/>
        </p:spPr>
        <p:txBody>
          <a:bodyPr wrap="square">
            <a:spAutoFit/>
          </a:bodyPr>
          <a:lstStyle/>
          <a:p>
            <a:pPr algn="ctr"/>
            <a:r>
              <a:rPr lang="en-US" sz="1600" dirty="0"/>
              <a:t>(</a:t>
            </a:r>
            <a:r>
              <a:rPr lang="en-GB" sz="1600" dirty="0"/>
              <a:t>Herberger et al. 2023; Herberger et al. 2021</a:t>
            </a:r>
            <a:r>
              <a:rPr lang="en-US" sz="1600" dirty="0"/>
              <a:t>)</a:t>
            </a:r>
            <a:endParaRPr lang="de-DE" sz="1600" dirty="0"/>
          </a:p>
        </p:txBody>
      </p:sp>
    </p:spTree>
    <p:extLst>
      <p:ext uri="{BB962C8B-B14F-4D97-AF65-F5344CB8AC3E}">
        <p14:creationId xmlns:p14="http://schemas.microsoft.com/office/powerpoint/2010/main" val="45798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lt-LT" dirty="0"/>
              <a:t>Skaitmeninė transformacija</a:t>
            </a:r>
            <a:endParaRPr lang="en-GB"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504807" y="1894260"/>
            <a:ext cx="11089316" cy="3016210"/>
          </a:xfrm>
          <a:prstGeom prst="rect">
            <a:avLst/>
          </a:prstGeom>
          <a:noFill/>
        </p:spPr>
        <p:txBody>
          <a:bodyPr wrap="square" rtlCol="0">
            <a:spAutoFit/>
          </a:bodyPr>
          <a:lstStyle/>
          <a:p>
            <a:pPr algn="ctr"/>
            <a:r>
              <a:rPr lang="lt-LT" sz="3800" dirty="0"/>
              <a:t>„</a:t>
            </a:r>
            <a:r>
              <a:rPr lang="lt-LT" sz="3800" dirty="0">
                <a:solidFill>
                  <a:schemeClr val="accent1"/>
                </a:solidFill>
              </a:rPr>
              <a:t>Skaitmeninė transformacija </a:t>
            </a:r>
            <a:r>
              <a:rPr lang="lt-LT" sz="3800" dirty="0"/>
              <a:t>susijusi su </a:t>
            </a:r>
            <a:r>
              <a:rPr lang="lt-LT" sz="3800" dirty="0">
                <a:solidFill>
                  <a:schemeClr val="accent1"/>
                </a:solidFill>
              </a:rPr>
              <a:t>skaitmenizacija įgyvendinimu</a:t>
            </a:r>
            <a:r>
              <a:rPr lang="lt-LT" sz="3800" dirty="0"/>
              <a:t> ir </a:t>
            </a:r>
            <a:r>
              <a:rPr lang="lt-LT" sz="3800" dirty="0">
                <a:solidFill>
                  <a:schemeClr val="accent1"/>
                </a:solidFill>
              </a:rPr>
              <a:t>susijusiais pokyčiais bei rizika</a:t>
            </a:r>
            <a:r>
              <a:rPr lang="lt-LT" sz="3800" dirty="0"/>
              <a:t>, kylančia dėl </a:t>
            </a:r>
            <a:r>
              <a:rPr lang="lt-LT" sz="3800" dirty="0" err="1"/>
              <a:t>skaitmenizacijos</a:t>
            </a:r>
            <a:r>
              <a:rPr lang="lt-LT" sz="3800" dirty="0"/>
              <a:t>, lyginant su pradine situacija, kuri galiausiai </a:t>
            </a:r>
            <a:r>
              <a:rPr lang="lt-LT" sz="3800" dirty="0">
                <a:solidFill>
                  <a:schemeClr val="accent1"/>
                </a:solidFill>
              </a:rPr>
              <a:t>lemia pasekmes </a:t>
            </a:r>
            <a:r>
              <a:rPr lang="lt-LT" sz="3800" dirty="0"/>
              <a:t>visoms suinteresuotoms šalims ir už įgyvendinimo ribų.“</a:t>
            </a:r>
            <a:endParaRPr lang="en-US" sz="3800" dirty="0"/>
          </a:p>
        </p:txBody>
      </p:sp>
      <p:sp>
        <p:nvSpPr>
          <p:cNvPr id="8" name="Textfeld 7">
            <a:extLst>
              <a:ext uri="{FF2B5EF4-FFF2-40B4-BE49-F238E27FC236}">
                <a16:creationId xmlns:a16="http://schemas.microsoft.com/office/drawing/2014/main" id="{6CE81B19-8A67-484D-BC1F-D926A28C018A}"/>
              </a:ext>
            </a:extLst>
          </p:cNvPr>
          <p:cNvSpPr txBox="1"/>
          <p:nvPr/>
        </p:nvSpPr>
        <p:spPr>
          <a:xfrm>
            <a:off x="2998967" y="5416379"/>
            <a:ext cx="6100996" cy="338554"/>
          </a:xfrm>
          <a:prstGeom prst="rect">
            <a:avLst/>
          </a:prstGeom>
          <a:noFill/>
        </p:spPr>
        <p:txBody>
          <a:bodyPr wrap="square">
            <a:spAutoFit/>
          </a:bodyPr>
          <a:lstStyle/>
          <a:p>
            <a:pPr algn="ctr"/>
            <a:r>
              <a:rPr lang="en-GB" sz="1600" dirty="0"/>
              <a:t>(Herberger et al. 2023; Herberger et al. 2021)</a:t>
            </a:r>
            <a:endParaRPr lang="de-DE" sz="1600" dirty="0"/>
          </a:p>
        </p:txBody>
      </p:sp>
    </p:spTree>
    <p:extLst>
      <p:ext uri="{BB962C8B-B14F-4D97-AF65-F5344CB8AC3E}">
        <p14:creationId xmlns:p14="http://schemas.microsoft.com/office/powerpoint/2010/main" val="15026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89964"/>
            <a:ext cx="9082088" cy="1103832"/>
          </a:xfrm>
        </p:spPr>
        <p:txBody>
          <a:bodyPr/>
          <a:lstStyle/>
          <a:p>
            <a:r>
              <a:rPr lang="lt-LT" sz="4000" dirty="0"/>
              <a:t>Skaitmenizacijos ir skaitmeninės transformacijos ryšys</a:t>
            </a:r>
            <a:endParaRPr lang="en-GB" sz="40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Rechteck 7">
            <a:extLst>
              <a:ext uri="{FF2B5EF4-FFF2-40B4-BE49-F238E27FC236}">
                <a16:creationId xmlns:a16="http://schemas.microsoft.com/office/drawing/2014/main" id="{90B40911-AF80-3DB1-00D4-680DB32FDBE1}"/>
              </a:ext>
            </a:extLst>
          </p:cNvPr>
          <p:cNvSpPr/>
          <p:nvPr/>
        </p:nvSpPr>
        <p:spPr>
          <a:xfrm>
            <a:off x="1723292" y="2403227"/>
            <a:ext cx="2168770" cy="22508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Skaitmenizacija</a:t>
            </a:r>
            <a:endParaRPr lang="en-GB" dirty="0"/>
          </a:p>
        </p:txBody>
      </p:sp>
      <p:sp>
        <p:nvSpPr>
          <p:cNvPr id="9" name="Pfeil: nach rechts 8">
            <a:extLst>
              <a:ext uri="{FF2B5EF4-FFF2-40B4-BE49-F238E27FC236}">
                <a16:creationId xmlns:a16="http://schemas.microsoft.com/office/drawing/2014/main" id="{BDEFAF29-3D1B-7E76-0313-D30D412313C0}"/>
              </a:ext>
            </a:extLst>
          </p:cNvPr>
          <p:cNvSpPr/>
          <p:nvPr/>
        </p:nvSpPr>
        <p:spPr>
          <a:xfrm>
            <a:off x="1711569" y="4510548"/>
            <a:ext cx="8768862" cy="1139972"/>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lt-LT" dirty="0"/>
              <a:t>Skaitmeninė transformacija</a:t>
            </a:r>
            <a:endParaRPr lang="en-GB" dirty="0"/>
          </a:p>
        </p:txBody>
      </p:sp>
      <p:sp>
        <p:nvSpPr>
          <p:cNvPr id="12" name="Pfeil: nach rechts 11">
            <a:extLst>
              <a:ext uri="{FF2B5EF4-FFF2-40B4-BE49-F238E27FC236}">
                <a16:creationId xmlns:a16="http://schemas.microsoft.com/office/drawing/2014/main" id="{65E38494-17BF-572D-ACDD-CA0146483A16}"/>
              </a:ext>
            </a:extLst>
          </p:cNvPr>
          <p:cNvSpPr/>
          <p:nvPr/>
        </p:nvSpPr>
        <p:spPr>
          <a:xfrm>
            <a:off x="4185138" y="2217215"/>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Pokyčiai ekonominiuose aspektuose</a:t>
            </a:r>
            <a:endParaRPr lang="en-GB" dirty="0"/>
          </a:p>
        </p:txBody>
      </p:sp>
      <p:sp>
        <p:nvSpPr>
          <p:cNvPr id="13" name="Pfeil: nach rechts 12">
            <a:extLst>
              <a:ext uri="{FF2B5EF4-FFF2-40B4-BE49-F238E27FC236}">
                <a16:creationId xmlns:a16="http://schemas.microsoft.com/office/drawing/2014/main" id="{1F4892A3-B620-FA37-3A16-38E3CB6F88B0}"/>
              </a:ext>
            </a:extLst>
          </p:cNvPr>
          <p:cNvSpPr/>
          <p:nvPr/>
        </p:nvSpPr>
        <p:spPr>
          <a:xfrm>
            <a:off x="4185138" y="397409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Pokyčiai kitose aspektuose</a:t>
            </a:r>
            <a:endParaRPr lang="en-GB" dirty="0"/>
          </a:p>
        </p:txBody>
      </p:sp>
      <p:sp>
        <p:nvSpPr>
          <p:cNvPr id="14" name="Pfeil: nach rechts 13">
            <a:extLst>
              <a:ext uri="{FF2B5EF4-FFF2-40B4-BE49-F238E27FC236}">
                <a16:creationId xmlns:a16="http://schemas.microsoft.com/office/drawing/2014/main" id="{B4891527-5A9A-E81F-6867-D9EA7D5EE71C}"/>
              </a:ext>
            </a:extLst>
          </p:cNvPr>
          <p:cNvSpPr/>
          <p:nvPr/>
        </p:nvSpPr>
        <p:spPr>
          <a:xfrm>
            <a:off x="4185138" y="311306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Pokyčiai visuomenėje</a:t>
            </a:r>
            <a:endParaRPr lang="en-GB" dirty="0"/>
          </a:p>
        </p:txBody>
      </p:sp>
      <p:sp>
        <p:nvSpPr>
          <p:cNvPr id="3" name="Textfeld 2">
            <a:extLst>
              <a:ext uri="{FF2B5EF4-FFF2-40B4-BE49-F238E27FC236}">
                <a16:creationId xmlns:a16="http://schemas.microsoft.com/office/drawing/2014/main" id="{5E7D1589-262E-EC5E-ED4D-FD8833281133}"/>
              </a:ext>
            </a:extLst>
          </p:cNvPr>
          <p:cNvSpPr txBox="1"/>
          <p:nvPr/>
        </p:nvSpPr>
        <p:spPr>
          <a:xfrm>
            <a:off x="9029700" y="1509056"/>
            <a:ext cx="3162300" cy="261610"/>
          </a:xfrm>
          <a:prstGeom prst="rect">
            <a:avLst/>
          </a:prstGeom>
          <a:noFill/>
        </p:spPr>
        <p:txBody>
          <a:bodyPr wrap="square" rtlCol="0">
            <a:spAutoFit/>
          </a:bodyPr>
          <a:lstStyle>
            <a:defPPr>
              <a:defRPr lang="de-DE"/>
            </a:defPPr>
            <a:lvl1pPr>
              <a:defRPr sz="1100"/>
            </a:lvl1pPr>
          </a:lstStyle>
          <a:p>
            <a:pPr algn="r"/>
            <a:r>
              <a:rPr lang="en-US" dirty="0"/>
              <a:t>Herberger et al. (2023), </a:t>
            </a:r>
            <a:r>
              <a:rPr lang="en-US" sz="1100" dirty="0"/>
              <a:t>Herberger et al. (2021)</a:t>
            </a:r>
            <a:endParaRPr lang="en-GB" dirty="0"/>
          </a:p>
        </p:txBody>
      </p:sp>
    </p:spTree>
    <p:extLst>
      <p:ext uri="{BB962C8B-B14F-4D97-AF65-F5344CB8AC3E}">
        <p14:creationId xmlns:p14="http://schemas.microsoft.com/office/powerpoint/2010/main" val="405548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304773"/>
            <a:ext cx="9920288" cy="1034320"/>
          </a:xfrm>
        </p:spPr>
        <p:txBody>
          <a:bodyPr/>
          <a:lstStyle/>
          <a:p>
            <a:r>
              <a:rPr lang="lt-LT" sz="3600" dirty="0"/>
              <a:t>Skaitmenizacijos ir skaitmeninės transformacijos poveikis moterims, vadovaujančiose pareigose</a:t>
            </a:r>
            <a:endParaRPr lang="en-GB" sz="360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Textfeld 7">
            <a:extLst>
              <a:ext uri="{FF2B5EF4-FFF2-40B4-BE49-F238E27FC236}">
                <a16:creationId xmlns:a16="http://schemas.microsoft.com/office/drawing/2014/main" id="{45F9A081-2E2E-B54B-68A3-975A0A042F65}"/>
              </a:ext>
            </a:extLst>
          </p:cNvPr>
          <p:cNvSpPr txBox="1"/>
          <p:nvPr/>
        </p:nvSpPr>
        <p:spPr>
          <a:xfrm>
            <a:off x="504808" y="1788750"/>
            <a:ext cx="11337422" cy="3970318"/>
          </a:xfrm>
          <a:prstGeom prst="rect">
            <a:avLst/>
          </a:prstGeom>
          <a:noFill/>
        </p:spPr>
        <p:txBody>
          <a:bodyPr wrap="square" rtlCol="0">
            <a:spAutoFit/>
          </a:bodyPr>
          <a:lstStyle/>
          <a:p>
            <a:pPr marL="571500" indent="-571500">
              <a:buClr>
                <a:schemeClr val="accent1"/>
              </a:buClr>
              <a:buFont typeface="Wingdings" pitchFamily="2" charset="2"/>
              <a:buChar char="§"/>
            </a:pPr>
            <a:r>
              <a:rPr lang="lt-LT" sz="3600" dirty="0"/>
              <a:t>Skaitmeninis įrankis AI (dirbtinis intelektas) gali neigiamai paveikti moteris, gaunančias dideles pajamas.</a:t>
            </a:r>
            <a:br>
              <a:rPr lang="en-US" sz="3600" dirty="0"/>
            </a:br>
            <a:r>
              <a:rPr lang="en-US" dirty="0"/>
              <a:t>(</a:t>
            </a:r>
            <a:r>
              <a:rPr lang="en-US" dirty="0" err="1"/>
              <a:t>Gmyrek</a:t>
            </a:r>
            <a:r>
              <a:rPr lang="en-US" dirty="0"/>
              <a:t> et al. 2023)</a:t>
            </a:r>
            <a:endParaRPr lang="en-US" sz="3600" dirty="0"/>
          </a:p>
          <a:p>
            <a:pPr marL="571500" indent="-571500">
              <a:buClr>
                <a:schemeClr val="accent1"/>
              </a:buClr>
              <a:buFont typeface="Wingdings" pitchFamily="2" charset="2"/>
              <a:buChar char="§"/>
            </a:pPr>
            <a:endParaRPr lang="en-US" sz="3600" dirty="0"/>
          </a:p>
          <a:p>
            <a:pPr marL="571500" indent="-571500">
              <a:buClr>
                <a:schemeClr val="accent1"/>
              </a:buClr>
              <a:buFont typeface="Wingdings" pitchFamily="2" charset="2"/>
              <a:buChar char="§"/>
            </a:pPr>
            <a:r>
              <a:rPr lang="lt-LT" sz="3600" dirty="0"/>
              <a:t>Skaitmeninis lyčių atotrūkis išreiškia (neigiamus) lyčių skirtumus ir parodo kiek skaitmeninės technologijos ir jų dizainas yra prieinami kaip galios ištekliai.</a:t>
            </a:r>
            <a:br>
              <a:rPr lang="en-US" sz="3600" dirty="0"/>
            </a:br>
            <a:r>
              <a:rPr lang="en-US" dirty="0"/>
              <a:t>(Lott 2023)</a:t>
            </a:r>
            <a:endParaRPr lang="en-US" sz="3600" dirty="0"/>
          </a:p>
        </p:txBody>
      </p:sp>
    </p:spTree>
    <p:extLst>
      <p:ext uri="{BB962C8B-B14F-4D97-AF65-F5344CB8AC3E}">
        <p14:creationId xmlns:p14="http://schemas.microsoft.com/office/powerpoint/2010/main" val="58815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0019"/>
            <a:ext cx="9082088" cy="780585"/>
          </a:xfrm>
        </p:spPr>
        <p:txBody>
          <a:bodyPr/>
          <a:lstStyle/>
          <a:p>
            <a:r>
              <a:rPr lang="lt-LT" dirty="0"/>
              <a:t>Naujasis darbas</a:t>
            </a:r>
            <a:endParaRPr lang="de-DE"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24220" y="1812683"/>
            <a:ext cx="10543560" cy="4062651"/>
          </a:xfrm>
          <a:prstGeom prst="rect">
            <a:avLst/>
          </a:prstGeom>
          <a:noFill/>
        </p:spPr>
        <p:txBody>
          <a:bodyPr wrap="square" rtlCol="0">
            <a:spAutoFit/>
          </a:bodyPr>
          <a:lstStyle/>
          <a:p>
            <a:pPr algn="ctr"/>
            <a:r>
              <a:rPr lang="lt-LT" sz="4000" dirty="0">
                <a:solidFill>
                  <a:schemeClr val="accent1"/>
                </a:solidFill>
              </a:rPr>
              <a:t>Naujasis darbas</a:t>
            </a:r>
            <a:r>
              <a:rPr lang="lt-LT" sz="4000" dirty="0"/>
              <a:t> – darbo forma, kuriai būdinga </a:t>
            </a:r>
            <a:r>
              <a:rPr lang="lt-LT" sz="4000" dirty="0">
                <a:solidFill>
                  <a:schemeClr val="accent1"/>
                </a:solidFill>
              </a:rPr>
              <a:t>savarankiška veikla</a:t>
            </a:r>
            <a:r>
              <a:rPr lang="lt-LT" sz="4000" dirty="0"/>
              <a:t>, </a:t>
            </a:r>
            <a:r>
              <a:rPr lang="lt-LT" sz="4000" dirty="0">
                <a:solidFill>
                  <a:schemeClr val="accent1"/>
                </a:solidFill>
              </a:rPr>
              <a:t>laiko nepriklausomybė </a:t>
            </a:r>
            <a:r>
              <a:rPr lang="lt-LT" sz="4000" dirty="0"/>
              <a:t>ir aukšta </a:t>
            </a:r>
            <a:r>
              <a:rPr lang="lt-LT" sz="4000" dirty="0">
                <a:solidFill>
                  <a:schemeClr val="accent1"/>
                </a:solidFill>
              </a:rPr>
              <a:t>subjektyvi gerovė</a:t>
            </a:r>
            <a:r>
              <a:rPr lang="lt-LT" sz="4000" dirty="0"/>
              <a:t>. Ši darbo forma pasiekiama </a:t>
            </a:r>
            <a:r>
              <a:rPr lang="lt-LT" sz="4000" dirty="0">
                <a:solidFill>
                  <a:schemeClr val="accent1"/>
                </a:solidFill>
              </a:rPr>
              <a:t>intervencijomis</a:t>
            </a:r>
            <a:r>
              <a:rPr lang="lt-LT" sz="4000" dirty="0"/>
              <a:t> švietimo-psichologiniu, organizaciniu, technologiniu ir politiniu lygmenimis.</a:t>
            </a:r>
            <a:br>
              <a:rPr lang="en-US" sz="4000" dirty="0"/>
            </a:br>
            <a:r>
              <a:rPr lang="en-US" dirty="0"/>
              <a:t>(Berend et al. 2020a)</a:t>
            </a:r>
            <a:endParaRPr lang="en-US" sz="4000" dirty="0"/>
          </a:p>
        </p:txBody>
      </p:sp>
    </p:spTree>
    <p:extLst>
      <p:ext uri="{BB962C8B-B14F-4D97-AF65-F5344CB8AC3E}">
        <p14:creationId xmlns:p14="http://schemas.microsoft.com/office/powerpoint/2010/main" val="15136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lt-LT" dirty="0"/>
              <a:t>Naujojo darbo aspektai</a:t>
            </a:r>
            <a:endParaRPr lang="de-DE"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4" name="Rechteck 13">
            <a:extLst>
              <a:ext uri="{FF2B5EF4-FFF2-40B4-BE49-F238E27FC236}">
                <a16:creationId xmlns:a16="http://schemas.microsoft.com/office/drawing/2014/main" id="{FEDEA33B-C5FF-C47E-1E57-B936BC445C6F}"/>
              </a:ext>
            </a:extLst>
          </p:cNvPr>
          <p:cNvSpPr/>
          <p:nvPr/>
        </p:nvSpPr>
        <p:spPr>
          <a:xfrm>
            <a:off x="1699846" y="2473569"/>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sz="1800" b="0" i="0" u="none" strike="noStrike" baseline="0" dirty="0"/>
              <a:t>Erdvinis ir laikinis darbo lankstumas</a:t>
            </a:r>
            <a:endParaRPr lang="en-GB" sz="1800" b="0" i="0" u="none" strike="noStrike" baseline="0" dirty="0"/>
          </a:p>
        </p:txBody>
      </p:sp>
      <p:sp>
        <p:nvSpPr>
          <p:cNvPr id="15" name="Rechteck 14">
            <a:extLst>
              <a:ext uri="{FF2B5EF4-FFF2-40B4-BE49-F238E27FC236}">
                <a16:creationId xmlns:a16="http://schemas.microsoft.com/office/drawing/2014/main" id="{73AA550C-74A7-1F1C-95E6-342F25BEB10A}"/>
              </a:ext>
            </a:extLst>
          </p:cNvPr>
          <p:cNvSpPr/>
          <p:nvPr/>
        </p:nvSpPr>
        <p:spPr>
          <a:xfrm>
            <a:off x="7748956" y="2473568"/>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Lanksčios, projektais grindžiamos organizavimo formos</a:t>
            </a:r>
            <a:endParaRPr lang="en-GB" dirty="0"/>
          </a:p>
        </p:txBody>
      </p:sp>
      <p:sp>
        <p:nvSpPr>
          <p:cNvPr id="16" name="Rechteck 15">
            <a:extLst>
              <a:ext uri="{FF2B5EF4-FFF2-40B4-BE49-F238E27FC236}">
                <a16:creationId xmlns:a16="http://schemas.microsoft.com/office/drawing/2014/main" id="{70E1C286-C86D-DCD2-5F2E-B43A8919783F}"/>
              </a:ext>
            </a:extLst>
          </p:cNvPr>
          <p:cNvSpPr/>
          <p:nvPr/>
        </p:nvSpPr>
        <p:spPr>
          <a:xfrm>
            <a:off x="1699846" y="4327535"/>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Vertingumu ir prasme pagrįstas darbas</a:t>
            </a:r>
            <a:endParaRPr lang="en-GB" dirty="0"/>
          </a:p>
        </p:txBody>
      </p:sp>
      <p:sp>
        <p:nvSpPr>
          <p:cNvPr id="17" name="Rechteck 16">
            <a:extLst>
              <a:ext uri="{FF2B5EF4-FFF2-40B4-BE49-F238E27FC236}">
                <a16:creationId xmlns:a16="http://schemas.microsoft.com/office/drawing/2014/main" id="{4AE51F1E-FD69-C35E-D425-B44C867BF136}"/>
              </a:ext>
            </a:extLst>
          </p:cNvPr>
          <p:cNvSpPr/>
          <p:nvPr/>
        </p:nvSpPr>
        <p:spPr>
          <a:xfrm>
            <a:off x="7748956" y="4327534"/>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t-LT" dirty="0"/>
              <a:t>Hierarchizacijos panaikinimas, dalyvaujamojo sprendimų priėmimo mechanizmai ir saviorganizacijos formos</a:t>
            </a:r>
            <a:endParaRPr lang="en-GB" dirty="0"/>
          </a:p>
        </p:txBody>
      </p:sp>
      <p:sp>
        <p:nvSpPr>
          <p:cNvPr id="18" name="Ellipse 17">
            <a:extLst>
              <a:ext uri="{FF2B5EF4-FFF2-40B4-BE49-F238E27FC236}">
                <a16:creationId xmlns:a16="http://schemas.microsoft.com/office/drawing/2014/main" id="{7A173213-A83B-CC42-84CE-08E03E804039}"/>
              </a:ext>
            </a:extLst>
          </p:cNvPr>
          <p:cNvSpPr/>
          <p:nvPr/>
        </p:nvSpPr>
        <p:spPr>
          <a:xfrm>
            <a:off x="3798279" y="3034859"/>
            <a:ext cx="4724400" cy="1934308"/>
          </a:xfrm>
          <a:prstGeom prst="ellipse">
            <a:avLst/>
          </a:prstGeom>
          <a:solidFill>
            <a:schemeClr val="bg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lt-LT" sz="3600" dirty="0">
                <a:solidFill>
                  <a:schemeClr val="tx1"/>
                </a:solidFill>
              </a:rPr>
              <a:t>Naujasis darbas</a:t>
            </a:r>
            <a:endParaRPr lang="de-DE" sz="3600" dirty="0">
              <a:solidFill>
                <a:schemeClr val="tx1"/>
              </a:solidFill>
            </a:endParaRPr>
          </a:p>
        </p:txBody>
      </p:sp>
      <p:sp>
        <p:nvSpPr>
          <p:cNvPr id="7" name="Textfeld 6">
            <a:extLst>
              <a:ext uri="{FF2B5EF4-FFF2-40B4-BE49-F238E27FC236}">
                <a16:creationId xmlns:a16="http://schemas.microsoft.com/office/drawing/2014/main" id="{E2EBA5C8-8CFB-FBFB-8F12-E29413D601A0}"/>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sz="1100" dirty="0"/>
              <a:t>Berend et al. (2020b)</a:t>
            </a:r>
            <a:endParaRPr lang="en-GB" dirty="0"/>
          </a:p>
        </p:txBody>
      </p:sp>
    </p:spTree>
    <p:extLst>
      <p:ext uri="{BB962C8B-B14F-4D97-AF65-F5344CB8AC3E}">
        <p14:creationId xmlns:p14="http://schemas.microsoft.com/office/powerpoint/2010/main" val="1487700842"/>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be18da3-954c-41e8-a62a-dc1d385c48c8" xsi:nil="true"/>
    <lcf76f155ced4ddcb4097134ff3c332f xmlns="154df6c8-ea8e-4b2d-af14-48b20823377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E7CC4705D9A4448B75A749CBBE9729E" ma:contentTypeVersion="17" ma:contentTypeDescription="Ein neues Dokument erstellen." ma:contentTypeScope="" ma:versionID="441091058d1b564abe1e7bd9d72118f2">
  <xsd:schema xmlns:xsd="http://www.w3.org/2001/XMLSchema" xmlns:xs="http://www.w3.org/2001/XMLSchema" xmlns:p="http://schemas.microsoft.com/office/2006/metadata/properties" xmlns:ns2="154df6c8-ea8e-4b2d-af14-48b20823377a" xmlns:ns3="5be18da3-954c-41e8-a62a-dc1d385c48c8" targetNamespace="http://schemas.microsoft.com/office/2006/metadata/properties" ma:root="true" ma:fieldsID="4e58c6d0f3cc5d07415725d09876cd89" ns2:_="" ns3:_="">
    <xsd:import namespace="154df6c8-ea8e-4b2d-af14-48b20823377a"/>
    <xsd:import namespace="5be18da3-954c-41e8-a62a-dc1d385c48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df6c8-ea8e-4b2d-af14-48b208233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d212a726-7927-412e-a2ab-96f051bbb649"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e18da3-954c-41e8-a62a-dc1d385c48c8"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023482b8-bf37-4de5-a54a-47be1cd07792}" ma:internalName="TaxCatchAll" ma:showField="CatchAllData" ma:web="5be18da3-954c-41e8-a62a-dc1d385c4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2.xml><?xml version="1.0" encoding="utf-8"?>
<ds:datastoreItem xmlns:ds="http://schemas.openxmlformats.org/officeDocument/2006/customXml" ds:itemID="{807EB028-D40D-4D87-AC13-E2CFE565356E}">
  <ds:schemaRefs>
    <ds:schemaRef ds:uri="http://purl.org/dc/term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purl.org/dc/elements/1.1/"/>
    <ds:schemaRef ds:uri="154df6c8-ea8e-4b2d-af14-48b20823377a"/>
    <ds:schemaRef ds:uri="http://schemas.openxmlformats.org/package/2006/metadata/core-properties"/>
    <ds:schemaRef ds:uri="5be18da3-954c-41e8-a62a-dc1d385c48c8"/>
    <ds:schemaRef ds:uri="http://purl.org/dc/dcmitype/"/>
  </ds:schemaRefs>
</ds:datastoreItem>
</file>

<file path=customXml/itemProps3.xml><?xml version="1.0" encoding="utf-8"?>
<ds:datastoreItem xmlns:ds="http://schemas.openxmlformats.org/officeDocument/2006/customXml" ds:itemID="{9CEBA216-1AE6-4861-9960-BA5AAC1400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df6c8-ea8e-4b2d-af14-48b20823377a"/>
    <ds:schemaRef ds:uri="5be18da3-954c-41e8-a62a-dc1d385c4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276</TotalTime>
  <Words>1470</Words>
  <Application>Microsoft Office PowerPoint</Application>
  <PresentationFormat>Widescreen</PresentationFormat>
  <Paragraphs>213</Paragraphs>
  <Slides>26</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Jost</vt:lpstr>
      <vt:lpstr>Jost Bold Italic</vt:lpstr>
      <vt:lpstr>Wingdings</vt:lpstr>
      <vt:lpstr>1_Office</vt:lpstr>
      <vt:lpstr>DIGIGEN Įgūdžių tobulinimo programa</vt:lpstr>
      <vt:lpstr>PowerPoint Presentation</vt:lpstr>
      <vt:lpstr>PowerPoint Presentation</vt:lpstr>
      <vt:lpstr>Skaitmeninimas</vt:lpstr>
      <vt:lpstr>Skaitmeninė transformacija</vt:lpstr>
      <vt:lpstr>Skaitmenizacijos ir skaitmeninės transformacijos ryšys</vt:lpstr>
      <vt:lpstr>Skaitmenizacijos ir skaitmeninės transformacijos poveikis moterims, vadovaujančiose pareigose</vt:lpstr>
      <vt:lpstr>Naujasis darbas</vt:lpstr>
      <vt:lpstr>Naujojo darbo aspektai</vt:lpstr>
      <vt:lpstr>Pastangos užtikrinti lygybę</vt:lpstr>
      <vt:lpstr>Įvairovė yra sudėtinga sąvoka, o pastangos užtikrinti lygybę yra tik vienas iš jos modelių</vt:lpstr>
      <vt:lpstr>PowerPoint Presentation</vt:lpstr>
      <vt:lpstr>Tikslinės grupės</vt:lpstr>
      <vt:lpstr>Moterų, užimančių vadovaujamas pareigas, poreikiai</vt:lpstr>
      <vt:lpstr>Moterų, užimančių vadovaujamas pareigas, poreikiai</vt:lpstr>
      <vt:lpstr>Moterų, užimančių vadovaujamas pareigas, poreikiai</vt:lpstr>
      <vt:lpstr>Žmogiškųjų išteklių valdymo specialistų ir karjeros vadovų poreikiai</vt:lpstr>
      <vt:lpstr>Žmogiškųjų išteklių valdymo specialistų ir karjeros vadovų poreikiai</vt:lpstr>
      <vt:lpstr>Žmogiškųjų išteklių valdymo specialistų ir karjeros vadovų poreikiai</vt:lpstr>
      <vt:lpstr>PowerPoint Presentation</vt:lpstr>
      <vt:lpstr>Temų susikirtimas</vt:lpstr>
      <vt:lpstr>PowerPoint Presentation</vt:lpstr>
      <vt:lpstr>Mokymo programa</vt:lpstr>
      <vt:lpstr>Rezultatai</vt:lpstr>
      <vt:lpstr>PowerPoint Presentation</vt:lpstr>
      <vt:lpstr>Nuorodos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lastModifiedBy>Edita Rudminaitė</cp:lastModifiedBy>
  <cp:revision>20</cp:revision>
  <dcterms:created xsi:type="dcterms:W3CDTF">2023-06-07T08:02:36Z</dcterms:created>
  <dcterms:modified xsi:type="dcterms:W3CDTF">2024-08-26T10:43:17Z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ies>
</file>