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8"/>
  </p:notesMasterIdLst>
  <p:sldIdLst>
    <p:sldId id="372" r:id="rId5"/>
    <p:sldId id="338" r:id="rId6"/>
    <p:sldId id="419" r:id="rId7"/>
    <p:sldId id="384" r:id="rId8"/>
    <p:sldId id="418" r:id="rId9"/>
    <p:sldId id="440" r:id="rId10"/>
    <p:sldId id="393" r:id="rId11"/>
    <p:sldId id="269" r:id="rId12"/>
    <p:sldId id="374" r:id="rId13"/>
    <p:sldId id="339" r:id="rId14"/>
    <p:sldId id="355" r:id="rId15"/>
    <p:sldId id="337" r:id="rId16"/>
    <p:sldId id="336" r:id="rId17"/>
    <p:sldId id="342" r:id="rId18"/>
    <p:sldId id="359" r:id="rId19"/>
    <p:sldId id="375" r:id="rId20"/>
    <p:sldId id="376" r:id="rId21"/>
    <p:sldId id="368" r:id="rId22"/>
    <p:sldId id="377" r:id="rId23"/>
    <p:sldId id="379" r:id="rId24"/>
    <p:sldId id="423" r:id="rId25"/>
    <p:sldId id="429" r:id="rId26"/>
    <p:sldId id="424" r:id="rId27"/>
    <p:sldId id="427" r:id="rId28"/>
    <p:sldId id="436" r:id="rId29"/>
    <p:sldId id="433" r:id="rId30"/>
    <p:sldId id="434" r:id="rId31"/>
    <p:sldId id="432" r:id="rId32"/>
    <p:sldId id="438" r:id="rId33"/>
    <p:sldId id="439" r:id="rId34"/>
    <p:sldId id="435" r:id="rId35"/>
    <p:sldId id="373" r:id="rId36"/>
    <p:sldId id="380"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4707"/>
    <a:srgbClr val="FFFFFF"/>
    <a:srgbClr val="9A300A"/>
    <a:srgbClr val="E5E9EF"/>
    <a:srgbClr val="FDE0CB"/>
    <a:srgbClr val="E86507"/>
    <a:srgbClr val="F9F9F9"/>
    <a:srgbClr val="FFFAF7"/>
    <a:srgbClr val="FEF1E8"/>
    <a:srgbClr val="E95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6121" autoAdjust="0"/>
  </p:normalViewPr>
  <p:slideViewPr>
    <p:cSldViewPr snapToGrid="0">
      <p:cViewPr varScale="1">
        <p:scale>
          <a:sx n="78" d="100"/>
          <a:sy n="78" d="100"/>
        </p:scale>
        <p:origin x="8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02.10.2024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19</a:t>
            </a:fld>
            <a:endParaRPr lang="de-DE"/>
          </a:p>
        </p:txBody>
      </p:sp>
    </p:spTree>
    <p:extLst>
      <p:ext uri="{BB962C8B-B14F-4D97-AF65-F5344CB8AC3E}">
        <p14:creationId xmlns:p14="http://schemas.microsoft.com/office/powerpoint/2010/main" val="643372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205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a:t>
            </a:fld>
            <a:endParaRPr lang="de-DE"/>
          </a:p>
        </p:txBody>
      </p:sp>
    </p:spTree>
    <p:extLst>
      <p:ext uri="{BB962C8B-B14F-4D97-AF65-F5344CB8AC3E}">
        <p14:creationId xmlns:p14="http://schemas.microsoft.com/office/powerpoint/2010/main" val="3423326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017341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156575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0609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Invisable women by Caroline Criado Perez</a:t>
            </a:r>
          </a:p>
          <a:p>
            <a:r>
              <a:rPr lang="nl-NL" dirty="0"/>
              <a:t>Nice Girls Don’t Get the Corner Office by Lois P. Frankel</a:t>
            </a:r>
          </a:p>
        </p:txBody>
      </p:sp>
      <p:sp>
        <p:nvSpPr>
          <p:cNvPr id="4" name="Tijdelijke aanduiding voor dianummer 3"/>
          <p:cNvSpPr>
            <a:spLocks noGrp="1"/>
          </p:cNvSpPr>
          <p:nvPr>
            <p:ph type="sldNum" sz="quarter" idx="5"/>
          </p:nvPr>
        </p:nvSpPr>
        <p:spPr/>
        <p:txBody>
          <a:bodyPr/>
          <a:lstStyle/>
          <a:p>
            <a:fld id="{B01C758D-9B95-D84A-BDEC-9AAEC5B11567}" type="slidenum">
              <a:rPr lang="de-DE" smtClean="0"/>
              <a:t>6</a:t>
            </a:fld>
            <a:endParaRPr lang="de-DE"/>
          </a:p>
        </p:txBody>
      </p:sp>
    </p:spTree>
    <p:extLst>
      <p:ext uri="{BB962C8B-B14F-4D97-AF65-F5344CB8AC3E}">
        <p14:creationId xmlns:p14="http://schemas.microsoft.com/office/powerpoint/2010/main" val="2872280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4206943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375171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732486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43938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1268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8347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2573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E5D25942-7D0E-4AD1-B181-27402EEFCF7F}" type="datetime1">
              <a:rPr lang="en-GB" noProof="0" smtClean="0"/>
              <a:t>02/10/2024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272669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C96A36C-E2AE-4FA9-8718-F6F4B6267529}" type="datetime1">
              <a:rPr lang="en-GB" smtClean="0"/>
              <a:t>02/10/2024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dirty="0"/>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7212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CB3C8F34-4E31-4DDD-81A2-07C0420C7825}" type="datetime1">
              <a:rPr lang="en-GB" smtClean="0"/>
              <a:t>02/10/2024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dirty="0"/>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6862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09"/>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Ref. No. 2021-1-DE02-KA220-VET-000025335</a:t>
            </a:r>
            <a:endParaRPr kumimoji="0" lang="de-DE" altLang="de-DE" sz="1100" b="0" i="0" u="none" strike="noStrike" cap="none" normalizeH="0" baseline="0" dirty="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a:t>
            </a: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109996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err="1"/>
              <a:t>Mastertitelformat</a:t>
            </a:r>
            <a:r>
              <a:rPr lang="en-GB" noProof="0"/>
              <a:t> </a:t>
            </a:r>
            <a:r>
              <a:rPr lang="en-GB" noProof="0" err="1"/>
              <a:t>bearbeiten</a:t>
            </a:r>
            <a:endParaRPr lang="en-GB" noProof="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13CEE3EB-94D5-4B93-8268-CB581360D273}" type="datetime1">
              <a:rPr lang="en-GB" smtClean="0"/>
              <a:t>02/10/2024</a:t>
            </a:fld>
            <a:endParaRPr lang="en-GB"/>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a:t>
            </a:fld>
            <a:endParaRPr lang="en-GB"/>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a:p>
        </p:txBody>
      </p:sp>
    </p:spTree>
    <p:extLst>
      <p:ext uri="{BB962C8B-B14F-4D97-AF65-F5344CB8AC3E}">
        <p14:creationId xmlns:p14="http://schemas.microsoft.com/office/powerpoint/2010/main" val="42690820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6.svg"/></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22.sv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2441653" y="1123949"/>
            <a:ext cx="7472517" cy="2974214"/>
          </a:xfrm>
        </p:spPr>
        <p:txBody>
          <a:bodyPr>
            <a:normAutofit/>
          </a:bodyPr>
          <a:lstStyle/>
          <a:p>
            <a:r>
              <a:rPr lang="lt-LT" sz="5600" dirty="0">
                <a:solidFill>
                  <a:schemeClr val="bg1"/>
                </a:solidFill>
              </a:rPr>
              <a:t>MOTERŲ KARJEROS</a:t>
            </a:r>
            <a:br>
              <a:rPr lang="lt-LT" sz="5600" dirty="0">
                <a:solidFill>
                  <a:schemeClr val="bg1"/>
                </a:solidFill>
              </a:rPr>
            </a:br>
            <a:r>
              <a:rPr lang="lt-LT" sz="5600" dirty="0">
                <a:solidFill>
                  <a:schemeClr val="bg1"/>
                </a:solidFill>
              </a:rPr>
              <a:t>PLĖTRA IR ĮGALINIMAS</a:t>
            </a:r>
            <a:endParaRPr lang="de-DE" sz="5600" dirty="0">
              <a:solidFill>
                <a:schemeClr val="bg1"/>
              </a:solidFill>
            </a:endParaRP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320991"/>
            <a:ext cx="9144000" cy="647740"/>
          </a:xfrm>
        </p:spPr>
        <p:txBody>
          <a:bodyPr vert="horz" lIns="91440" tIns="45720" rIns="91440" bIns="45720" rtlCol="0">
            <a:normAutofit/>
          </a:bodyPr>
          <a:lstStyle/>
          <a:p>
            <a:r>
              <a:rPr lang="lt-LT" dirty="0">
                <a:latin typeface="+mn-lt"/>
              </a:rPr>
              <a:t>3 tema</a:t>
            </a:r>
            <a:endParaRPr lang="en-GB" dirty="0">
              <a:latin typeface="+mn-lt"/>
            </a:endParaRP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4062163"/>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369695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6">
            <a:extLst>
              <a:ext uri="{FF2B5EF4-FFF2-40B4-BE49-F238E27FC236}">
                <a16:creationId xmlns:a16="http://schemas.microsoft.com/office/drawing/2014/main" id="{E2930265-457C-35F5-97E6-6CDADA66160B}"/>
              </a:ext>
            </a:extLst>
          </p:cNvPr>
          <p:cNvGraphicFramePr>
            <a:graphicFrameLocks noGrp="1"/>
          </p:cNvGraphicFramePr>
          <p:nvPr>
            <p:ph idx="1"/>
            <p:extLst>
              <p:ext uri="{D42A27DB-BD31-4B8C-83A1-F6EECF244321}">
                <p14:modId xmlns:p14="http://schemas.microsoft.com/office/powerpoint/2010/main" val="3417279744"/>
              </p:ext>
            </p:extLst>
          </p:nvPr>
        </p:nvGraphicFramePr>
        <p:xfrm>
          <a:off x="954093" y="3931298"/>
          <a:ext cx="10515600" cy="944880"/>
        </p:xfrm>
        <a:graphic>
          <a:graphicData uri="http://schemas.openxmlformats.org/drawingml/2006/table">
            <a:tbl>
              <a:tblPr firstRow="1" bandRow="1">
                <a:tableStyleId>{9D7B26C5-4107-4FEC-AEDC-1716B250A1EF}</a:tableStyleId>
              </a:tblPr>
              <a:tblGrid>
                <a:gridCol w="3505200">
                  <a:extLst>
                    <a:ext uri="{9D8B030D-6E8A-4147-A177-3AD203B41FA5}">
                      <a16:colId xmlns:a16="http://schemas.microsoft.com/office/drawing/2014/main" val="2955435432"/>
                    </a:ext>
                  </a:extLst>
                </a:gridCol>
                <a:gridCol w="3505200">
                  <a:extLst>
                    <a:ext uri="{9D8B030D-6E8A-4147-A177-3AD203B41FA5}">
                      <a16:colId xmlns:a16="http://schemas.microsoft.com/office/drawing/2014/main" val="3721977569"/>
                    </a:ext>
                  </a:extLst>
                </a:gridCol>
                <a:gridCol w="3505200">
                  <a:extLst>
                    <a:ext uri="{9D8B030D-6E8A-4147-A177-3AD203B41FA5}">
                      <a16:colId xmlns:a16="http://schemas.microsoft.com/office/drawing/2014/main" val="2168700926"/>
                    </a:ext>
                  </a:extLst>
                </a:gridCol>
              </a:tblGrid>
              <a:tr h="449305">
                <a:tc>
                  <a:txBody>
                    <a:bodyPr/>
                    <a:lstStyle/>
                    <a:p>
                      <a:pPr algn="l"/>
                      <a:r>
                        <a:rPr lang="lt-LT" sz="2700" b="0" noProof="0" dirty="0"/>
                        <a:t>MĄSTAI kaip VADOVAS, </a:t>
                      </a:r>
                    </a:p>
                    <a:p>
                      <a:pPr algn="l"/>
                      <a:r>
                        <a:rPr lang="lt-LT" sz="2700" b="0" noProof="0" dirty="0"/>
                        <a:t>MĄSTAI kaip VYRAS</a:t>
                      </a:r>
                      <a:endParaRPr lang="en-GB" sz="2700" b="0" noProof="0" dirty="0"/>
                    </a:p>
                  </a:txBody>
                  <a:tcPr anchor="ctr"/>
                </a:tc>
                <a:tc>
                  <a:txBody>
                    <a:bodyPr/>
                    <a:lstStyle/>
                    <a:p>
                      <a:pPr algn="ctr"/>
                      <a:r>
                        <a:rPr lang="lt-LT" sz="2800" b="0" noProof="0" dirty="0"/>
                        <a:t>AGENTŪRA – BENDRIJA</a:t>
                      </a:r>
                      <a:endParaRPr lang="en-GB" sz="2800" b="0" noProof="0" dirty="0"/>
                    </a:p>
                  </a:txBody>
                  <a:tcPr anchor="ctr"/>
                </a:tc>
                <a:tc>
                  <a:txBody>
                    <a:bodyPr/>
                    <a:lstStyle/>
                    <a:p>
                      <a:pPr algn="ctr"/>
                      <a:r>
                        <a:rPr lang="lt-LT" sz="2800" b="0" noProof="0" dirty="0"/>
                        <a:t>VYRIŠKUMAS – MOTERIŠKUMAS</a:t>
                      </a:r>
                      <a:endParaRPr lang="en-GB" sz="2800" b="0" noProof="0" dirty="0"/>
                    </a:p>
                  </a:txBody>
                  <a:tcPr anchor="ctr"/>
                </a:tc>
                <a:extLst>
                  <a:ext uri="{0D108BD9-81ED-4DB2-BD59-A6C34878D82A}">
                    <a16:rowId xmlns:a16="http://schemas.microsoft.com/office/drawing/2014/main" val="3476445986"/>
                  </a:ext>
                </a:extLst>
              </a:tr>
            </a:tbl>
          </a:graphicData>
        </a:graphic>
      </p:graphicFrame>
      <p:sp>
        <p:nvSpPr>
          <p:cNvPr id="4" name="Foliennummernplatzhalter 3">
            <a:extLst>
              <a:ext uri="{FF2B5EF4-FFF2-40B4-BE49-F238E27FC236}">
                <a16:creationId xmlns:a16="http://schemas.microsoft.com/office/drawing/2014/main" id="{A7B68A8E-C27E-EBE3-FB26-A4DC1356E5F0}"/>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4587EE51-6F55-51AB-DAE6-AA9E62D8596F}"/>
              </a:ext>
            </a:extLst>
          </p:cNvPr>
          <p:cNvSpPr>
            <a:spLocks noGrp="1"/>
          </p:cNvSpPr>
          <p:nvPr>
            <p:ph type="title"/>
          </p:nvPr>
        </p:nvSpPr>
        <p:spPr>
          <a:xfrm>
            <a:off x="838200" y="372637"/>
            <a:ext cx="9317273" cy="780585"/>
          </a:xfrm>
        </p:spPr>
        <p:txBody>
          <a:bodyPr/>
          <a:lstStyle/>
          <a:p>
            <a:r>
              <a:rPr lang="lt-LT" sz="5400" dirty="0"/>
              <a:t>Numanomo vadovavimo teorijos</a:t>
            </a:r>
            <a:endParaRPr lang="en-US" sz="5400" dirty="0"/>
          </a:p>
        </p:txBody>
      </p:sp>
      <p:sp>
        <p:nvSpPr>
          <p:cNvPr id="5" name="Textfeld 4">
            <a:extLst>
              <a:ext uri="{FF2B5EF4-FFF2-40B4-BE49-F238E27FC236}">
                <a16:creationId xmlns:a16="http://schemas.microsoft.com/office/drawing/2014/main" id="{A7C17958-DCCD-EDCE-CAB8-581FA60F5DD1}"/>
              </a:ext>
            </a:extLst>
          </p:cNvPr>
          <p:cNvSpPr txBox="1"/>
          <p:nvPr/>
        </p:nvSpPr>
        <p:spPr>
          <a:xfrm>
            <a:off x="10804214" y="1502269"/>
            <a:ext cx="1387786" cy="261610"/>
          </a:xfrm>
          <a:prstGeom prst="rect">
            <a:avLst/>
          </a:prstGeom>
          <a:noFill/>
        </p:spPr>
        <p:txBody>
          <a:bodyPr wrap="square" rtlCol="0">
            <a:spAutoFit/>
          </a:bodyPr>
          <a:lstStyle/>
          <a:p>
            <a:r>
              <a:rPr lang="de-DE" sz="1100" dirty="0"/>
              <a:t>Koenig </a:t>
            </a:r>
            <a:r>
              <a:rPr lang="lt-LT" sz="1100" dirty="0"/>
              <a:t>ir kt</a:t>
            </a:r>
            <a:r>
              <a:rPr lang="de-DE" sz="1100" dirty="0"/>
              <a:t>. (2011)</a:t>
            </a:r>
          </a:p>
        </p:txBody>
      </p:sp>
      <p:sp>
        <p:nvSpPr>
          <p:cNvPr id="7" name="Textfeld 6">
            <a:extLst>
              <a:ext uri="{FF2B5EF4-FFF2-40B4-BE49-F238E27FC236}">
                <a16:creationId xmlns:a16="http://schemas.microsoft.com/office/drawing/2014/main" id="{28BA4F09-E37C-E19F-ED88-6686B1C50D40}"/>
              </a:ext>
            </a:extLst>
          </p:cNvPr>
          <p:cNvSpPr txBox="1"/>
          <p:nvPr/>
        </p:nvSpPr>
        <p:spPr>
          <a:xfrm>
            <a:off x="1659094" y="2915635"/>
            <a:ext cx="8873841" cy="461665"/>
          </a:xfrm>
          <a:prstGeom prst="rect">
            <a:avLst/>
          </a:prstGeom>
          <a:noFill/>
        </p:spPr>
        <p:txBody>
          <a:bodyPr wrap="none" rtlCol="0">
            <a:spAutoFit/>
          </a:bodyPr>
          <a:lstStyle/>
          <a:p>
            <a:pPr algn="ctr"/>
            <a:r>
              <a:rPr lang="lt-LT" sz="2400" dirty="0">
                <a:solidFill>
                  <a:schemeClr val="accent2"/>
                </a:solidFill>
              </a:rPr>
              <a:t>Kaip stereotipiškai vyrai suvokia vadovo / vadovaujančios pareigos? </a:t>
            </a:r>
            <a:endParaRPr lang="de-DE" sz="2400" dirty="0">
              <a:solidFill>
                <a:schemeClr val="accent2"/>
              </a:solidFill>
            </a:endParaRPr>
          </a:p>
        </p:txBody>
      </p:sp>
      <p:sp>
        <p:nvSpPr>
          <p:cNvPr id="3" name="Textfeld 2">
            <a:extLst>
              <a:ext uri="{FF2B5EF4-FFF2-40B4-BE49-F238E27FC236}">
                <a16:creationId xmlns:a16="http://schemas.microsoft.com/office/drawing/2014/main" id="{F9192976-DED6-4380-A5C8-78E2CEB91E71}"/>
              </a:ext>
            </a:extLst>
          </p:cNvPr>
          <p:cNvSpPr txBox="1"/>
          <p:nvPr/>
        </p:nvSpPr>
        <p:spPr>
          <a:xfrm>
            <a:off x="1747501" y="2259897"/>
            <a:ext cx="8800479" cy="769441"/>
          </a:xfrm>
          <a:prstGeom prst="rect">
            <a:avLst/>
          </a:prstGeom>
          <a:noFill/>
        </p:spPr>
        <p:txBody>
          <a:bodyPr wrap="square" rtlCol="0">
            <a:spAutoFit/>
          </a:bodyPr>
          <a:lstStyle/>
          <a:p>
            <a:pPr algn="ctr"/>
            <a:r>
              <a:rPr lang="lt-LT" sz="4400" dirty="0"/>
              <a:t>MOKSLINIŲ TYRIMŲ PARADIGMOS</a:t>
            </a:r>
            <a:endParaRPr lang="en-GB" sz="4400" dirty="0"/>
          </a:p>
        </p:txBody>
      </p:sp>
      <p:sp>
        <p:nvSpPr>
          <p:cNvPr id="8" name="Textfeld 7">
            <a:extLst>
              <a:ext uri="{FF2B5EF4-FFF2-40B4-BE49-F238E27FC236}">
                <a16:creationId xmlns:a16="http://schemas.microsoft.com/office/drawing/2014/main" id="{62FE3B18-5230-90C4-4A78-924D410BCE8A}"/>
              </a:ext>
            </a:extLst>
          </p:cNvPr>
          <p:cNvSpPr txBox="1"/>
          <p:nvPr/>
        </p:nvSpPr>
        <p:spPr>
          <a:xfrm>
            <a:off x="4281950" y="4876178"/>
            <a:ext cx="3859904" cy="369332"/>
          </a:xfrm>
          <a:prstGeom prst="rect">
            <a:avLst/>
          </a:prstGeom>
          <a:noFill/>
        </p:spPr>
        <p:txBody>
          <a:bodyPr wrap="none" rtlCol="0">
            <a:spAutoFit/>
          </a:bodyPr>
          <a:lstStyle/>
          <a:p>
            <a:pPr algn="ctr"/>
            <a:r>
              <a:rPr lang="lt-LT" i="1" dirty="0"/>
              <a:t>Meta analizė pagal </a:t>
            </a:r>
            <a:r>
              <a:rPr lang="en-GB" i="1" dirty="0"/>
              <a:t>Koenig </a:t>
            </a:r>
            <a:r>
              <a:rPr lang="lt-LT" i="1" dirty="0"/>
              <a:t>ir kt</a:t>
            </a:r>
            <a:r>
              <a:rPr lang="en-GB" i="1" dirty="0"/>
              <a:t>. (2011)</a:t>
            </a:r>
            <a:endParaRPr lang="de-DE" i="1" dirty="0"/>
          </a:p>
        </p:txBody>
      </p:sp>
      <p:sp>
        <p:nvSpPr>
          <p:cNvPr id="10" name="Fußzeilenplatzhalter 2">
            <a:extLst>
              <a:ext uri="{FF2B5EF4-FFF2-40B4-BE49-F238E27FC236}">
                <a16:creationId xmlns:a16="http://schemas.microsoft.com/office/drawing/2014/main" id="{18BC0B93-19A5-ACC2-6931-08043AD2C421}"/>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Tree>
    <p:extLst>
      <p:ext uri="{BB962C8B-B14F-4D97-AF65-F5344CB8AC3E}">
        <p14:creationId xmlns:p14="http://schemas.microsoft.com/office/powerpoint/2010/main" val="153586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9">
            <a:extLst>
              <a:ext uri="{FF2B5EF4-FFF2-40B4-BE49-F238E27FC236}">
                <a16:creationId xmlns:a16="http://schemas.microsoft.com/office/drawing/2014/main" id="{6EDE6443-D603-F35D-268C-BCF10801A6C5}"/>
              </a:ext>
            </a:extLst>
          </p:cNvPr>
          <p:cNvSpPr/>
          <p:nvPr/>
        </p:nvSpPr>
        <p:spPr>
          <a:xfrm>
            <a:off x="7753053" y="1779898"/>
            <a:ext cx="3376953" cy="1223528"/>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9" name="Rectangle 19">
            <a:extLst>
              <a:ext uri="{FF2B5EF4-FFF2-40B4-BE49-F238E27FC236}">
                <a16:creationId xmlns:a16="http://schemas.microsoft.com/office/drawing/2014/main" id="{7CF2730F-FCBB-8FE0-8A8B-9D20121867FB}"/>
              </a:ext>
            </a:extLst>
          </p:cNvPr>
          <p:cNvSpPr/>
          <p:nvPr/>
        </p:nvSpPr>
        <p:spPr>
          <a:xfrm>
            <a:off x="1132944" y="1779898"/>
            <a:ext cx="10002300" cy="123305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6F3420F9-FA29-B909-C336-1A6D01C2B11D}"/>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78612D0F-36AF-8F15-20C1-1265639C0B02}"/>
              </a:ext>
            </a:extLst>
          </p:cNvPr>
          <p:cNvSpPr>
            <a:spLocks noGrp="1"/>
          </p:cNvSpPr>
          <p:nvPr>
            <p:ph type="title"/>
          </p:nvPr>
        </p:nvSpPr>
        <p:spPr/>
        <p:txBody>
          <a:bodyPr/>
          <a:lstStyle/>
          <a:p>
            <a:pPr algn="ctr"/>
            <a:r>
              <a:rPr lang="lt-LT" sz="4000" b="0" noProof="0" dirty="0"/>
              <a:t>Mąstai kaip Vadovas, Mąstai kaip Vyras</a:t>
            </a:r>
            <a:br>
              <a:rPr lang="en-GB" sz="5400" b="0" noProof="0" dirty="0">
                <a:highlight>
                  <a:srgbClr val="00FFFF"/>
                </a:highlight>
              </a:rPr>
            </a:br>
            <a:br>
              <a:rPr lang="de-DE" sz="5400" dirty="0"/>
            </a:br>
            <a:endParaRPr lang="de-DE" sz="5400" dirty="0"/>
          </a:p>
        </p:txBody>
      </p:sp>
      <p:sp>
        <p:nvSpPr>
          <p:cNvPr id="9" name="Inhaltsplatzhalter 8">
            <a:extLst>
              <a:ext uri="{FF2B5EF4-FFF2-40B4-BE49-F238E27FC236}">
                <a16:creationId xmlns:a16="http://schemas.microsoft.com/office/drawing/2014/main" id="{1EA2F9CD-C04C-C925-6B83-8BBF7CDA3B81}"/>
              </a:ext>
            </a:extLst>
          </p:cNvPr>
          <p:cNvSpPr>
            <a:spLocks noGrp="1"/>
          </p:cNvSpPr>
          <p:nvPr>
            <p:ph idx="4294967295"/>
          </p:nvPr>
        </p:nvSpPr>
        <p:spPr>
          <a:xfrm>
            <a:off x="1352766" y="1935538"/>
            <a:ext cx="6211888" cy="1130300"/>
          </a:xfrm>
        </p:spPr>
        <p:txBody>
          <a:bodyPr>
            <a:normAutofit fontScale="92500" lnSpcReduction="20000"/>
          </a:bodyPr>
          <a:lstStyle/>
          <a:p>
            <a:pPr marL="0" indent="0" algn="ctr">
              <a:buNone/>
            </a:pPr>
            <a:r>
              <a:rPr lang="lt-LT" sz="2400" i="1" dirty="0"/>
              <a:t>Visoms eksperimente dalyvavusioms grupėms pateikiamas tas pats požymių sąrašas </a:t>
            </a:r>
            <a:r>
              <a:rPr lang="lt-LT" sz="1200" i="1" dirty="0"/>
              <a:t>(pvz., persvarstytas aprašomasis indeksas), </a:t>
            </a:r>
            <a:r>
              <a:rPr lang="lt-LT" sz="2400" i="1" dirty="0"/>
              <a:t>kuris turi būti įvertintas tam tikros grupės atžvilgiu.</a:t>
            </a:r>
            <a:endParaRPr lang="de-DE" sz="2400" dirty="0"/>
          </a:p>
        </p:txBody>
      </p:sp>
      <p:graphicFrame>
        <p:nvGraphicFramePr>
          <p:cNvPr id="7" name="Tabelle 7">
            <a:extLst>
              <a:ext uri="{FF2B5EF4-FFF2-40B4-BE49-F238E27FC236}">
                <a16:creationId xmlns:a16="http://schemas.microsoft.com/office/drawing/2014/main" id="{70746596-1DAC-ED7F-33C1-A25B1DE538E5}"/>
              </a:ext>
            </a:extLst>
          </p:cNvPr>
          <p:cNvGraphicFramePr>
            <a:graphicFrameLocks noGrp="1"/>
          </p:cNvGraphicFramePr>
          <p:nvPr>
            <p:extLst>
              <p:ext uri="{D42A27DB-BD31-4B8C-83A1-F6EECF244321}">
                <p14:modId xmlns:p14="http://schemas.microsoft.com/office/powerpoint/2010/main" val="1265331426"/>
              </p:ext>
            </p:extLst>
          </p:nvPr>
        </p:nvGraphicFramePr>
        <p:xfrm>
          <a:off x="1166724" y="3177820"/>
          <a:ext cx="9958476" cy="738432"/>
        </p:xfrm>
        <a:graphic>
          <a:graphicData uri="http://schemas.openxmlformats.org/drawingml/2006/table">
            <a:tbl>
              <a:tblPr firstRow="1">
                <a:tableStyleId>{74C1A8A3-306A-4EB7-A6B1-4F7E0EB9C5D6}</a:tableStyleId>
              </a:tblPr>
              <a:tblGrid>
                <a:gridCol w="3319492">
                  <a:extLst>
                    <a:ext uri="{9D8B030D-6E8A-4147-A177-3AD203B41FA5}">
                      <a16:colId xmlns:a16="http://schemas.microsoft.com/office/drawing/2014/main" val="711754558"/>
                    </a:ext>
                  </a:extLst>
                </a:gridCol>
                <a:gridCol w="3319492">
                  <a:extLst>
                    <a:ext uri="{9D8B030D-6E8A-4147-A177-3AD203B41FA5}">
                      <a16:colId xmlns:a16="http://schemas.microsoft.com/office/drawing/2014/main" val="191491098"/>
                    </a:ext>
                  </a:extLst>
                </a:gridCol>
                <a:gridCol w="3319492">
                  <a:extLst>
                    <a:ext uri="{9D8B030D-6E8A-4147-A177-3AD203B41FA5}">
                      <a16:colId xmlns:a16="http://schemas.microsoft.com/office/drawing/2014/main" val="867276016"/>
                    </a:ext>
                  </a:extLst>
                </a:gridCol>
              </a:tblGrid>
              <a:tr h="158559">
                <a:tc>
                  <a:txBody>
                    <a:bodyPr/>
                    <a:lstStyle/>
                    <a:p>
                      <a:pPr algn="ctr"/>
                      <a:r>
                        <a:rPr lang="lt-LT" dirty="0">
                          <a:solidFill>
                            <a:schemeClr val="tx1"/>
                          </a:solidFill>
                        </a:rPr>
                        <a:t>1 grupė</a:t>
                      </a:r>
                      <a:endParaRPr lang="de-DE" dirty="0">
                        <a:solidFill>
                          <a:schemeClr val="tx1"/>
                        </a:solidFill>
                      </a:endParaRPr>
                    </a:p>
                  </a:txBody>
                  <a:tcPr>
                    <a:solidFill>
                      <a:schemeClr val="accent5">
                        <a:lumMod val="20000"/>
                        <a:lumOff val="80000"/>
                      </a:schemeClr>
                    </a:solidFill>
                  </a:tcPr>
                </a:tc>
                <a:tc>
                  <a:txBody>
                    <a:bodyPr/>
                    <a:lstStyle/>
                    <a:p>
                      <a:pPr algn="ctr"/>
                      <a:r>
                        <a:rPr lang="lt-LT" dirty="0">
                          <a:solidFill>
                            <a:schemeClr val="tx1"/>
                          </a:solidFill>
                        </a:rPr>
                        <a:t>2 grupė</a:t>
                      </a:r>
                      <a:endParaRPr lang="de-DE" dirty="0">
                        <a:solidFill>
                          <a:schemeClr val="tx1"/>
                        </a:solidFill>
                      </a:endParaRPr>
                    </a:p>
                  </a:txBody>
                  <a:tcPr>
                    <a:solidFill>
                      <a:schemeClr val="accent5">
                        <a:lumMod val="20000"/>
                        <a:lumOff val="80000"/>
                      </a:schemeClr>
                    </a:solidFill>
                  </a:tcPr>
                </a:tc>
                <a:tc>
                  <a:txBody>
                    <a:bodyPr/>
                    <a:lstStyle/>
                    <a:p>
                      <a:pPr algn="ctr"/>
                      <a:r>
                        <a:rPr lang="lt-LT" dirty="0">
                          <a:solidFill>
                            <a:schemeClr val="tx1"/>
                          </a:solidFill>
                        </a:rPr>
                        <a:t>3 grupė</a:t>
                      </a:r>
                      <a:endParaRPr lang="de-DE"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val="4131878401"/>
                  </a:ext>
                </a:extLst>
              </a:tr>
              <a:tr h="372672">
                <a:tc>
                  <a:txBody>
                    <a:bodyPr/>
                    <a:lstStyle/>
                    <a:p>
                      <a:pPr algn="ctr"/>
                      <a:r>
                        <a:rPr lang="lt-LT" noProof="0" dirty="0"/>
                        <a:t>Moterys</a:t>
                      </a:r>
                      <a:endParaRPr lang="en-GB"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noProof="0" dirty="0"/>
                        <a:t>Idealus vadovas</a:t>
                      </a:r>
                      <a:endParaRPr lang="en-US" noProof="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dirty="0"/>
                        <a:t>Vyrai</a:t>
                      </a:r>
                      <a:endParaRPr lang="de-DE" dirty="0"/>
                    </a:p>
                  </a:txBody>
                  <a:tcPr/>
                </a:tc>
                <a:extLst>
                  <a:ext uri="{0D108BD9-81ED-4DB2-BD59-A6C34878D82A}">
                    <a16:rowId xmlns:a16="http://schemas.microsoft.com/office/drawing/2014/main" val="2421557764"/>
                  </a:ext>
                </a:extLst>
              </a:tr>
            </a:tbl>
          </a:graphicData>
        </a:graphic>
      </p:graphicFrame>
      <p:grpSp>
        <p:nvGrpSpPr>
          <p:cNvPr id="26" name="Gruppieren 25">
            <a:extLst>
              <a:ext uri="{FF2B5EF4-FFF2-40B4-BE49-F238E27FC236}">
                <a16:creationId xmlns:a16="http://schemas.microsoft.com/office/drawing/2014/main" id="{C924468F-74E4-48AD-31EF-E3683E98F52A}"/>
              </a:ext>
            </a:extLst>
          </p:cNvPr>
          <p:cNvGrpSpPr/>
          <p:nvPr/>
        </p:nvGrpSpPr>
        <p:grpSpPr>
          <a:xfrm>
            <a:off x="7765717" y="1809476"/>
            <a:ext cx="3179273" cy="1154406"/>
            <a:chOff x="1063752" y="4007926"/>
            <a:chExt cx="3179273" cy="1213562"/>
          </a:xfrm>
        </p:grpSpPr>
        <p:pic>
          <p:nvPicPr>
            <p:cNvPr id="11" name="Grafik 10" descr="Dokument mit einfarbiger Füllung">
              <a:extLst>
                <a:ext uri="{FF2B5EF4-FFF2-40B4-BE49-F238E27FC236}">
                  <a16:creationId xmlns:a16="http://schemas.microsoft.com/office/drawing/2014/main" id="{CD1F6F60-91E1-0CCD-1C92-92FDFCC44C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13391" y="4319593"/>
              <a:ext cx="901895" cy="901895"/>
            </a:xfrm>
            <a:prstGeom prst="rect">
              <a:avLst/>
            </a:prstGeom>
          </p:spPr>
        </p:pic>
        <p:sp>
          <p:nvSpPr>
            <p:cNvPr id="12" name="Textfeld 11">
              <a:extLst>
                <a:ext uri="{FF2B5EF4-FFF2-40B4-BE49-F238E27FC236}">
                  <a16:creationId xmlns:a16="http://schemas.microsoft.com/office/drawing/2014/main" id="{55D6DC43-3406-B841-FFDF-721CAEE7383A}"/>
                </a:ext>
              </a:extLst>
            </p:cNvPr>
            <p:cNvSpPr txBox="1"/>
            <p:nvPr/>
          </p:nvSpPr>
          <p:spPr>
            <a:xfrm>
              <a:off x="2545107" y="4401208"/>
              <a:ext cx="1014508" cy="388258"/>
            </a:xfrm>
            <a:prstGeom prst="rect">
              <a:avLst/>
            </a:prstGeom>
            <a:noFill/>
          </p:spPr>
          <p:txBody>
            <a:bodyPr wrap="none" rtlCol="0">
              <a:spAutoFit/>
            </a:bodyPr>
            <a:lstStyle/>
            <a:p>
              <a:r>
                <a:rPr lang="lt-LT" dirty="0"/>
                <a:t>Darbštūs</a:t>
              </a:r>
              <a:endParaRPr lang="en-US" dirty="0"/>
            </a:p>
          </p:txBody>
        </p:sp>
        <p:sp>
          <p:nvSpPr>
            <p:cNvPr id="13" name="Textfeld 12">
              <a:extLst>
                <a:ext uri="{FF2B5EF4-FFF2-40B4-BE49-F238E27FC236}">
                  <a16:creationId xmlns:a16="http://schemas.microsoft.com/office/drawing/2014/main" id="{E2156260-C67D-C245-A3C2-FE40D51FA8D4}"/>
                </a:ext>
              </a:extLst>
            </p:cNvPr>
            <p:cNvSpPr txBox="1"/>
            <p:nvPr/>
          </p:nvSpPr>
          <p:spPr>
            <a:xfrm>
              <a:off x="1063752" y="4007926"/>
              <a:ext cx="2705997" cy="388258"/>
            </a:xfrm>
            <a:prstGeom prst="rect">
              <a:avLst/>
            </a:prstGeom>
            <a:noFill/>
          </p:spPr>
          <p:txBody>
            <a:bodyPr wrap="none" rtlCol="0">
              <a:spAutoFit/>
            </a:bodyPr>
            <a:lstStyle/>
            <a:p>
              <a:r>
                <a:rPr lang="lt-LT" dirty="0"/>
                <a:t>moterys/vyrai/vadovai yra:</a:t>
              </a:r>
              <a:endParaRPr lang="en-US" dirty="0"/>
            </a:p>
          </p:txBody>
        </p:sp>
        <p:sp>
          <p:nvSpPr>
            <p:cNvPr id="16" name="Textfeld 15">
              <a:extLst>
                <a:ext uri="{FF2B5EF4-FFF2-40B4-BE49-F238E27FC236}">
                  <a16:creationId xmlns:a16="http://schemas.microsoft.com/office/drawing/2014/main" id="{37438056-6440-25A0-10B9-25D8D1D2419D}"/>
                </a:ext>
              </a:extLst>
            </p:cNvPr>
            <p:cNvSpPr txBox="1"/>
            <p:nvPr/>
          </p:nvSpPr>
          <p:spPr>
            <a:xfrm>
              <a:off x="2057313" y="4916313"/>
              <a:ext cx="1313384" cy="291193"/>
            </a:xfrm>
            <a:prstGeom prst="rect">
              <a:avLst/>
            </a:prstGeom>
            <a:noFill/>
          </p:spPr>
          <p:txBody>
            <a:bodyPr wrap="square" rtlCol="0">
              <a:spAutoFit/>
            </a:bodyPr>
            <a:lstStyle/>
            <a:p>
              <a:pPr algn="ctr"/>
              <a:r>
                <a:rPr lang="lt-LT" sz="1200" dirty="0"/>
                <a:t>Netaikoma</a:t>
              </a:r>
              <a:endParaRPr lang="en-US" sz="1200" dirty="0"/>
            </a:p>
          </p:txBody>
        </p:sp>
        <p:sp>
          <p:nvSpPr>
            <p:cNvPr id="17" name="Textfeld 16">
              <a:extLst>
                <a:ext uri="{FF2B5EF4-FFF2-40B4-BE49-F238E27FC236}">
                  <a16:creationId xmlns:a16="http://schemas.microsoft.com/office/drawing/2014/main" id="{6B9FB2D6-D4E0-C843-345F-B7F5EA002D9A}"/>
                </a:ext>
              </a:extLst>
            </p:cNvPr>
            <p:cNvSpPr txBox="1"/>
            <p:nvPr/>
          </p:nvSpPr>
          <p:spPr>
            <a:xfrm>
              <a:off x="3541807" y="4916313"/>
              <a:ext cx="701218" cy="291193"/>
            </a:xfrm>
            <a:prstGeom prst="rect">
              <a:avLst/>
            </a:prstGeom>
            <a:noFill/>
          </p:spPr>
          <p:txBody>
            <a:bodyPr wrap="none" rtlCol="0">
              <a:spAutoFit/>
            </a:bodyPr>
            <a:lstStyle/>
            <a:p>
              <a:r>
                <a:rPr lang="lt-LT" sz="1200" dirty="0"/>
                <a:t>Taikoma</a:t>
              </a:r>
              <a:endParaRPr lang="en-US" sz="1200" dirty="0"/>
            </a:p>
          </p:txBody>
        </p:sp>
        <p:sp>
          <p:nvSpPr>
            <p:cNvPr id="19" name="Textfeld 18">
              <a:extLst>
                <a:ext uri="{FF2B5EF4-FFF2-40B4-BE49-F238E27FC236}">
                  <a16:creationId xmlns:a16="http://schemas.microsoft.com/office/drawing/2014/main" id="{0F205CD6-97C1-2F4A-2D03-2ABC1B7E2A0B}"/>
                </a:ext>
              </a:extLst>
            </p:cNvPr>
            <p:cNvSpPr txBox="1"/>
            <p:nvPr/>
          </p:nvSpPr>
          <p:spPr>
            <a:xfrm>
              <a:off x="2600890"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0" name="Textfeld 19">
              <a:extLst>
                <a:ext uri="{FF2B5EF4-FFF2-40B4-BE49-F238E27FC236}">
                  <a16:creationId xmlns:a16="http://schemas.microsoft.com/office/drawing/2014/main" id="{6B33D8B3-397B-3838-625D-D24325C3DF59}"/>
                </a:ext>
              </a:extLst>
            </p:cNvPr>
            <p:cNvSpPr txBox="1"/>
            <p:nvPr/>
          </p:nvSpPr>
          <p:spPr>
            <a:xfrm>
              <a:off x="2821948"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1" name="Textfeld 20">
              <a:extLst>
                <a:ext uri="{FF2B5EF4-FFF2-40B4-BE49-F238E27FC236}">
                  <a16:creationId xmlns:a16="http://schemas.microsoft.com/office/drawing/2014/main" id="{649F02D8-12B7-A0E5-3893-D64D52BB9304}"/>
                </a:ext>
              </a:extLst>
            </p:cNvPr>
            <p:cNvSpPr txBox="1"/>
            <p:nvPr/>
          </p:nvSpPr>
          <p:spPr>
            <a:xfrm>
              <a:off x="3051317"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B851179E-83CC-B6D4-F2B3-0289B0DA4A8D}"/>
                </a:ext>
              </a:extLst>
            </p:cNvPr>
            <p:cNvSpPr txBox="1"/>
            <p:nvPr/>
          </p:nvSpPr>
          <p:spPr>
            <a:xfrm>
              <a:off x="3271228"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3" name="Textfeld 22">
              <a:extLst>
                <a:ext uri="{FF2B5EF4-FFF2-40B4-BE49-F238E27FC236}">
                  <a16:creationId xmlns:a16="http://schemas.microsoft.com/office/drawing/2014/main" id="{F5178CB5-CD57-1258-5F78-D1B6842F5131}"/>
                </a:ext>
              </a:extLst>
            </p:cNvPr>
            <p:cNvSpPr txBox="1"/>
            <p:nvPr/>
          </p:nvSpPr>
          <p:spPr>
            <a:xfrm>
              <a:off x="3492286"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836BA1A5-A881-59E5-341B-BCB2C4280075}"/>
                </a:ext>
              </a:extLst>
            </p:cNvPr>
            <p:cNvSpPr txBox="1"/>
            <p:nvPr/>
          </p:nvSpPr>
          <p:spPr>
            <a:xfrm>
              <a:off x="3721655"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Pfeil: nach unten 26">
            <a:extLst>
              <a:ext uri="{FF2B5EF4-FFF2-40B4-BE49-F238E27FC236}">
                <a16:creationId xmlns:a16="http://schemas.microsoft.com/office/drawing/2014/main" id="{DA86B0C6-389C-5A94-B78A-F393482E40A6}"/>
              </a:ext>
            </a:extLst>
          </p:cNvPr>
          <p:cNvSpPr/>
          <p:nvPr/>
        </p:nvSpPr>
        <p:spPr>
          <a:xfrm>
            <a:off x="2656702" y="4030191"/>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Pfeil: nach unten 27">
            <a:extLst>
              <a:ext uri="{FF2B5EF4-FFF2-40B4-BE49-F238E27FC236}">
                <a16:creationId xmlns:a16="http://schemas.microsoft.com/office/drawing/2014/main" id="{6D828435-C5E8-037F-052E-3A6DBE12A54F}"/>
              </a:ext>
            </a:extLst>
          </p:cNvPr>
          <p:cNvSpPr/>
          <p:nvPr/>
        </p:nvSpPr>
        <p:spPr>
          <a:xfrm>
            <a:off x="5886470"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Pfeil: nach unten 28">
            <a:extLst>
              <a:ext uri="{FF2B5EF4-FFF2-40B4-BE49-F238E27FC236}">
                <a16:creationId xmlns:a16="http://schemas.microsoft.com/office/drawing/2014/main" id="{80479BCC-6DC3-9426-570E-2A2EA9D43855}"/>
              </a:ext>
            </a:extLst>
          </p:cNvPr>
          <p:cNvSpPr/>
          <p:nvPr/>
        </p:nvSpPr>
        <p:spPr>
          <a:xfrm>
            <a:off x="9251758"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a:extLst>
              <a:ext uri="{FF2B5EF4-FFF2-40B4-BE49-F238E27FC236}">
                <a16:creationId xmlns:a16="http://schemas.microsoft.com/office/drawing/2014/main" id="{D9A21381-E2AF-40E2-54B5-5D2F99A63C93}"/>
              </a:ext>
            </a:extLst>
          </p:cNvPr>
          <p:cNvSpPr txBox="1"/>
          <p:nvPr/>
        </p:nvSpPr>
        <p:spPr>
          <a:xfrm>
            <a:off x="1799839" y="4200841"/>
            <a:ext cx="2228766" cy="369332"/>
          </a:xfrm>
          <a:prstGeom prst="rect">
            <a:avLst/>
          </a:prstGeom>
          <a:noFill/>
        </p:spPr>
        <p:txBody>
          <a:bodyPr wrap="square" rtlCol="0">
            <a:spAutoFit/>
          </a:bodyPr>
          <a:lstStyle/>
          <a:p>
            <a:pPr algn="ctr"/>
            <a:r>
              <a:rPr lang="lt-LT" dirty="0"/>
              <a:t>Vidutinis įvertinimas</a:t>
            </a:r>
            <a:endParaRPr lang="de-DE" dirty="0"/>
          </a:p>
        </p:txBody>
      </p:sp>
      <p:sp>
        <p:nvSpPr>
          <p:cNvPr id="31" name="Textfeld 30">
            <a:extLst>
              <a:ext uri="{FF2B5EF4-FFF2-40B4-BE49-F238E27FC236}">
                <a16:creationId xmlns:a16="http://schemas.microsoft.com/office/drawing/2014/main" id="{3C2D8190-7E3F-466C-EC79-ED0CCAF3531E}"/>
              </a:ext>
            </a:extLst>
          </p:cNvPr>
          <p:cNvSpPr txBox="1"/>
          <p:nvPr/>
        </p:nvSpPr>
        <p:spPr>
          <a:xfrm>
            <a:off x="8377844" y="4227495"/>
            <a:ext cx="2277336" cy="369332"/>
          </a:xfrm>
          <a:prstGeom prst="rect">
            <a:avLst/>
          </a:prstGeom>
          <a:noFill/>
        </p:spPr>
        <p:txBody>
          <a:bodyPr wrap="square" rtlCol="0">
            <a:spAutoFit/>
          </a:bodyPr>
          <a:lstStyle/>
          <a:p>
            <a:pPr algn="ctr"/>
            <a:r>
              <a:rPr lang="lt-LT" dirty="0"/>
              <a:t>Vidutinis įvertinimas</a:t>
            </a:r>
            <a:endParaRPr lang="de-DE" dirty="0"/>
          </a:p>
        </p:txBody>
      </p:sp>
      <p:sp>
        <p:nvSpPr>
          <p:cNvPr id="32" name="Textfeld 31">
            <a:extLst>
              <a:ext uri="{FF2B5EF4-FFF2-40B4-BE49-F238E27FC236}">
                <a16:creationId xmlns:a16="http://schemas.microsoft.com/office/drawing/2014/main" id="{2A9EFFA8-1FE7-0212-BBDE-8027B66DCCA2}"/>
              </a:ext>
            </a:extLst>
          </p:cNvPr>
          <p:cNvSpPr txBox="1"/>
          <p:nvPr/>
        </p:nvSpPr>
        <p:spPr>
          <a:xfrm>
            <a:off x="5133934" y="4187135"/>
            <a:ext cx="2121875" cy="369332"/>
          </a:xfrm>
          <a:prstGeom prst="rect">
            <a:avLst/>
          </a:prstGeom>
          <a:noFill/>
        </p:spPr>
        <p:txBody>
          <a:bodyPr wrap="square" rtlCol="0">
            <a:spAutoFit/>
          </a:bodyPr>
          <a:lstStyle/>
          <a:p>
            <a:pPr algn="ctr"/>
            <a:r>
              <a:rPr lang="lt-LT" dirty="0"/>
              <a:t>Vidutinis įvertinimas</a:t>
            </a:r>
            <a:endParaRPr lang="de-DE" dirty="0"/>
          </a:p>
        </p:txBody>
      </p:sp>
      <p:sp>
        <p:nvSpPr>
          <p:cNvPr id="33" name="Geschweifte Klammer rechts 32">
            <a:extLst>
              <a:ext uri="{FF2B5EF4-FFF2-40B4-BE49-F238E27FC236}">
                <a16:creationId xmlns:a16="http://schemas.microsoft.com/office/drawing/2014/main" id="{AA9ED976-467D-CB3B-88B1-3FC04A82E98C}"/>
              </a:ext>
            </a:extLst>
          </p:cNvPr>
          <p:cNvSpPr/>
          <p:nvPr/>
        </p:nvSpPr>
        <p:spPr>
          <a:xfrm rot="5400000">
            <a:off x="4326275" y="3183300"/>
            <a:ext cx="359641"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4" name="Geschweifte Klammer rechts 33">
            <a:extLst>
              <a:ext uri="{FF2B5EF4-FFF2-40B4-BE49-F238E27FC236}">
                <a16:creationId xmlns:a16="http://schemas.microsoft.com/office/drawing/2014/main" id="{88A1CF50-2836-48B8-902B-2159168BE8B3}"/>
              </a:ext>
            </a:extLst>
          </p:cNvPr>
          <p:cNvSpPr/>
          <p:nvPr/>
        </p:nvSpPr>
        <p:spPr>
          <a:xfrm rot="5400000">
            <a:off x="7722873" y="3183300"/>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297143C1-9B5F-6AFD-E099-4D9A3EDB8B8E}"/>
              </a:ext>
            </a:extLst>
          </p:cNvPr>
          <p:cNvSpPr txBox="1"/>
          <p:nvPr/>
        </p:nvSpPr>
        <p:spPr>
          <a:xfrm>
            <a:off x="3215677" y="5023775"/>
            <a:ext cx="2486065" cy="369332"/>
          </a:xfrm>
          <a:prstGeom prst="rect">
            <a:avLst/>
          </a:prstGeom>
          <a:noFill/>
        </p:spPr>
        <p:txBody>
          <a:bodyPr wrap="none" rtlCol="0">
            <a:spAutoFit/>
          </a:bodyPr>
          <a:lstStyle/>
          <a:p>
            <a:r>
              <a:rPr lang="lt-LT" b="1" dirty="0"/>
              <a:t>Moterų ir vadovų sąsaja</a:t>
            </a:r>
            <a:endParaRPr lang="en-GB" b="1" dirty="0"/>
          </a:p>
        </p:txBody>
      </p:sp>
      <p:sp>
        <p:nvSpPr>
          <p:cNvPr id="36" name="Textfeld 35">
            <a:extLst>
              <a:ext uri="{FF2B5EF4-FFF2-40B4-BE49-F238E27FC236}">
                <a16:creationId xmlns:a16="http://schemas.microsoft.com/office/drawing/2014/main" id="{9CD1652C-D5B3-C60B-E5CE-4D485BF6E0DE}"/>
              </a:ext>
            </a:extLst>
          </p:cNvPr>
          <p:cNvSpPr txBox="1"/>
          <p:nvPr/>
        </p:nvSpPr>
        <p:spPr>
          <a:xfrm>
            <a:off x="6660767" y="5010517"/>
            <a:ext cx="2209900" cy="369332"/>
          </a:xfrm>
          <a:prstGeom prst="rect">
            <a:avLst/>
          </a:prstGeom>
          <a:noFill/>
        </p:spPr>
        <p:txBody>
          <a:bodyPr wrap="none" rtlCol="0">
            <a:spAutoFit/>
          </a:bodyPr>
          <a:lstStyle/>
          <a:p>
            <a:r>
              <a:rPr lang="lt-LT" b="1" dirty="0"/>
              <a:t>Vyrų ir vadovų sąsaja</a:t>
            </a:r>
            <a:endParaRPr lang="en-GB" b="1" dirty="0"/>
          </a:p>
        </p:txBody>
      </p:sp>
      <p:sp>
        <p:nvSpPr>
          <p:cNvPr id="37" name="Geschweifte Klammer rechts 36">
            <a:extLst>
              <a:ext uri="{FF2B5EF4-FFF2-40B4-BE49-F238E27FC236}">
                <a16:creationId xmlns:a16="http://schemas.microsoft.com/office/drawing/2014/main" id="{82A4B8CB-69E1-E881-9AE4-DDE80A4E42E7}"/>
              </a:ext>
            </a:extLst>
          </p:cNvPr>
          <p:cNvSpPr/>
          <p:nvPr/>
        </p:nvSpPr>
        <p:spPr>
          <a:xfrm rot="5400000">
            <a:off x="6015053" y="4018975"/>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8" name="Textfeld 37">
            <a:extLst>
              <a:ext uri="{FF2B5EF4-FFF2-40B4-BE49-F238E27FC236}">
                <a16:creationId xmlns:a16="http://schemas.microsoft.com/office/drawing/2014/main" id="{4355E6C0-5428-6BA8-1FE7-CB1C45003099}"/>
              </a:ext>
            </a:extLst>
          </p:cNvPr>
          <p:cNvSpPr txBox="1"/>
          <p:nvPr/>
        </p:nvSpPr>
        <p:spPr>
          <a:xfrm>
            <a:off x="1352766" y="5889016"/>
            <a:ext cx="8883522" cy="369332"/>
          </a:xfrm>
          <a:prstGeom prst="rect">
            <a:avLst/>
          </a:prstGeom>
          <a:noFill/>
        </p:spPr>
        <p:txBody>
          <a:bodyPr wrap="none" rtlCol="0">
            <a:spAutoFit/>
          </a:bodyPr>
          <a:lstStyle/>
          <a:p>
            <a:r>
              <a:rPr lang="lt-LT" dirty="0">
                <a:highlight>
                  <a:srgbClr val="FDE0CB"/>
                </a:highlight>
              </a:rPr>
              <a:t>Stereotipinis vyrų vadovavimo supratimas, vyrų ir vadovų sąsaja &gt; moterų ir vadovų sąsaja</a:t>
            </a:r>
            <a:endParaRPr lang="en-US" i="1" dirty="0">
              <a:highlight>
                <a:srgbClr val="FDE0CB"/>
              </a:highlight>
            </a:endParaRPr>
          </a:p>
        </p:txBody>
      </p:sp>
      <p:sp>
        <p:nvSpPr>
          <p:cNvPr id="5" name="Fußzeilenplatzhalter 2">
            <a:extLst>
              <a:ext uri="{FF2B5EF4-FFF2-40B4-BE49-F238E27FC236}">
                <a16:creationId xmlns:a16="http://schemas.microsoft.com/office/drawing/2014/main" id="{6294E685-BC57-5CB4-4AA0-225B62821975}"/>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6" name="Textfeld 5">
            <a:extLst>
              <a:ext uri="{FF2B5EF4-FFF2-40B4-BE49-F238E27FC236}">
                <a16:creationId xmlns:a16="http://schemas.microsoft.com/office/drawing/2014/main" id="{08FE29B7-FE0E-77D4-1034-083E40D4C987}"/>
              </a:ext>
            </a:extLst>
          </p:cNvPr>
          <p:cNvSpPr txBox="1"/>
          <p:nvPr/>
        </p:nvSpPr>
        <p:spPr>
          <a:xfrm>
            <a:off x="10804214" y="1465600"/>
            <a:ext cx="1387786" cy="261610"/>
          </a:xfrm>
          <a:prstGeom prst="rect">
            <a:avLst/>
          </a:prstGeom>
          <a:noFill/>
        </p:spPr>
        <p:txBody>
          <a:bodyPr wrap="square" rtlCol="0">
            <a:spAutoFit/>
          </a:bodyPr>
          <a:lstStyle/>
          <a:p>
            <a:r>
              <a:rPr lang="de-DE" sz="1100" dirty="0"/>
              <a:t>Koenig </a:t>
            </a:r>
            <a:r>
              <a:rPr lang="lt-LT" sz="1100" dirty="0"/>
              <a:t>ir kt</a:t>
            </a:r>
            <a:r>
              <a:rPr lang="de-DE" sz="1100" dirty="0"/>
              <a:t>. (2011)</a:t>
            </a:r>
          </a:p>
        </p:txBody>
      </p:sp>
    </p:spTree>
    <p:extLst>
      <p:ext uri="{BB962C8B-B14F-4D97-AF65-F5344CB8AC3E}">
        <p14:creationId xmlns:p14="http://schemas.microsoft.com/office/powerpoint/2010/main" val="404444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p:bldP spid="31" grpId="0"/>
      <p:bldP spid="32" grpId="0"/>
      <p:bldP spid="33" grpId="0" animBg="1"/>
      <p:bldP spid="34" grpId="0" animBg="1"/>
      <p:bldP spid="35" grpId="0"/>
      <p:bldP spid="36" grpId="0"/>
      <p:bldP spid="37" grpId="0" animBg="1"/>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BC04E2B-0D93-AC22-69C3-0EBF9397A885}"/>
              </a:ext>
            </a:extLst>
          </p:cNvPr>
          <p:cNvSpPr>
            <a:spLocks noGrp="1"/>
          </p:cNvSpPr>
          <p:nvPr>
            <p:ph type="sldNum" sz="quarter" idx="12"/>
          </p:nvPr>
        </p:nvSpPr>
        <p:spPr/>
        <p:txBody>
          <a:bodyPr/>
          <a:lstStyle/>
          <a:p>
            <a:fld id="{35ACAA2A-A583-422A-97F0-9DEA9756D41B}" type="slidenum">
              <a:rPr lang="de-DE" smtClean="0"/>
              <a:t>11</a:t>
            </a:fld>
            <a:endParaRPr lang="de-DE"/>
          </a:p>
        </p:txBody>
      </p:sp>
      <p:sp>
        <p:nvSpPr>
          <p:cNvPr id="2" name="Titel 1">
            <a:extLst>
              <a:ext uri="{FF2B5EF4-FFF2-40B4-BE49-F238E27FC236}">
                <a16:creationId xmlns:a16="http://schemas.microsoft.com/office/drawing/2014/main" id="{28BA837E-8BCA-DC38-6C87-72B4DD7913DC}"/>
              </a:ext>
            </a:extLst>
          </p:cNvPr>
          <p:cNvSpPr>
            <a:spLocks noGrp="1"/>
          </p:cNvSpPr>
          <p:nvPr>
            <p:ph type="title"/>
          </p:nvPr>
        </p:nvSpPr>
        <p:spPr>
          <a:xfrm>
            <a:off x="838200" y="169437"/>
            <a:ext cx="9464040" cy="1324083"/>
          </a:xfrm>
        </p:spPr>
        <p:txBody>
          <a:bodyPr>
            <a:normAutofit fontScale="90000"/>
          </a:bodyPr>
          <a:lstStyle/>
          <a:p>
            <a:r>
              <a:rPr lang="lt-LT" dirty="0"/>
              <a:t>Agentūra – bendrija</a:t>
            </a:r>
            <a:br>
              <a:rPr lang="en-US" dirty="0"/>
            </a:br>
            <a:r>
              <a:rPr lang="lt-LT" sz="3600" dirty="0"/>
              <a:t>Sandra Bem lyčių vaidmenų inventorius </a:t>
            </a:r>
            <a:r>
              <a:rPr lang="en-US" sz="3600" dirty="0"/>
              <a:t>(BSRI)</a:t>
            </a:r>
            <a:endParaRPr lang="en-US" dirty="0"/>
          </a:p>
        </p:txBody>
      </p:sp>
      <p:sp>
        <p:nvSpPr>
          <p:cNvPr id="3" name="Textfeld 2">
            <a:extLst>
              <a:ext uri="{FF2B5EF4-FFF2-40B4-BE49-F238E27FC236}">
                <a16:creationId xmlns:a16="http://schemas.microsoft.com/office/drawing/2014/main" id="{3A647A69-7472-DC4D-DBE5-2FAE04EC1427}"/>
              </a:ext>
            </a:extLst>
          </p:cNvPr>
          <p:cNvSpPr txBox="1"/>
          <p:nvPr/>
        </p:nvSpPr>
        <p:spPr>
          <a:xfrm>
            <a:off x="5464969" y="3277948"/>
            <a:ext cx="5758248" cy="1323439"/>
          </a:xfrm>
          <a:prstGeom prst="rect">
            <a:avLst/>
          </a:prstGeom>
          <a:noFill/>
        </p:spPr>
        <p:txBody>
          <a:bodyPr wrap="square" rtlCol="0">
            <a:spAutoFit/>
          </a:bodyPr>
          <a:lstStyle/>
          <a:p>
            <a:pPr algn="ctr"/>
            <a:r>
              <a:rPr lang="lt-LT" sz="4000" b="1" dirty="0">
                <a:solidFill>
                  <a:schemeClr val="accent2"/>
                </a:solidFill>
              </a:rPr>
              <a:t>Įsivaizduokite idealų vadovą</a:t>
            </a:r>
            <a:r>
              <a:rPr lang="en-US" sz="4000" b="1" dirty="0">
                <a:solidFill>
                  <a:schemeClr val="accent2"/>
                </a:solidFill>
              </a:rPr>
              <a:t>!</a:t>
            </a:r>
          </a:p>
        </p:txBody>
      </p:sp>
      <p:pic>
        <p:nvPicPr>
          <p:cNvPr id="7" name="Grafik 6" descr="Ein Bild, das Muster, Grafiken, Pixel, Design enthält.&#10;&#10;Automatisch generierte Beschreibung">
            <a:extLst>
              <a:ext uri="{FF2B5EF4-FFF2-40B4-BE49-F238E27FC236}">
                <a16:creationId xmlns:a16="http://schemas.microsoft.com/office/drawing/2014/main" id="{36B25DF5-1E7E-057C-4AE8-9287A1B17FFE}"/>
              </a:ext>
            </a:extLst>
          </p:cNvPr>
          <p:cNvPicPr>
            <a:picLocks noChangeAspect="1"/>
          </p:cNvPicPr>
          <p:nvPr/>
        </p:nvPicPr>
        <p:blipFill>
          <a:blip r:embed="rId2"/>
          <a:stretch>
            <a:fillRect/>
          </a:stretch>
        </p:blipFill>
        <p:spPr>
          <a:xfrm>
            <a:off x="495935" y="1616817"/>
            <a:ext cx="4868546" cy="4868546"/>
          </a:xfrm>
          <a:prstGeom prst="rect">
            <a:avLst/>
          </a:prstGeom>
        </p:spPr>
      </p:pic>
      <p:sp>
        <p:nvSpPr>
          <p:cNvPr id="9" name="Fußzeilenplatzhalter 2">
            <a:extLst>
              <a:ext uri="{FF2B5EF4-FFF2-40B4-BE49-F238E27FC236}">
                <a16:creationId xmlns:a16="http://schemas.microsoft.com/office/drawing/2014/main" id="{20BBCEF8-79CF-D4F6-1928-3AD29CEE9880}"/>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10" name="Textfeld 9">
            <a:extLst>
              <a:ext uri="{FF2B5EF4-FFF2-40B4-BE49-F238E27FC236}">
                <a16:creationId xmlns:a16="http://schemas.microsoft.com/office/drawing/2014/main" id="{A611B000-6701-ACB8-DA83-4EF27DFDB935}"/>
              </a:ext>
            </a:extLst>
          </p:cNvPr>
          <p:cNvSpPr txBox="1"/>
          <p:nvPr/>
        </p:nvSpPr>
        <p:spPr>
          <a:xfrm>
            <a:off x="1045528" y="5902287"/>
            <a:ext cx="3769360" cy="261610"/>
          </a:xfrm>
          <a:prstGeom prst="rect">
            <a:avLst/>
          </a:prstGeom>
          <a:noFill/>
        </p:spPr>
        <p:txBody>
          <a:bodyPr wrap="square" rtlCol="0">
            <a:spAutoFit/>
          </a:bodyPr>
          <a:lstStyle/>
          <a:p>
            <a:r>
              <a:rPr lang="de-DE" sz="1100"/>
              <a:t>https://www.psytoolkit.org/cgi-bin/3.4.4/survey?s=BsNnQ</a:t>
            </a:r>
          </a:p>
        </p:txBody>
      </p:sp>
    </p:spTree>
    <p:extLst>
      <p:ext uri="{BB962C8B-B14F-4D97-AF65-F5344CB8AC3E}">
        <p14:creationId xmlns:p14="http://schemas.microsoft.com/office/powerpoint/2010/main" val="223002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19">
            <a:extLst>
              <a:ext uri="{FF2B5EF4-FFF2-40B4-BE49-F238E27FC236}">
                <a16:creationId xmlns:a16="http://schemas.microsoft.com/office/drawing/2014/main" id="{05379EF7-DF29-8E52-FE98-5A9820112F45}"/>
              </a:ext>
            </a:extLst>
          </p:cNvPr>
          <p:cNvSpPr/>
          <p:nvPr/>
        </p:nvSpPr>
        <p:spPr>
          <a:xfrm>
            <a:off x="7153426" y="3468653"/>
            <a:ext cx="4307418" cy="1340511"/>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grpSp>
        <p:nvGrpSpPr>
          <p:cNvPr id="33" name="Gruppieren 32">
            <a:extLst>
              <a:ext uri="{FF2B5EF4-FFF2-40B4-BE49-F238E27FC236}">
                <a16:creationId xmlns:a16="http://schemas.microsoft.com/office/drawing/2014/main" id="{F4CE89B1-7FF2-80FC-FCCB-FF6CC7DD7F74}"/>
              </a:ext>
            </a:extLst>
          </p:cNvPr>
          <p:cNvGrpSpPr/>
          <p:nvPr/>
        </p:nvGrpSpPr>
        <p:grpSpPr>
          <a:xfrm>
            <a:off x="7108942" y="1835479"/>
            <a:ext cx="4351903" cy="2992202"/>
            <a:chOff x="7065741" y="1709755"/>
            <a:chExt cx="4351903" cy="2992202"/>
          </a:xfrm>
        </p:grpSpPr>
        <p:sp>
          <p:nvSpPr>
            <p:cNvPr id="32" name="Rectangle 19">
              <a:extLst>
                <a:ext uri="{FF2B5EF4-FFF2-40B4-BE49-F238E27FC236}">
                  <a16:creationId xmlns:a16="http://schemas.microsoft.com/office/drawing/2014/main" id="{25F65176-4AD6-091E-A0CC-9EF16ECE9EF6}"/>
                </a:ext>
              </a:extLst>
            </p:cNvPr>
            <p:cNvSpPr/>
            <p:nvPr/>
          </p:nvSpPr>
          <p:spPr>
            <a:xfrm>
              <a:off x="7110226" y="1709755"/>
              <a:ext cx="4307418" cy="299220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pic>
          <p:nvPicPr>
            <p:cNvPr id="8" name="Grafik 7" descr="Dokument mit einfarbiger Füllung">
              <a:extLst>
                <a:ext uri="{FF2B5EF4-FFF2-40B4-BE49-F238E27FC236}">
                  <a16:creationId xmlns:a16="http://schemas.microsoft.com/office/drawing/2014/main" id="{76AD3E48-5745-D7F8-514B-0AA46A4C23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65741" y="3741635"/>
              <a:ext cx="901895" cy="901895"/>
            </a:xfrm>
            <a:prstGeom prst="rect">
              <a:avLst/>
            </a:prstGeom>
          </p:spPr>
        </p:pic>
        <p:sp>
          <p:nvSpPr>
            <p:cNvPr id="9" name="Textfeld 8">
              <a:extLst>
                <a:ext uri="{FF2B5EF4-FFF2-40B4-BE49-F238E27FC236}">
                  <a16:creationId xmlns:a16="http://schemas.microsoft.com/office/drawing/2014/main" id="{CC88CD5A-CBB7-1608-B125-334F6056BD34}"/>
                </a:ext>
              </a:extLst>
            </p:cNvPr>
            <p:cNvSpPr txBox="1"/>
            <p:nvPr/>
          </p:nvSpPr>
          <p:spPr>
            <a:xfrm>
              <a:off x="7878756" y="3851084"/>
              <a:ext cx="1080745" cy="369332"/>
            </a:xfrm>
            <a:prstGeom prst="rect">
              <a:avLst/>
            </a:prstGeom>
            <a:noFill/>
          </p:spPr>
          <p:txBody>
            <a:bodyPr wrap="none" rtlCol="0">
              <a:spAutoFit/>
            </a:bodyPr>
            <a:lstStyle/>
            <a:p>
              <a:r>
                <a:rPr lang="lt-LT" dirty="0"/>
                <a:t>Stiprus</a:t>
              </a:r>
              <a:r>
                <a:rPr lang="en-US" dirty="0"/>
                <a:t> (</a:t>
              </a:r>
              <a:r>
                <a:rPr lang="lt-LT" dirty="0"/>
                <a:t>i</a:t>
              </a:r>
              <a:r>
                <a:rPr lang="en-US" dirty="0"/>
                <a:t>)</a:t>
              </a:r>
            </a:p>
          </p:txBody>
        </p:sp>
        <p:sp>
          <p:nvSpPr>
            <p:cNvPr id="10" name="Textfeld 9">
              <a:extLst>
                <a:ext uri="{FF2B5EF4-FFF2-40B4-BE49-F238E27FC236}">
                  <a16:creationId xmlns:a16="http://schemas.microsoft.com/office/drawing/2014/main" id="{AD679E85-F3E0-7750-993E-EF4487C59EBC}"/>
                </a:ext>
              </a:extLst>
            </p:cNvPr>
            <p:cNvSpPr txBox="1"/>
            <p:nvPr/>
          </p:nvSpPr>
          <p:spPr>
            <a:xfrm>
              <a:off x="7131837" y="3392511"/>
              <a:ext cx="1326453" cy="369332"/>
            </a:xfrm>
            <a:prstGeom prst="rect">
              <a:avLst/>
            </a:prstGeom>
            <a:noFill/>
          </p:spPr>
          <p:txBody>
            <a:bodyPr wrap="none" rtlCol="0">
              <a:spAutoFit/>
            </a:bodyPr>
            <a:lstStyle/>
            <a:p>
              <a:r>
                <a:rPr lang="lt-LT" dirty="0"/>
                <a:t>Vadovai yra</a:t>
              </a:r>
              <a:r>
                <a:rPr lang="en-US" dirty="0"/>
                <a:t>:</a:t>
              </a:r>
            </a:p>
          </p:txBody>
        </p:sp>
        <p:grpSp>
          <p:nvGrpSpPr>
            <p:cNvPr id="19" name="Gruppieren 18">
              <a:extLst>
                <a:ext uri="{FF2B5EF4-FFF2-40B4-BE49-F238E27FC236}">
                  <a16:creationId xmlns:a16="http://schemas.microsoft.com/office/drawing/2014/main" id="{62187C61-0D57-F74D-28CC-B6285E1F5DB3}"/>
                </a:ext>
              </a:extLst>
            </p:cNvPr>
            <p:cNvGrpSpPr/>
            <p:nvPr/>
          </p:nvGrpSpPr>
          <p:grpSpPr>
            <a:xfrm>
              <a:off x="9043108" y="3696399"/>
              <a:ext cx="2181662" cy="515818"/>
              <a:chOff x="8834275" y="3553411"/>
              <a:chExt cx="2181662" cy="515818"/>
            </a:xfrm>
          </p:grpSpPr>
          <p:sp>
            <p:nvSpPr>
              <p:cNvPr id="11" name="Textfeld 10">
                <a:extLst>
                  <a:ext uri="{FF2B5EF4-FFF2-40B4-BE49-F238E27FC236}">
                    <a16:creationId xmlns:a16="http://schemas.microsoft.com/office/drawing/2014/main" id="{0DFDA425-11A7-7D3E-D009-AC99F37F450E}"/>
                  </a:ext>
                </a:extLst>
              </p:cNvPr>
              <p:cNvSpPr txBox="1"/>
              <p:nvPr/>
            </p:nvSpPr>
            <p:spPr>
              <a:xfrm>
                <a:off x="8834275" y="3553412"/>
                <a:ext cx="1313384" cy="276999"/>
              </a:xfrm>
              <a:prstGeom prst="rect">
                <a:avLst/>
              </a:prstGeom>
              <a:noFill/>
            </p:spPr>
            <p:txBody>
              <a:bodyPr wrap="square" rtlCol="0">
                <a:spAutoFit/>
              </a:bodyPr>
              <a:lstStyle/>
              <a:p>
                <a:pPr algn="ctr"/>
                <a:r>
                  <a:rPr lang="lt-LT" sz="1200" dirty="0"/>
                  <a:t>Netaikoma</a:t>
                </a:r>
                <a:endParaRPr lang="en-US" sz="1200" dirty="0"/>
              </a:p>
            </p:txBody>
          </p:sp>
          <p:sp>
            <p:nvSpPr>
              <p:cNvPr id="12" name="Textfeld 11">
                <a:extLst>
                  <a:ext uri="{FF2B5EF4-FFF2-40B4-BE49-F238E27FC236}">
                    <a16:creationId xmlns:a16="http://schemas.microsoft.com/office/drawing/2014/main" id="{C3EBAFD1-B76C-4884-57F8-D27AF04FFDF5}"/>
                  </a:ext>
                </a:extLst>
              </p:cNvPr>
              <p:cNvSpPr txBox="1"/>
              <p:nvPr/>
            </p:nvSpPr>
            <p:spPr>
              <a:xfrm>
                <a:off x="10314719" y="3553411"/>
                <a:ext cx="701218" cy="276999"/>
              </a:xfrm>
              <a:prstGeom prst="rect">
                <a:avLst/>
              </a:prstGeom>
              <a:noFill/>
            </p:spPr>
            <p:txBody>
              <a:bodyPr wrap="none" rtlCol="0">
                <a:spAutoFit/>
              </a:bodyPr>
              <a:lstStyle/>
              <a:p>
                <a:r>
                  <a:rPr lang="lt-LT" sz="1200" dirty="0"/>
                  <a:t>Taikoma</a:t>
                </a:r>
                <a:endParaRPr lang="en-US" sz="1200" dirty="0"/>
              </a:p>
            </p:txBody>
          </p:sp>
          <p:sp>
            <p:nvSpPr>
              <p:cNvPr id="13" name="Textfeld 12">
                <a:extLst>
                  <a:ext uri="{FF2B5EF4-FFF2-40B4-BE49-F238E27FC236}">
                    <a16:creationId xmlns:a16="http://schemas.microsoft.com/office/drawing/2014/main" id="{5AEBB25F-C22D-2E67-B137-BFA7820604C6}"/>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2460CA30-13C9-32A3-213B-35D3C8FFE006}"/>
                  </a:ext>
                </a:extLst>
              </p:cNvPr>
              <p:cNvSpPr txBox="1"/>
              <p:nvPr/>
            </p:nvSpPr>
            <p:spPr>
              <a:xfrm>
                <a:off x="9597747" y="3695366"/>
                <a:ext cx="201265" cy="369332"/>
              </a:xfrm>
              <a:prstGeom prst="rect">
                <a:avLst/>
              </a:prstGeom>
              <a:noFill/>
            </p:spPr>
            <p:txBody>
              <a:bodyPr wrap="square">
                <a:spAutoFit/>
              </a:bodyPr>
              <a:lstStyle/>
              <a:p>
                <a:pPr marL="0" indent="0" algn="ctr">
                  <a:buNone/>
                </a:pPr>
                <a:r>
                  <a:rPr lang="en-US">
                    <a:latin typeface="Arial" panose="020B0604020202020204" pitchFamily="34" charset="0"/>
                  </a:rPr>
                  <a:t>□</a:t>
                </a:r>
              </a:p>
            </p:txBody>
          </p:sp>
          <p:sp>
            <p:nvSpPr>
              <p:cNvPr id="15" name="Textfeld 14">
                <a:extLst>
                  <a:ext uri="{FF2B5EF4-FFF2-40B4-BE49-F238E27FC236}">
                    <a16:creationId xmlns:a16="http://schemas.microsoft.com/office/drawing/2014/main" id="{A58CFE49-7F2A-24E0-DCD2-592702AD09E5}"/>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091AEA1D-0109-E259-D8C6-61B7FFB3C5B6}"/>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88DF1753-6C1E-BC25-57F2-C64C5832B39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5E57315F-D862-4129-858C-D49528FA4C57}"/>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0" name="Textfeld 19">
              <a:extLst>
                <a:ext uri="{FF2B5EF4-FFF2-40B4-BE49-F238E27FC236}">
                  <a16:creationId xmlns:a16="http://schemas.microsoft.com/office/drawing/2014/main" id="{84375B94-5E32-1B86-6F57-43868107D4C0}"/>
                </a:ext>
              </a:extLst>
            </p:cNvPr>
            <p:cNvSpPr txBox="1"/>
            <p:nvPr/>
          </p:nvSpPr>
          <p:spPr>
            <a:xfrm>
              <a:off x="7887384" y="4206859"/>
              <a:ext cx="1155723" cy="369332"/>
            </a:xfrm>
            <a:prstGeom prst="rect">
              <a:avLst/>
            </a:prstGeom>
            <a:noFill/>
          </p:spPr>
          <p:txBody>
            <a:bodyPr wrap="square" rtlCol="0">
              <a:spAutoFit/>
            </a:bodyPr>
            <a:lstStyle/>
            <a:p>
              <a:r>
                <a:rPr lang="lt-LT" dirty="0"/>
                <a:t>Drovus</a:t>
              </a:r>
              <a:r>
                <a:rPr lang="en-US" dirty="0"/>
                <a:t> (</a:t>
              </a:r>
              <a:r>
                <a:rPr lang="lt-LT" dirty="0"/>
                <a:t>b</a:t>
              </a:r>
              <a:r>
                <a:rPr lang="en-US" dirty="0"/>
                <a:t>)</a:t>
              </a:r>
            </a:p>
          </p:txBody>
        </p:sp>
        <p:grpSp>
          <p:nvGrpSpPr>
            <p:cNvPr id="21" name="Gruppieren 20">
              <a:extLst>
                <a:ext uri="{FF2B5EF4-FFF2-40B4-BE49-F238E27FC236}">
                  <a16:creationId xmlns:a16="http://schemas.microsoft.com/office/drawing/2014/main" id="{9DE806CC-96BA-6E47-D599-4C34D6124AE9}"/>
                </a:ext>
              </a:extLst>
            </p:cNvPr>
            <p:cNvGrpSpPr/>
            <p:nvPr/>
          </p:nvGrpSpPr>
          <p:grpSpPr>
            <a:xfrm>
              <a:off x="9576199" y="4137361"/>
              <a:ext cx="1322030" cy="373863"/>
              <a:chOff x="9376689" y="3695366"/>
              <a:chExt cx="1322030" cy="373863"/>
            </a:xfrm>
          </p:grpSpPr>
          <p:sp>
            <p:nvSpPr>
              <p:cNvPr id="24" name="Textfeld 23">
                <a:extLst>
                  <a:ext uri="{FF2B5EF4-FFF2-40B4-BE49-F238E27FC236}">
                    <a16:creationId xmlns:a16="http://schemas.microsoft.com/office/drawing/2014/main" id="{DD776C81-123A-E495-0938-0E39BC0A893D}"/>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69200F9D-79C3-1717-C379-07EB9C7F063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0CA457A7-7A6F-9F5C-2213-81CC2CC214DE}"/>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7" name="Textfeld 26">
                <a:extLst>
                  <a:ext uri="{FF2B5EF4-FFF2-40B4-BE49-F238E27FC236}">
                    <a16:creationId xmlns:a16="http://schemas.microsoft.com/office/drawing/2014/main" id="{7A91AD3E-4A73-DEFA-5417-D9AE44C1ED33}"/>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8" name="Textfeld 27">
                <a:extLst>
                  <a:ext uri="{FF2B5EF4-FFF2-40B4-BE49-F238E27FC236}">
                    <a16:creationId xmlns:a16="http://schemas.microsoft.com/office/drawing/2014/main" id="{5BA5EEB3-C781-B89F-5316-F552C8EA7AEB}"/>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9" name="Textfeld 28">
                <a:extLst>
                  <a:ext uri="{FF2B5EF4-FFF2-40B4-BE49-F238E27FC236}">
                    <a16:creationId xmlns:a16="http://schemas.microsoft.com/office/drawing/2014/main" id="{65DC12E9-D184-1349-FBE8-21349462854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grpSp>
      <p:sp>
        <p:nvSpPr>
          <p:cNvPr id="4" name="Foliennummernplatzhalter 3">
            <a:extLst>
              <a:ext uri="{FF2B5EF4-FFF2-40B4-BE49-F238E27FC236}">
                <a16:creationId xmlns:a16="http://schemas.microsoft.com/office/drawing/2014/main" id="{2F862C6C-1648-C748-F240-A9675797F9B1}"/>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C816537E-7139-1B52-58FB-2A62CF01DD7E}"/>
              </a:ext>
            </a:extLst>
          </p:cNvPr>
          <p:cNvSpPr>
            <a:spLocks noGrp="1"/>
          </p:cNvSpPr>
          <p:nvPr>
            <p:ph type="title"/>
          </p:nvPr>
        </p:nvSpPr>
        <p:spPr/>
        <p:txBody>
          <a:bodyPr/>
          <a:lstStyle/>
          <a:p>
            <a:r>
              <a:rPr lang="lt-LT" dirty="0"/>
              <a:t>Agentūra – bendrija</a:t>
            </a:r>
            <a:br>
              <a:rPr lang="de-DE" dirty="0"/>
            </a:br>
            <a:endParaRPr lang="de-DE" dirty="0"/>
          </a:p>
        </p:txBody>
      </p:sp>
      <p:sp>
        <p:nvSpPr>
          <p:cNvPr id="31" name="Inhaltsplatzhalter 8">
            <a:extLst>
              <a:ext uri="{FF2B5EF4-FFF2-40B4-BE49-F238E27FC236}">
                <a16:creationId xmlns:a16="http://schemas.microsoft.com/office/drawing/2014/main" id="{8FB6D229-5D3A-5AA6-A07B-0F733BD04DFC}"/>
              </a:ext>
            </a:extLst>
          </p:cNvPr>
          <p:cNvSpPr>
            <a:spLocks noGrp="1"/>
          </p:cNvSpPr>
          <p:nvPr>
            <p:ph idx="4294967295"/>
          </p:nvPr>
        </p:nvSpPr>
        <p:spPr>
          <a:xfrm>
            <a:off x="7272754" y="1957447"/>
            <a:ext cx="4068762" cy="1466850"/>
          </a:xfrm>
        </p:spPr>
        <p:txBody>
          <a:bodyPr>
            <a:normAutofit fontScale="85000" lnSpcReduction="10000"/>
          </a:bodyPr>
          <a:lstStyle/>
          <a:p>
            <a:pPr marL="0" indent="0" algn="ctr">
              <a:buNone/>
            </a:pPr>
            <a:r>
              <a:rPr lang="lt-LT" i="1" dirty="0"/>
              <a:t>Visi dalyviai gauna tą patį </a:t>
            </a:r>
            <a:r>
              <a:rPr lang="lt-LT" i="1" dirty="0" err="1"/>
              <a:t>konotacinių</a:t>
            </a:r>
            <a:r>
              <a:rPr lang="lt-LT" i="1" dirty="0"/>
              <a:t> charakteristikų sąrašą </a:t>
            </a:r>
            <a:r>
              <a:rPr lang="lt-LT" sz="1300" i="1" dirty="0"/>
              <a:t>(pvz., S. Bem lyčių vaidmenų inventorius), </a:t>
            </a:r>
            <a:r>
              <a:rPr lang="lt-LT" i="1" dirty="0"/>
              <a:t>kuriuo reikia įvertinti vadovą</a:t>
            </a:r>
            <a:r>
              <a:rPr lang="en-GB" i="1" dirty="0"/>
              <a:t>.</a:t>
            </a:r>
            <a:endParaRPr lang="de-DE" i="1" dirty="0">
              <a:latin typeface="Arial" panose="020B0604020202020204" pitchFamily="34" charset="0"/>
            </a:endParaRPr>
          </a:p>
        </p:txBody>
      </p:sp>
      <p:pic>
        <p:nvPicPr>
          <p:cNvPr id="1026" name="Picture 2" descr="Items of the Bem Sex Role Inventory. ">
            <a:extLst>
              <a:ext uri="{FF2B5EF4-FFF2-40B4-BE49-F238E27FC236}">
                <a16:creationId xmlns:a16="http://schemas.microsoft.com/office/drawing/2014/main" id="{F248EBAE-9DD6-5ECF-3188-DC3D9B82BE4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6352"/>
          <a:stretch/>
        </p:blipFill>
        <p:spPr bwMode="auto">
          <a:xfrm>
            <a:off x="684232" y="1917556"/>
            <a:ext cx="5695649" cy="3965881"/>
          </a:xfrm>
          <a:prstGeom prst="rect">
            <a:avLst/>
          </a:prstGeom>
          <a:noFill/>
          <a:extLst>
            <a:ext uri="{909E8E84-426E-40DD-AFC4-6F175D3DCCD1}">
              <a14:hiddenFill xmlns:a14="http://schemas.microsoft.com/office/drawing/2010/main">
                <a:solidFill>
                  <a:srgbClr val="FFFFFF"/>
                </a:solidFill>
              </a14:hiddenFill>
            </a:ext>
          </a:extLst>
        </p:spPr>
      </p:pic>
      <p:sp>
        <p:nvSpPr>
          <p:cNvPr id="34" name="Geschweifte Klammer rechts 33">
            <a:extLst>
              <a:ext uri="{FF2B5EF4-FFF2-40B4-BE49-F238E27FC236}">
                <a16:creationId xmlns:a16="http://schemas.microsoft.com/office/drawing/2014/main" id="{4A1CE196-8DD1-A6C2-1779-40899F024B51}"/>
              </a:ext>
            </a:extLst>
          </p:cNvPr>
          <p:cNvSpPr/>
          <p:nvPr/>
        </p:nvSpPr>
        <p:spPr>
          <a:xfrm rot="5400000">
            <a:off x="9127316" y="3528474"/>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6EABE0F9-8F56-9699-9A63-6AAE5AA0DC91}"/>
              </a:ext>
            </a:extLst>
          </p:cNvPr>
          <p:cNvSpPr txBox="1"/>
          <p:nvPr/>
        </p:nvSpPr>
        <p:spPr>
          <a:xfrm>
            <a:off x="6546941" y="5426394"/>
            <a:ext cx="5485396" cy="646331"/>
          </a:xfrm>
          <a:prstGeom prst="rect">
            <a:avLst/>
          </a:prstGeom>
          <a:noFill/>
        </p:spPr>
        <p:txBody>
          <a:bodyPr wrap="square" rtlCol="0">
            <a:spAutoFit/>
          </a:bodyPr>
          <a:lstStyle/>
          <a:p>
            <a:pPr algn="ctr"/>
            <a:r>
              <a:rPr lang="lt-LT" dirty="0">
                <a:highlight>
                  <a:srgbClr val="FDE0CB"/>
                </a:highlight>
              </a:rPr>
              <a:t>Stereotipinis vyrų vadovo supratimas, vyriškos (individo) savybės &gt; moteriškos (bendruomenės) savybes</a:t>
            </a:r>
            <a:endParaRPr lang="en-US" i="1" dirty="0">
              <a:highlight>
                <a:srgbClr val="FDE0CB"/>
              </a:highlight>
            </a:endParaRPr>
          </a:p>
        </p:txBody>
      </p:sp>
      <p:sp>
        <p:nvSpPr>
          <p:cNvPr id="5" name="Fußzeilenplatzhalter 2">
            <a:extLst>
              <a:ext uri="{FF2B5EF4-FFF2-40B4-BE49-F238E27FC236}">
                <a16:creationId xmlns:a16="http://schemas.microsoft.com/office/drawing/2014/main" id="{8A56B2B0-43B7-4404-7A84-6C247D2EE566}"/>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7" name="Textfeld 6">
            <a:extLst>
              <a:ext uri="{FF2B5EF4-FFF2-40B4-BE49-F238E27FC236}">
                <a16:creationId xmlns:a16="http://schemas.microsoft.com/office/drawing/2014/main" id="{FE4D0C1F-F546-692D-B68E-62A87CFFE46A}"/>
              </a:ext>
            </a:extLst>
          </p:cNvPr>
          <p:cNvSpPr txBox="1"/>
          <p:nvPr/>
        </p:nvSpPr>
        <p:spPr>
          <a:xfrm>
            <a:off x="8798560" y="1465600"/>
            <a:ext cx="3393440" cy="430887"/>
          </a:xfrm>
          <a:prstGeom prst="rect">
            <a:avLst/>
          </a:prstGeom>
          <a:noFill/>
        </p:spPr>
        <p:txBody>
          <a:bodyPr wrap="square" rtlCol="0">
            <a:spAutoFit/>
          </a:bodyPr>
          <a:lstStyle/>
          <a:p>
            <a:r>
              <a:rPr lang="de-DE" sz="1100" dirty="0"/>
              <a:t>Koenig </a:t>
            </a:r>
            <a:r>
              <a:rPr lang="lt-LT" sz="1100" dirty="0"/>
              <a:t>ir kt.</a:t>
            </a:r>
            <a:r>
              <a:rPr lang="de-DE" sz="1100" dirty="0"/>
              <a:t>. (2011); </a:t>
            </a:r>
            <a:r>
              <a:rPr lang="en-US" sz="1100" dirty="0"/>
              <a:t>Ferrer-Pérez &amp; Bosch-</a:t>
            </a:r>
            <a:r>
              <a:rPr lang="en-US" sz="1100" dirty="0" err="1"/>
              <a:t>Fiol</a:t>
            </a:r>
            <a:r>
              <a:rPr lang="en-US" sz="1100" dirty="0"/>
              <a:t> (2014)</a:t>
            </a:r>
            <a:endParaRPr lang="en-GB" sz="1100" dirty="0"/>
          </a:p>
          <a:p>
            <a:r>
              <a:rPr lang="de-DE" sz="1100" dirty="0"/>
              <a:t>.</a:t>
            </a:r>
          </a:p>
        </p:txBody>
      </p:sp>
    </p:spTree>
    <p:extLst>
      <p:ext uri="{BB962C8B-B14F-4D97-AF65-F5344CB8AC3E}">
        <p14:creationId xmlns:p14="http://schemas.microsoft.com/office/powerpoint/2010/main" val="41571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19">
            <a:extLst>
              <a:ext uri="{FF2B5EF4-FFF2-40B4-BE49-F238E27FC236}">
                <a16:creationId xmlns:a16="http://schemas.microsoft.com/office/drawing/2014/main" id="{491BD0AE-286F-20A9-055A-19030009D48A}"/>
              </a:ext>
            </a:extLst>
          </p:cNvPr>
          <p:cNvSpPr/>
          <p:nvPr/>
        </p:nvSpPr>
        <p:spPr>
          <a:xfrm>
            <a:off x="1675959" y="2207653"/>
            <a:ext cx="9128403" cy="800776"/>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12" name="Rectangle 19">
            <a:extLst>
              <a:ext uri="{FF2B5EF4-FFF2-40B4-BE49-F238E27FC236}">
                <a16:creationId xmlns:a16="http://schemas.microsoft.com/office/drawing/2014/main" id="{CBA28587-FD40-B7DB-516A-339530B08146}"/>
              </a:ext>
            </a:extLst>
          </p:cNvPr>
          <p:cNvSpPr/>
          <p:nvPr/>
        </p:nvSpPr>
        <p:spPr>
          <a:xfrm>
            <a:off x="3925295" y="3540211"/>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1" name="Rectangle 19">
            <a:extLst>
              <a:ext uri="{FF2B5EF4-FFF2-40B4-BE49-F238E27FC236}">
                <a16:creationId xmlns:a16="http://schemas.microsoft.com/office/drawing/2014/main" id="{56776B8D-377E-70ED-E446-D8D99EE070A6}"/>
              </a:ext>
            </a:extLst>
          </p:cNvPr>
          <p:cNvSpPr/>
          <p:nvPr/>
        </p:nvSpPr>
        <p:spPr>
          <a:xfrm>
            <a:off x="3925295" y="3541319"/>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DDAE557E-6DF4-57AB-801A-E43653C1B0B7}"/>
              </a:ext>
            </a:extLst>
          </p:cNvPr>
          <p:cNvSpPr>
            <a:spLocks noGrp="1"/>
          </p:cNvSpPr>
          <p:nvPr>
            <p:ph type="sldNum" sz="quarter" idx="12"/>
          </p:nvPr>
        </p:nvSpPr>
        <p:spPr/>
        <p:txBody>
          <a:bodyPr/>
          <a:lstStyle/>
          <a:p>
            <a:fld id="{35ACAA2A-A583-422A-97F0-9DEA9756D41B}" type="slidenum">
              <a:rPr lang="de-DE" dirty="0" smtClean="0"/>
              <a:t>13</a:t>
            </a:fld>
            <a:endParaRPr lang="de-DE"/>
          </a:p>
        </p:txBody>
      </p:sp>
      <p:sp>
        <p:nvSpPr>
          <p:cNvPr id="2" name="Titel 1">
            <a:extLst>
              <a:ext uri="{FF2B5EF4-FFF2-40B4-BE49-F238E27FC236}">
                <a16:creationId xmlns:a16="http://schemas.microsoft.com/office/drawing/2014/main" id="{6627EEB2-6450-6BB9-D8A9-CE4D16F8CAB6}"/>
              </a:ext>
            </a:extLst>
          </p:cNvPr>
          <p:cNvSpPr>
            <a:spLocks noGrp="1"/>
          </p:cNvSpPr>
          <p:nvPr>
            <p:ph type="title"/>
          </p:nvPr>
        </p:nvSpPr>
        <p:spPr/>
        <p:txBody>
          <a:bodyPr/>
          <a:lstStyle/>
          <a:p>
            <a:pPr algn="ctr"/>
            <a:r>
              <a:rPr lang="lt-LT" sz="4800" b="0" noProof="0" dirty="0"/>
              <a:t>Vyriškumas – Moteriškumas</a:t>
            </a:r>
            <a:endParaRPr lang="en-GB" sz="4800" b="0" noProof="0" dirty="0"/>
          </a:p>
        </p:txBody>
      </p:sp>
      <p:sp>
        <p:nvSpPr>
          <p:cNvPr id="29" name="Inhaltsplatzhalter 8">
            <a:extLst>
              <a:ext uri="{FF2B5EF4-FFF2-40B4-BE49-F238E27FC236}">
                <a16:creationId xmlns:a16="http://schemas.microsoft.com/office/drawing/2014/main" id="{59EF906D-B09F-750E-8482-EDF0630C78A7}"/>
              </a:ext>
            </a:extLst>
          </p:cNvPr>
          <p:cNvSpPr>
            <a:spLocks noGrp="1"/>
          </p:cNvSpPr>
          <p:nvPr>
            <p:ph idx="4294967295"/>
          </p:nvPr>
        </p:nvSpPr>
        <p:spPr>
          <a:xfrm>
            <a:off x="1618947" y="2262123"/>
            <a:ext cx="9242425" cy="727075"/>
          </a:xfrm>
        </p:spPr>
        <p:txBody>
          <a:bodyPr>
            <a:noAutofit/>
          </a:bodyPr>
          <a:lstStyle/>
          <a:p>
            <a:pPr marL="0" indent="0" algn="ctr">
              <a:buNone/>
            </a:pPr>
            <a:r>
              <a:rPr lang="lt-LT" sz="2400" i="1" dirty="0"/>
              <a:t>Visi dalyviai gauna tą patį profesijų sąrašą </a:t>
            </a:r>
            <a:r>
              <a:rPr lang="lt-LT" sz="1800" i="1" dirty="0"/>
              <a:t>(pvz., profesijų klasifikaciją), </a:t>
            </a:r>
            <a:r>
              <a:rPr lang="lt-LT" sz="2400" i="1" dirty="0"/>
              <a:t>kurį reikia įvertinti vyriškumo / moteriškumo požiūriu.</a:t>
            </a:r>
            <a:endParaRPr lang="de-DE" sz="2400" dirty="0"/>
          </a:p>
        </p:txBody>
      </p:sp>
      <p:pic>
        <p:nvPicPr>
          <p:cNvPr id="6" name="Grafik 5" descr="Dokument mit einfarbiger Füllung">
            <a:extLst>
              <a:ext uri="{FF2B5EF4-FFF2-40B4-BE49-F238E27FC236}">
                <a16:creationId xmlns:a16="http://schemas.microsoft.com/office/drawing/2014/main" id="{4BDDC646-C8EB-B8A5-1700-5261BB9CC6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25295" y="3971247"/>
            <a:ext cx="901895" cy="901895"/>
          </a:xfrm>
          <a:prstGeom prst="rect">
            <a:avLst/>
          </a:prstGeom>
        </p:spPr>
      </p:pic>
      <p:sp>
        <p:nvSpPr>
          <p:cNvPr id="7" name="Textfeld 6">
            <a:extLst>
              <a:ext uri="{FF2B5EF4-FFF2-40B4-BE49-F238E27FC236}">
                <a16:creationId xmlns:a16="http://schemas.microsoft.com/office/drawing/2014/main" id="{A1F51241-E6E0-D567-98F7-F6AC63A40A97}"/>
              </a:ext>
            </a:extLst>
          </p:cNvPr>
          <p:cNvSpPr txBox="1"/>
          <p:nvPr/>
        </p:nvSpPr>
        <p:spPr>
          <a:xfrm>
            <a:off x="4738310" y="4080696"/>
            <a:ext cx="927690" cy="369332"/>
          </a:xfrm>
          <a:prstGeom prst="rect">
            <a:avLst/>
          </a:prstGeom>
          <a:noFill/>
        </p:spPr>
        <p:txBody>
          <a:bodyPr wrap="none" rtlCol="0">
            <a:spAutoFit/>
          </a:bodyPr>
          <a:lstStyle/>
          <a:p>
            <a:r>
              <a:rPr lang="lt-LT" dirty="0"/>
              <a:t>politikai</a:t>
            </a:r>
            <a:endParaRPr lang="en-US" dirty="0"/>
          </a:p>
        </p:txBody>
      </p:sp>
      <p:sp>
        <p:nvSpPr>
          <p:cNvPr id="8" name="Textfeld 7">
            <a:extLst>
              <a:ext uri="{FF2B5EF4-FFF2-40B4-BE49-F238E27FC236}">
                <a16:creationId xmlns:a16="http://schemas.microsoft.com/office/drawing/2014/main" id="{F7BD74E4-4084-FBEE-0E18-811DB182B4C7}"/>
              </a:ext>
            </a:extLst>
          </p:cNvPr>
          <p:cNvSpPr txBox="1"/>
          <p:nvPr/>
        </p:nvSpPr>
        <p:spPr>
          <a:xfrm>
            <a:off x="3968072" y="3572542"/>
            <a:ext cx="1153008" cy="369332"/>
          </a:xfrm>
          <a:prstGeom prst="rect">
            <a:avLst/>
          </a:prstGeom>
          <a:noFill/>
        </p:spPr>
        <p:txBody>
          <a:bodyPr wrap="none" rtlCol="0">
            <a:spAutoFit/>
          </a:bodyPr>
          <a:lstStyle/>
          <a:p>
            <a:r>
              <a:rPr lang="lt-LT" dirty="0"/>
              <a:t>Profesijos</a:t>
            </a:r>
            <a:r>
              <a:rPr lang="en-US" dirty="0"/>
              <a:t>:</a:t>
            </a:r>
          </a:p>
        </p:txBody>
      </p:sp>
      <p:grpSp>
        <p:nvGrpSpPr>
          <p:cNvPr id="9" name="Gruppieren 8">
            <a:extLst>
              <a:ext uri="{FF2B5EF4-FFF2-40B4-BE49-F238E27FC236}">
                <a16:creationId xmlns:a16="http://schemas.microsoft.com/office/drawing/2014/main" id="{41902B52-8ADA-F42E-2925-1CEC52CE479A}"/>
              </a:ext>
            </a:extLst>
          </p:cNvPr>
          <p:cNvGrpSpPr/>
          <p:nvPr/>
        </p:nvGrpSpPr>
        <p:grpSpPr>
          <a:xfrm>
            <a:off x="5869687" y="3936903"/>
            <a:ext cx="2188620" cy="504926"/>
            <a:chOff x="8801300" y="3564303"/>
            <a:chExt cx="2188620" cy="504926"/>
          </a:xfrm>
        </p:grpSpPr>
        <p:sp>
          <p:nvSpPr>
            <p:cNvPr id="19" name="Textfeld 18">
              <a:extLst>
                <a:ext uri="{FF2B5EF4-FFF2-40B4-BE49-F238E27FC236}">
                  <a16:creationId xmlns:a16="http://schemas.microsoft.com/office/drawing/2014/main" id="{BB219DE4-F637-76BA-F6EC-F2B2B7C036E2}"/>
                </a:ext>
              </a:extLst>
            </p:cNvPr>
            <p:cNvSpPr txBox="1"/>
            <p:nvPr/>
          </p:nvSpPr>
          <p:spPr>
            <a:xfrm>
              <a:off x="8801300" y="3564303"/>
              <a:ext cx="1313384" cy="276999"/>
            </a:xfrm>
            <a:prstGeom prst="rect">
              <a:avLst/>
            </a:prstGeom>
            <a:noFill/>
          </p:spPr>
          <p:txBody>
            <a:bodyPr wrap="square" rtlCol="0">
              <a:spAutoFit/>
            </a:bodyPr>
            <a:lstStyle/>
            <a:p>
              <a:pPr algn="ctr"/>
              <a:r>
                <a:rPr lang="lt-LT" sz="1200" dirty="0"/>
                <a:t>vyrams</a:t>
              </a:r>
              <a:endParaRPr lang="en-US" sz="1200" dirty="0"/>
            </a:p>
          </p:txBody>
        </p:sp>
        <p:sp>
          <p:nvSpPr>
            <p:cNvPr id="20" name="Textfeld 19">
              <a:extLst>
                <a:ext uri="{FF2B5EF4-FFF2-40B4-BE49-F238E27FC236}">
                  <a16:creationId xmlns:a16="http://schemas.microsoft.com/office/drawing/2014/main" id="{7D6BAB87-019E-3EF3-DBB4-B360237CFD2F}"/>
                </a:ext>
              </a:extLst>
            </p:cNvPr>
            <p:cNvSpPr txBox="1"/>
            <p:nvPr/>
          </p:nvSpPr>
          <p:spPr>
            <a:xfrm>
              <a:off x="10200986" y="3564303"/>
              <a:ext cx="788934" cy="276999"/>
            </a:xfrm>
            <a:prstGeom prst="rect">
              <a:avLst/>
            </a:prstGeom>
            <a:noFill/>
          </p:spPr>
          <p:txBody>
            <a:bodyPr wrap="none" rtlCol="0">
              <a:spAutoFit/>
            </a:bodyPr>
            <a:lstStyle/>
            <a:p>
              <a:r>
                <a:rPr lang="lt-LT" sz="1200" dirty="0"/>
                <a:t>moterims</a:t>
              </a:r>
              <a:endParaRPr lang="en-US" sz="1200" dirty="0"/>
            </a:p>
          </p:txBody>
        </p:sp>
        <p:sp>
          <p:nvSpPr>
            <p:cNvPr id="21" name="Textfeld 20">
              <a:extLst>
                <a:ext uri="{FF2B5EF4-FFF2-40B4-BE49-F238E27FC236}">
                  <a16:creationId xmlns:a16="http://schemas.microsoft.com/office/drawing/2014/main" id="{B4767BF7-D348-87FC-7076-AC6BFDBF7774}"/>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939FEFF5-7840-9BA0-CBC3-210868B54BB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dirty="0">
                  <a:latin typeface="Arial" panose="020B0604020202020204" pitchFamily="34" charset="0"/>
                </a:rPr>
                <a:t>□</a:t>
              </a:r>
            </a:p>
          </p:txBody>
        </p:sp>
        <p:sp>
          <p:nvSpPr>
            <p:cNvPr id="23" name="Textfeld 22">
              <a:extLst>
                <a:ext uri="{FF2B5EF4-FFF2-40B4-BE49-F238E27FC236}">
                  <a16:creationId xmlns:a16="http://schemas.microsoft.com/office/drawing/2014/main" id="{E99140AB-25AA-B46B-6397-98F8D1915C03}"/>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D5285BA6-0DDE-9E36-EA76-C8588E518358}"/>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DC759A7C-5AE6-4D89-1A27-E5B133888F9E}"/>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D865914C-FBFC-A52D-A9E1-2C16B871EEB3}"/>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10" name="Textfeld 9">
            <a:extLst>
              <a:ext uri="{FF2B5EF4-FFF2-40B4-BE49-F238E27FC236}">
                <a16:creationId xmlns:a16="http://schemas.microsoft.com/office/drawing/2014/main" id="{E5580E1B-452B-033D-91C3-9C1CA2E68237}"/>
              </a:ext>
            </a:extLst>
          </p:cNvPr>
          <p:cNvSpPr txBox="1"/>
          <p:nvPr/>
        </p:nvSpPr>
        <p:spPr>
          <a:xfrm>
            <a:off x="4746939" y="4436471"/>
            <a:ext cx="1043876" cy="369332"/>
          </a:xfrm>
          <a:prstGeom prst="rect">
            <a:avLst/>
          </a:prstGeom>
          <a:noFill/>
        </p:spPr>
        <p:txBody>
          <a:bodyPr wrap="square" rtlCol="0">
            <a:spAutoFit/>
          </a:bodyPr>
          <a:lstStyle/>
          <a:p>
            <a:r>
              <a:rPr lang="lt-LT" dirty="0"/>
              <a:t>virėjai</a:t>
            </a:r>
            <a:endParaRPr lang="en-US" dirty="0"/>
          </a:p>
        </p:txBody>
      </p:sp>
      <p:grpSp>
        <p:nvGrpSpPr>
          <p:cNvPr id="11" name="Gruppieren 10">
            <a:extLst>
              <a:ext uri="{FF2B5EF4-FFF2-40B4-BE49-F238E27FC236}">
                <a16:creationId xmlns:a16="http://schemas.microsoft.com/office/drawing/2014/main" id="{AE3A06D9-11BE-9934-56DE-E39BFB3235C4}"/>
              </a:ext>
            </a:extLst>
          </p:cNvPr>
          <p:cNvGrpSpPr/>
          <p:nvPr/>
        </p:nvGrpSpPr>
        <p:grpSpPr>
          <a:xfrm>
            <a:off x="6435753" y="4366973"/>
            <a:ext cx="1322030" cy="373863"/>
            <a:chOff x="9376689" y="3695366"/>
            <a:chExt cx="1322030" cy="373863"/>
          </a:xfrm>
        </p:grpSpPr>
        <p:sp>
          <p:nvSpPr>
            <p:cNvPr id="13" name="Textfeld 12">
              <a:extLst>
                <a:ext uri="{FF2B5EF4-FFF2-40B4-BE49-F238E27FC236}">
                  <a16:creationId xmlns:a16="http://schemas.microsoft.com/office/drawing/2014/main" id="{4577B21D-5DD6-4B62-B39E-94006899A6BB}"/>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D2D9FF01-B834-6203-9D09-AFB0907AF85C}"/>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5" name="Textfeld 14">
              <a:extLst>
                <a:ext uri="{FF2B5EF4-FFF2-40B4-BE49-F238E27FC236}">
                  <a16:creationId xmlns:a16="http://schemas.microsoft.com/office/drawing/2014/main" id="{A67F162D-DF83-1C73-E319-A4B4801422F7}"/>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C77071C6-F89F-3553-C797-DF3011A45C00}"/>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9B32D57C-287A-4249-FE05-5FD89C40094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AF350831-1B30-9202-14A0-8207D0E2235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Geschweifte Klammer rechts 26">
            <a:extLst>
              <a:ext uri="{FF2B5EF4-FFF2-40B4-BE49-F238E27FC236}">
                <a16:creationId xmlns:a16="http://schemas.microsoft.com/office/drawing/2014/main" id="{F1BFA978-DEC7-49A7-8FCA-8857907F09EF}"/>
              </a:ext>
            </a:extLst>
          </p:cNvPr>
          <p:cNvSpPr/>
          <p:nvPr/>
        </p:nvSpPr>
        <p:spPr>
          <a:xfrm rot="5400000">
            <a:off x="5943669" y="3632362"/>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8" name="Textfeld 27">
            <a:extLst>
              <a:ext uri="{FF2B5EF4-FFF2-40B4-BE49-F238E27FC236}">
                <a16:creationId xmlns:a16="http://schemas.microsoft.com/office/drawing/2014/main" id="{3FEE3CF8-9862-21FF-2C8D-38ACF07899A0}"/>
              </a:ext>
            </a:extLst>
          </p:cNvPr>
          <p:cNvSpPr txBox="1"/>
          <p:nvPr/>
        </p:nvSpPr>
        <p:spPr>
          <a:xfrm>
            <a:off x="3718493" y="5488480"/>
            <a:ext cx="4917601" cy="646331"/>
          </a:xfrm>
          <a:prstGeom prst="rect">
            <a:avLst/>
          </a:prstGeom>
          <a:noFill/>
        </p:spPr>
        <p:txBody>
          <a:bodyPr wrap="square" rtlCol="0">
            <a:spAutoFit/>
          </a:bodyPr>
          <a:lstStyle/>
          <a:p>
            <a:pPr algn="ctr"/>
            <a:r>
              <a:rPr lang="lt-LT" dirty="0">
                <a:highlight>
                  <a:srgbClr val="FDE0CB"/>
                </a:highlight>
              </a:rPr>
              <a:t>Stereotipiškas vyrų vadovavimo / profesijos supratimas, vyrai &gt; moterys</a:t>
            </a:r>
            <a:endParaRPr lang="en-US" i="1" dirty="0">
              <a:highlight>
                <a:srgbClr val="FDE0CB"/>
              </a:highlight>
            </a:endParaRPr>
          </a:p>
        </p:txBody>
      </p:sp>
      <p:sp>
        <p:nvSpPr>
          <p:cNvPr id="5" name="Fußzeilenplatzhalter 2">
            <a:extLst>
              <a:ext uri="{FF2B5EF4-FFF2-40B4-BE49-F238E27FC236}">
                <a16:creationId xmlns:a16="http://schemas.microsoft.com/office/drawing/2014/main" id="{3CD3AD64-F010-CEDF-71DC-810173DEF5FE}"/>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32" name="Textfeld 31">
            <a:extLst>
              <a:ext uri="{FF2B5EF4-FFF2-40B4-BE49-F238E27FC236}">
                <a16:creationId xmlns:a16="http://schemas.microsoft.com/office/drawing/2014/main" id="{30722483-B20D-887E-0932-C24375131AFA}"/>
              </a:ext>
            </a:extLst>
          </p:cNvPr>
          <p:cNvSpPr txBox="1"/>
          <p:nvPr/>
        </p:nvSpPr>
        <p:spPr>
          <a:xfrm>
            <a:off x="10804214" y="1465600"/>
            <a:ext cx="1387786" cy="261610"/>
          </a:xfrm>
          <a:prstGeom prst="rect">
            <a:avLst/>
          </a:prstGeom>
          <a:noFill/>
        </p:spPr>
        <p:txBody>
          <a:bodyPr wrap="square" rtlCol="0">
            <a:spAutoFit/>
          </a:bodyPr>
          <a:lstStyle/>
          <a:p>
            <a:r>
              <a:rPr lang="de-DE" sz="1100" dirty="0"/>
              <a:t>Koenig </a:t>
            </a:r>
            <a:r>
              <a:rPr lang="lt-LT" sz="1100" dirty="0"/>
              <a:t>ir kt</a:t>
            </a:r>
            <a:r>
              <a:rPr lang="de-DE" sz="1100" dirty="0"/>
              <a:t>. (2011)</a:t>
            </a:r>
          </a:p>
        </p:txBody>
      </p:sp>
    </p:spTree>
    <p:extLst>
      <p:ext uri="{BB962C8B-B14F-4D97-AF65-F5344CB8AC3E}">
        <p14:creationId xmlns:p14="http://schemas.microsoft.com/office/powerpoint/2010/main" val="181888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B10E16F-E888-ABE7-8A8E-334AA747393D}"/>
              </a:ext>
            </a:extLst>
          </p:cNvPr>
          <p:cNvSpPr>
            <a:spLocks noGrp="1"/>
          </p:cNvSpPr>
          <p:nvPr>
            <p:ph idx="1"/>
          </p:nvPr>
        </p:nvSpPr>
        <p:spPr/>
        <p:txBody>
          <a:bodyPr>
            <a:normAutofit/>
          </a:bodyPr>
          <a:lstStyle/>
          <a:p>
            <a:pPr>
              <a:lnSpc>
                <a:spcPct val="120000"/>
              </a:lnSpc>
            </a:pPr>
            <a:r>
              <a:rPr lang="lt-LT" b="1" dirty="0"/>
              <a:t>Paskelbimo laikas</a:t>
            </a:r>
            <a:endParaRPr lang="en-US" b="1" dirty="0"/>
          </a:p>
          <a:p>
            <a:pPr marL="803275" lvl="1" indent="-346075">
              <a:lnSpc>
                <a:spcPct val="120000"/>
              </a:lnSpc>
              <a:buFont typeface="Wingdings" panose="05000000000000000000" pitchFamily="2" charset="2"/>
              <a:buChar char="Ø"/>
            </a:pPr>
            <a:r>
              <a:rPr lang="lt-LT" dirty="0"/>
              <a:t>Laikui bėgant vadovavimo supratimas tapo labiau moteriškas. Moteriškos kompetencijos vis dažniau siejamos su vadovaujamomis pareigomis.</a:t>
            </a:r>
            <a:endParaRPr lang="en-US" dirty="0"/>
          </a:p>
          <a:p>
            <a:pPr>
              <a:lnSpc>
                <a:spcPct val="120000"/>
              </a:lnSpc>
            </a:pPr>
            <a:r>
              <a:rPr lang="lt-LT" b="1" dirty="0"/>
              <a:t>Dalyvių lytis</a:t>
            </a:r>
            <a:endParaRPr lang="en-US" b="1" dirty="0"/>
          </a:p>
          <a:p>
            <a:pPr marL="803275" lvl="1" indent="-346075">
              <a:lnSpc>
                <a:spcPct val="120000"/>
              </a:lnSpc>
              <a:buFont typeface="Wingdings" panose="05000000000000000000" pitchFamily="2" charset="2"/>
              <a:buChar char="Ø"/>
            </a:pPr>
            <a:r>
              <a:rPr lang="lt-LT" dirty="0"/>
              <a:t>Vyrai dažniau nei moterys sieja vadovavimą su vyriškomis kompetencijomis.</a:t>
            </a:r>
            <a:endParaRPr lang="en-US" dirty="0"/>
          </a:p>
          <a:p>
            <a:pPr>
              <a:lnSpc>
                <a:spcPct val="120000"/>
              </a:lnSpc>
            </a:pPr>
            <a:r>
              <a:rPr lang="lt-LT" b="1" dirty="0"/>
              <a:t>Hierarchinis vadovavimo lygmuo</a:t>
            </a:r>
            <a:endParaRPr lang="en-US" b="1" dirty="0"/>
          </a:p>
          <a:p>
            <a:pPr marL="803275" lvl="1" indent="-346075">
              <a:lnSpc>
                <a:spcPct val="120000"/>
              </a:lnSpc>
              <a:buFont typeface="Wingdings" panose="05000000000000000000" pitchFamily="2" charset="2"/>
              <a:buChar char="Ø"/>
            </a:pPr>
            <a:r>
              <a:rPr lang="lt-LT" dirty="0"/>
              <a:t>Vadovavimo kompetencijos, turinčios vyrišką konotaciją, dažniausiai siejamos su aukštesnių pareigų vadovais.</a:t>
            </a:r>
            <a:endParaRPr lang="en-US" dirty="0"/>
          </a:p>
          <a:p>
            <a:pPr lvl="1">
              <a:buFont typeface="Wingdings" panose="05000000000000000000" pitchFamily="2" charset="2"/>
              <a:buChar char="Ø"/>
            </a:pPr>
            <a:endParaRPr lang="en-US" dirty="0"/>
          </a:p>
        </p:txBody>
      </p:sp>
      <p:sp>
        <p:nvSpPr>
          <p:cNvPr id="4" name="Foliennummernplatzhalter 3">
            <a:extLst>
              <a:ext uri="{FF2B5EF4-FFF2-40B4-BE49-F238E27FC236}">
                <a16:creationId xmlns:a16="http://schemas.microsoft.com/office/drawing/2014/main" id="{D4CE8EE4-E75F-1019-D6EF-4F319885E42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F3ABC3C3-C9EA-AA6D-0753-18A65E2FE8D3}"/>
              </a:ext>
            </a:extLst>
          </p:cNvPr>
          <p:cNvSpPr>
            <a:spLocks noGrp="1"/>
          </p:cNvSpPr>
          <p:nvPr>
            <p:ph type="title"/>
          </p:nvPr>
        </p:nvSpPr>
        <p:spPr/>
        <p:txBody>
          <a:bodyPr/>
          <a:lstStyle/>
          <a:p>
            <a:r>
              <a:rPr lang="lt-LT" dirty="0"/>
              <a:t>Išvados</a:t>
            </a:r>
            <a:endParaRPr lang="en-US" dirty="0"/>
          </a:p>
        </p:txBody>
      </p:sp>
      <p:sp>
        <p:nvSpPr>
          <p:cNvPr id="6" name="Fußzeilenplatzhalter 2">
            <a:extLst>
              <a:ext uri="{FF2B5EF4-FFF2-40B4-BE49-F238E27FC236}">
                <a16:creationId xmlns:a16="http://schemas.microsoft.com/office/drawing/2014/main" id="{EFE759AD-254D-1ADA-F661-B87957B33F05}"/>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7" name="Textfeld 6">
            <a:extLst>
              <a:ext uri="{FF2B5EF4-FFF2-40B4-BE49-F238E27FC236}">
                <a16:creationId xmlns:a16="http://schemas.microsoft.com/office/drawing/2014/main" id="{E9A067DB-BA0A-B21A-5AA1-4A92605D59D6}"/>
              </a:ext>
            </a:extLst>
          </p:cNvPr>
          <p:cNvSpPr txBox="1"/>
          <p:nvPr/>
        </p:nvSpPr>
        <p:spPr>
          <a:xfrm>
            <a:off x="10804214" y="1465600"/>
            <a:ext cx="1387786" cy="261610"/>
          </a:xfrm>
          <a:prstGeom prst="rect">
            <a:avLst/>
          </a:prstGeom>
          <a:noFill/>
        </p:spPr>
        <p:txBody>
          <a:bodyPr wrap="square" rtlCol="0">
            <a:spAutoFit/>
          </a:bodyPr>
          <a:lstStyle/>
          <a:p>
            <a:r>
              <a:rPr lang="de-DE" sz="1100" dirty="0"/>
              <a:t>Koenig </a:t>
            </a:r>
            <a:r>
              <a:rPr lang="lt-LT" sz="1100" dirty="0"/>
              <a:t>ir k</a:t>
            </a:r>
            <a:r>
              <a:rPr lang="de-DE" sz="1100" dirty="0"/>
              <a:t>. (2011)</a:t>
            </a:r>
          </a:p>
        </p:txBody>
      </p:sp>
    </p:spTree>
    <p:extLst>
      <p:ext uri="{BB962C8B-B14F-4D97-AF65-F5344CB8AC3E}">
        <p14:creationId xmlns:p14="http://schemas.microsoft.com/office/powerpoint/2010/main" val="42246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15</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2136338"/>
            <a:ext cx="6097604" cy="2585323"/>
          </a:xfrm>
          <a:prstGeom prst="rect">
            <a:avLst/>
          </a:prstGeom>
          <a:noFill/>
        </p:spPr>
        <p:txBody>
          <a:bodyPr wrap="square" anchor="ctr">
            <a:spAutoFit/>
          </a:bodyPr>
          <a:lstStyle/>
          <a:p>
            <a:pPr algn="ctr">
              <a:spcBef>
                <a:spcPts val="0"/>
              </a:spcBef>
            </a:pPr>
            <a:r>
              <a:rPr lang="lt-LT" sz="5400" b="1" dirty="0">
                <a:solidFill>
                  <a:schemeClr val="bg1"/>
                </a:solidFill>
                <a:latin typeface="Jost" pitchFamily="2" charset="0"/>
                <a:ea typeface="Jost" pitchFamily="2" charset="0"/>
              </a:rPr>
              <a:t>VAIDMENŲ ATITIKTIES TEORIJA</a:t>
            </a:r>
            <a:endParaRPr lang="en-GB" sz="5400" b="1" dirty="0">
              <a:solidFill>
                <a:schemeClr val="bg1"/>
              </a:solidFill>
              <a:latin typeface="Jost" pitchFamily="2" charset="0"/>
              <a:ea typeface="Jost" pitchFamily="2" charset="0"/>
            </a:endParaRPr>
          </a:p>
        </p:txBody>
      </p:sp>
    </p:spTree>
    <p:extLst>
      <p:ext uri="{BB962C8B-B14F-4D97-AF65-F5344CB8AC3E}">
        <p14:creationId xmlns:p14="http://schemas.microsoft.com/office/powerpoint/2010/main" val="1179857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16</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4154984"/>
          </a:xfrm>
          <a:prstGeom prst="rect">
            <a:avLst/>
          </a:prstGeom>
          <a:noFill/>
        </p:spPr>
        <p:txBody>
          <a:bodyPr wrap="square" rtlCol="0">
            <a:spAutoFit/>
          </a:bodyPr>
          <a:lstStyle/>
          <a:p>
            <a:pPr algn="ctr"/>
            <a:r>
              <a:rPr lang="lt-LT" sz="4400" b="1" cap="all" dirty="0">
                <a:solidFill>
                  <a:schemeClr val="accent1"/>
                </a:solidFill>
              </a:rPr>
              <a:t>VAIDMENŲ ATITIKTIS – </a:t>
            </a:r>
            <a:r>
              <a:rPr lang="lt-LT" sz="4400" dirty="0"/>
              <a:t>laipsnis, kuriuo </a:t>
            </a:r>
            <a:r>
              <a:rPr lang="lt-LT" sz="4400" dirty="0">
                <a:solidFill>
                  <a:schemeClr val="accent1"/>
                </a:solidFill>
              </a:rPr>
              <a:t>individo suvokimas </a:t>
            </a:r>
            <a:r>
              <a:rPr lang="lt-LT" sz="4400" dirty="0"/>
              <a:t>(</a:t>
            </a:r>
            <a:r>
              <a:rPr lang="lt-LT" sz="4000" i="1" dirty="0"/>
              <a:t>numanomos lyties teorija</a:t>
            </a:r>
            <a:r>
              <a:rPr lang="lt-LT" sz="4400" dirty="0"/>
              <a:t>) </a:t>
            </a:r>
            <a:r>
              <a:rPr lang="lt-LT" sz="4400" dirty="0">
                <a:solidFill>
                  <a:schemeClr val="accent1"/>
                </a:solidFill>
              </a:rPr>
              <a:t>sutampa su </a:t>
            </a:r>
            <a:r>
              <a:rPr lang="lt-LT" sz="4400" dirty="0"/>
              <a:t>išankstiniais </a:t>
            </a:r>
            <a:r>
              <a:rPr lang="lt-LT" sz="4400" dirty="0">
                <a:solidFill>
                  <a:schemeClr val="accent1"/>
                </a:solidFill>
              </a:rPr>
              <a:t>lūkesčiais</a:t>
            </a:r>
            <a:r>
              <a:rPr lang="lt-LT" sz="4400" dirty="0"/>
              <a:t> (</a:t>
            </a:r>
            <a:r>
              <a:rPr lang="lt-LT" sz="4000" i="1" dirty="0"/>
              <a:t>numanomo vadovavimo teorija</a:t>
            </a:r>
            <a:r>
              <a:rPr lang="lt-LT" sz="4400" dirty="0"/>
              <a:t>), kuriuos jis turi tam tikram </a:t>
            </a:r>
            <a:r>
              <a:rPr lang="lt-LT" sz="4400" dirty="0">
                <a:solidFill>
                  <a:schemeClr val="accent1"/>
                </a:solidFill>
              </a:rPr>
              <a:t>vaidmeniui</a:t>
            </a:r>
            <a:r>
              <a:rPr lang="lt-LT" sz="4400" dirty="0"/>
              <a:t> (</a:t>
            </a:r>
            <a:r>
              <a:rPr lang="lt-LT" sz="4000" i="1" dirty="0"/>
              <a:t>vadovaujančiai pozicija</a:t>
            </a:r>
            <a:r>
              <a:rPr lang="lt-LT" sz="4400" i="1" dirty="0"/>
              <a:t>i</a:t>
            </a:r>
            <a:r>
              <a:rPr lang="lt-LT" sz="4400" dirty="0"/>
              <a:t>).</a:t>
            </a:r>
            <a:endParaRPr lang="en-GB" sz="4400" dirty="0"/>
          </a:p>
        </p:txBody>
      </p:sp>
    </p:spTree>
    <p:extLst>
      <p:ext uri="{BB962C8B-B14F-4D97-AF65-F5344CB8AC3E}">
        <p14:creationId xmlns:p14="http://schemas.microsoft.com/office/powerpoint/2010/main" val="472546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feil: nach rechts 14">
            <a:extLst>
              <a:ext uri="{FF2B5EF4-FFF2-40B4-BE49-F238E27FC236}">
                <a16:creationId xmlns:a16="http://schemas.microsoft.com/office/drawing/2014/main" id="{E6A1A0A6-603B-326B-F716-B9737CCD05DF}"/>
              </a:ext>
            </a:extLst>
          </p:cNvPr>
          <p:cNvSpPr/>
          <p:nvPr/>
        </p:nvSpPr>
        <p:spPr>
          <a:xfrm rot="5400000">
            <a:off x="6638435" y="2590977"/>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feil: nach rechts 13">
            <a:extLst>
              <a:ext uri="{FF2B5EF4-FFF2-40B4-BE49-F238E27FC236}">
                <a16:creationId xmlns:a16="http://schemas.microsoft.com/office/drawing/2014/main" id="{9A6498D0-7BE6-CB51-F365-9396E40FC412}"/>
              </a:ext>
            </a:extLst>
          </p:cNvPr>
          <p:cNvSpPr/>
          <p:nvPr/>
        </p:nvSpPr>
        <p:spPr>
          <a:xfrm rot="5400000">
            <a:off x="4256868" y="2590976"/>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liennummernplatzhalter 4">
            <a:extLst>
              <a:ext uri="{FF2B5EF4-FFF2-40B4-BE49-F238E27FC236}">
                <a16:creationId xmlns:a16="http://schemas.microsoft.com/office/drawing/2014/main" id="{2C5E1279-82B3-AF61-154D-6BA2131B987B}"/>
              </a:ext>
            </a:extLst>
          </p:cNvPr>
          <p:cNvSpPr>
            <a:spLocks noGrp="1"/>
          </p:cNvSpPr>
          <p:nvPr>
            <p:ph type="sldNum" sz="quarter" idx="12"/>
          </p:nvPr>
        </p:nvSpPr>
        <p:spPr/>
        <p:txBody>
          <a:bodyPr/>
          <a:lstStyle/>
          <a:p>
            <a:fld id="{F96B14D3-7D2A-2041-9DA6-67735C9926F2}" type="slidenum">
              <a:rPr lang="en-GB" noProof="0" smtClean="0"/>
              <a:t>17</a:t>
            </a:fld>
            <a:endParaRPr lang="en-GB" noProof="0"/>
          </a:p>
        </p:txBody>
      </p:sp>
      <p:sp>
        <p:nvSpPr>
          <p:cNvPr id="6" name="Titel 5">
            <a:extLst>
              <a:ext uri="{FF2B5EF4-FFF2-40B4-BE49-F238E27FC236}">
                <a16:creationId xmlns:a16="http://schemas.microsoft.com/office/drawing/2014/main" id="{B04BB5A3-B4A5-9520-0687-6F19FDABF60A}"/>
              </a:ext>
            </a:extLst>
          </p:cNvPr>
          <p:cNvSpPr>
            <a:spLocks noGrp="1"/>
          </p:cNvSpPr>
          <p:nvPr>
            <p:ph type="title"/>
          </p:nvPr>
        </p:nvSpPr>
        <p:spPr/>
        <p:txBody>
          <a:bodyPr/>
          <a:lstStyle/>
          <a:p>
            <a:r>
              <a:rPr lang="lt-LT" dirty="0"/>
              <a:t>Vaidmenų atitikties teorija</a:t>
            </a:r>
            <a:endParaRPr lang="en-US" dirty="0"/>
          </a:p>
        </p:txBody>
      </p:sp>
      <p:sp>
        <p:nvSpPr>
          <p:cNvPr id="7" name="Rechteck 6">
            <a:extLst>
              <a:ext uri="{FF2B5EF4-FFF2-40B4-BE49-F238E27FC236}">
                <a16:creationId xmlns:a16="http://schemas.microsoft.com/office/drawing/2014/main" id="{47FCEC7C-345D-E78F-BD1C-7204F2FECFF7}"/>
              </a:ext>
            </a:extLst>
          </p:cNvPr>
          <p:cNvSpPr/>
          <p:nvPr/>
        </p:nvSpPr>
        <p:spPr>
          <a:xfrm>
            <a:off x="2801144" y="3938153"/>
            <a:ext cx="6589712" cy="1345047"/>
          </a:xfrm>
          <a:prstGeom prst="rect">
            <a:avLst/>
          </a:prstGeom>
          <a:solidFill>
            <a:srgbClr val="E5E9EF"/>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lt-LT" sz="2400" b="1" dirty="0">
                <a:solidFill>
                  <a:sysClr val="windowText" lastClr="000000"/>
                </a:solidFill>
              </a:rPr>
              <a:t>Vaidmenų (ne)suderinamumas</a:t>
            </a:r>
            <a:endParaRPr lang="en-GB" sz="2400" b="1" dirty="0">
              <a:solidFill>
                <a:sysClr val="windowText" lastClr="000000"/>
              </a:solidFill>
            </a:endParaRPr>
          </a:p>
          <a:p>
            <a:pPr algn="ctr"/>
            <a:endParaRPr lang="en-GB" i="1" dirty="0">
              <a:solidFill>
                <a:sysClr val="windowText" lastClr="000000"/>
              </a:solidFill>
            </a:endParaRPr>
          </a:p>
          <a:p>
            <a:pPr algn="ctr"/>
            <a:r>
              <a:rPr lang="lt-LT" i="1" dirty="0">
                <a:solidFill>
                  <a:sysClr val="windowText" lastClr="000000"/>
                </a:solidFill>
              </a:rPr>
              <a:t>Moterų savybės </a:t>
            </a:r>
            <a:r>
              <a:rPr lang="en-GB" i="1" dirty="0">
                <a:solidFill>
                  <a:sysClr val="windowText" lastClr="000000"/>
                </a:solidFill>
              </a:rPr>
              <a:t>≠ </a:t>
            </a:r>
            <a:r>
              <a:rPr lang="lt-LT" i="1" dirty="0">
                <a:solidFill>
                  <a:sysClr val="windowText" lastClr="000000"/>
                </a:solidFill>
              </a:rPr>
              <a:t>vadovavimo supratimas </a:t>
            </a:r>
            <a:r>
              <a:rPr lang="en-GB" i="1" dirty="0">
                <a:solidFill>
                  <a:sysClr val="windowText" lastClr="000000"/>
                </a:solidFill>
                <a:latin typeface="Arial" panose="020B0604020202020204" pitchFamily="34" charset="0"/>
                <a:cs typeface="Arial" panose="020B0604020202020204" pitchFamily="34" charset="0"/>
              </a:rPr>
              <a:t>→</a:t>
            </a:r>
            <a:r>
              <a:rPr lang="en-GB" i="1" dirty="0">
                <a:solidFill>
                  <a:sysClr val="windowText" lastClr="000000"/>
                </a:solidFill>
              </a:rPr>
              <a:t> </a:t>
            </a:r>
            <a:r>
              <a:rPr lang="lt-LT" b="1" i="1" dirty="0">
                <a:solidFill>
                  <a:sysClr val="windowText" lastClr="000000"/>
                </a:solidFill>
              </a:rPr>
              <a:t>neatitinka</a:t>
            </a:r>
            <a:endParaRPr lang="en-GB" b="1" i="1" dirty="0">
              <a:solidFill>
                <a:sysClr val="windowText" lastClr="000000"/>
              </a:solidFill>
            </a:endParaRPr>
          </a:p>
          <a:p>
            <a:pPr algn="ctr"/>
            <a:r>
              <a:rPr lang="lt-LT" i="1" dirty="0">
                <a:solidFill>
                  <a:sysClr val="windowText" lastClr="000000"/>
                </a:solidFill>
              </a:rPr>
              <a:t>Vyrų savybės </a:t>
            </a:r>
            <a:r>
              <a:rPr lang="en-GB" i="1" dirty="0">
                <a:solidFill>
                  <a:sysClr val="windowText" lastClr="000000"/>
                </a:solidFill>
              </a:rPr>
              <a:t>≠ </a:t>
            </a:r>
            <a:r>
              <a:rPr lang="lt-LT" i="1" dirty="0">
                <a:solidFill>
                  <a:sysClr val="windowText" lastClr="000000"/>
                </a:solidFill>
              </a:rPr>
              <a:t>moterų supratimas </a:t>
            </a:r>
            <a:r>
              <a:rPr lang="en-GB" i="1" dirty="0">
                <a:solidFill>
                  <a:sysClr val="windowText" lastClr="000000"/>
                </a:solidFill>
                <a:latin typeface="Arial" panose="020B0604020202020204" pitchFamily="34" charset="0"/>
                <a:cs typeface="Arial" panose="020B0604020202020204" pitchFamily="34" charset="0"/>
              </a:rPr>
              <a:t>→</a:t>
            </a:r>
            <a:r>
              <a:rPr lang="en-GB" i="1" dirty="0">
                <a:solidFill>
                  <a:sysClr val="windowText" lastClr="000000"/>
                </a:solidFill>
              </a:rPr>
              <a:t> </a:t>
            </a:r>
            <a:r>
              <a:rPr lang="lt-LT" i="1" dirty="0">
                <a:solidFill>
                  <a:sysClr val="windowText" lastClr="000000"/>
                </a:solidFill>
              </a:rPr>
              <a:t>neautentiškas</a:t>
            </a:r>
            <a:r>
              <a:rPr lang="en-GB" i="1" dirty="0">
                <a:solidFill>
                  <a:sysClr val="windowText" lastClr="000000"/>
                </a:solidFill>
              </a:rPr>
              <a:t> </a:t>
            </a:r>
            <a:r>
              <a:rPr lang="en-GB" i="1" dirty="0">
                <a:solidFill>
                  <a:sysClr val="windowText" lastClr="000000"/>
                </a:solidFill>
                <a:latin typeface="Arial" panose="020B0604020202020204" pitchFamily="34" charset="0"/>
                <a:cs typeface="Arial" panose="020B0604020202020204" pitchFamily="34" charset="0"/>
              </a:rPr>
              <a:t>→</a:t>
            </a:r>
            <a:r>
              <a:rPr lang="en-GB" i="1" dirty="0">
                <a:solidFill>
                  <a:sysClr val="windowText" lastClr="000000"/>
                </a:solidFill>
              </a:rPr>
              <a:t> </a:t>
            </a:r>
            <a:r>
              <a:rPr lang="lt-LT" b="1" i="1" dirty="0">
                <a:solidFill>
                  <a:sysClr val="windowText" lastClr="000000"/>
                </a:solidFill>
              </a:rPr>
              <a:t>neatitinka</a:t>
            </a:r>
            <a:endParaRPr lang="en-GB" b="1" i="1" dirty="0">
              <a:solidFill>
                <a:sysClr val="windowText" lastClr="000000"/>
              </a:solidFill>
            </a:endParaRPr>
          </a:p>
        </p:txBody>
      </p:sp>
      <p:sp>
        <p:nvSpPr>
          <p:cNvPr id="2" name="Rechteck 1">
            <a:extLst>
              <a:ext uri="{FF2B5EF4-FFF2-40B4-BE49-F238E27FC236}">
                <a16:creationId xmlns:a16="http://schemas.microsoft.com/office/drawing/2014/main" id="{071C7EB7-BDA6-E5C4-8E97-2D7810E158F8}"/>
              </a:ext>
            </a:extLst>
          </p:cNvPr>
          <p:cNvSpPr/>
          <p:nvPr/>
        </p:nvSpPr>
        <p:spPr>
          <a:xfrm>
            <a:off x="1151096"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b="1" dirty="0">
                <a:solidFill>
                  <a:sysClr val="windowText" lastClr="000000"/>
                </a:solidFill>
              </a:rPr>
              <a:t>Numanomo vadovavimo teorija</a:t>
            </a:r>
            <a:endParaRPr lang="en-GB" b="1" dirty="0">
              <a:solidFill>
                <a:sysClr val="windowText" lastClr="000000"/>
              </a:solidFill>
            </a:endParaRPr>
          </a:p>
          <a:p>
            <a:pPr algn="ctr"/>
            <a:r>
              <a:rPr lang="lt-LT" sz="1600" i="1" dirty="0">
                <a:solidFill>
                  <a:sysClr val="windowText" lastClr="000000"/>
                </a:solidFill>
              </a:rPr>
              <a:t>Koks turi būti vadovas?</a:t>
            </a:r>
            <a:endParaRPr lang="en-GB" sz="1600" i="1" dirty="0">
              <a:solidFill>
                <a:sysClr val="windowText" lastClr="000000"/>
              </a:solidFill>
            </a:endParaRPr>
          </a:p>
        </p:txBody>
      </p:sp>
      <p:sp>
        <p:nvSpPr>
          <p:cNvPr id="3" name="Rechteck 2">
            <a:extLst>
              <a:ext uri="{FF2B5EF4-FFF2-40B4-BE49-F238E27FC236}">
                <a16:creationId xmlns:a16="http://schemas.microsoft.com/office/drawing/2014/main" id="{8AFAD3C4-11E0-C3E7-3B54-55D8DCA095E4}"/>
              </a:ext>
            </a:extLst>
          </p:cNvPr>
          <p:cNvSpPr/>
          <p:nvPr/>
        </p:nvSpPr>
        <p:spPr>
          <a:xfrm>
            <a:off x="1948657"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i="1" dirty="0">
                <a:solidFill>
                  <a:sysClr val="windowText" lastClr="000000"/>
                </a:solidFill>
              </a:rPr>
              <a:t>Mąstai kaip vadovas,</a:t>
            </a:r>
          </a:p>
          <a:p>
            <a:pPr algn="ctr"/>
            <a:r>
              <a:rPr lang="lt-LT" i="1" dirty="0">
                <a:solidFill>
                  <a:sysClr val="windowText" lastClr="000000"/>
                </a:solidFill>
              </a:rPr>
              <a:t> mąstai kaip vyras</a:t>
            </a:r>
            <a:endParaRPr lang="en-GB" i="1" dirty="0">
              <a:solidFill>
                <a:sysClr val="windowText" lastClr="000000"/>
              </a:solidFill>
            </a:endParaRPr>
          </a:p>
        </p:txBody>
      </p:sp>
      <p:sp>
        <p:nvSpPr>
          <p:cNvPr id="4" name="Rechteck 3">
            <a:extLst>
              <a:ext uri="{FF2B5EF4-FFF2-40B4-BE49-F238E27FC236}">
                <a16:creationId xmlns:a16="http://schemas.microsoft.com/office/drawing/2014/main" id="{1BE18D37-9F4E-B604-A148-F70B32FD851E}"/>
              </a:ext>
            </a:extLst>
          </p:cNvPr>
          <p:cNvSpPr/>
          <p:nvPr/>
        </p:nvSpPr>
        <p:spPr>
          <a:xfrm>
            <a:off x="6489224"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b="1" dirty="0">
                <a:solidFill>
                  <a:sysClr val="windowText" lastClr="000000"/>
                </a:solidFill>
              </a:rPr>
              <a:t>Numanomos lyties teorija</a:t>
            </a:r>
            <a:endParaRPr lang="en-GB" b="1" dirty="0">
              <a:solidFill>
                <a:sysClr val="windowText" lastClr="000000"/>
              </a:solidFill>
            </a:endParaRPr>
          </a:p>
          <a:p>
            <a:pPr algn="ctr"/>
            <a:r>
              <a:rPr lang="lt-LT" sz="1600" i="1" dirty="0">
                <a:solidFill>
                  <a:sysClr val="windowText" lastClr="000000"/>
                </a:solidFill>
              </a:rPr>
              <a:t>Koks turi būti vyras / moteris?</a:t>
            </a:r>
            <a:endParaRPr lang="en-GB" sz="1600" i="1" dirty="0">
              <a:solidFill>
                <a:sysClr val="windowText" lastClr="000000"/>
              </a:solidFill>
            </a:endParaRPr>
          </a:p>
        </p:txBody>
      </p:sp>
      <p:sp>
        <p:nvSpPr>
          <p:cNvPr id="10" name="Rechteck 9">
            <a:extLst>
              <a:ext uri="{FF2B5EF4-FFF2-40B4-BE49-F238E27FC236}">
                <a16:creationId xmlns:a16="http://schemas.microsoft.com/office/drawing/2014/main" id="{93370E4D-AA4E-7E22-3A1D-4C3C9C3605CA}"/>
              </a:ext>
            </a:extLst>
          </p:cNvPr>
          <p:cNvSpPr/>
          <p:nvPr/>
        </p:nvSpPr>
        <p:spPr>
          <a:xfrm>
            <a:off x="7286784"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t-LT" i="1" dirty="0">
                <a:solidFill>
                  <a:sysClr val="windowText" lastClr="000000"/>
                </a:solidFill>
              </a:rPr>
              <a:t>Mąstai kaip moteris</a:t>
            </a:r>
            <a:endParaRPr lang="en-GB" i="1" dirty="0">
              <a:solidFill>
                <a:sysClr val="windowText" lastClr="000000"/>
              </a:solidFill>
            </a:endParaRPr>
          </a:p>
        </p:txBody>
      </p:sp>
      <p:sp>
        <p:nvSpPr>
          <p:cNvPr id="12" name="Geschweifte Klammer rechts 11">
            <a:extLst>
              <a:ext uri="{FF2B5EF4-FFF2-40B4-BE49-F238E27FC236}">
                <a16:creationId xmlns:a16="http://schemas.microsoft.com/office/drawing/2014/main" id="{D37EB692-6E45-30D1-8CA1-D37A79F89DDC}"/>
              </a:ext>
            </a:extLst>
          </p:cNvPr>
          <p:cNvSpPr/>
          <p:nvPr/>
        </p:nvSpPr>
        <p:spPr>
          <a:xfrm rot="5400000">
            <a:off x="5996449" y="2169173"/>
            <a:ext cx="199097" cy="6589711"/>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Textfeld 12">
            <a:extLst>
              <a:ext uri="{FF2B5EF4-FFF2-40B4-BE49-F238E27FC236}">
                <a16:creationId xmlns:a16="http://schemas.microsoft.com/office/drawing/2014/main" id="{9DF64E31-2DBC-169B-F9D5-8F6EF9679C73}"/>
              </a:ext>
            </a:extLst>
          </p:cNvPr>
          <p:cNvSpPr txBox="1"/>
          <p:nvPr/>
        </p:nvSpPr>
        <p:spPr>
          <a:xfrm>
            <a:off x="3865130" y="5552752"/>
            <a:ext cx="4461734" cy="523220"/>
          </a:xfrm>
          <a:prstGeom prst="rect">
            <a:avLst/>
          </a:prstGeom>
          <a:noFill/>
        </p:spPr>
        <p:txBody>
          <a:bodyPr wrap="none" rtlCol="0">
            <a:spAutoFit/>
          </a:bodyPr>
          <a:lstStyle/>
          <a:p>
            <a:r>
              <a:rPr lang="lt-LT" sz="2800" b="1" dirty="0">
                <a:solidFill>
                  <a:schemeClr val="accent1"/>
                </a:solidFill>
              </a:rPr>
              <a:t>GRĮŽTAMOJO RYŠIO EFEKTAS</a:t>
            </a:r>
            <a:endParaRPr lang="en-GB" sz="2800" b="1" dirty="0">
              <a:solidFill>
                <a:schemeClr val="accent1"/>
              </a:solidFill>
            </a:endParaRPr>
          </a:p>
        </p:txBody>
      </p:sp>
      <p:sp>
        <p:nvSpPr>
          <p:cNvPr id="17" name="Fußzeilenplatzhalter 2">
            <a:extLst>
              <a:ext uri="{FF2B5EF4-FFF2-40B4-BE49-F238E27FC236}">
                <a16:creationId xmlns:a16="http://schemas.microsoft.com/office/drawing/2014/main" id="{139D32D6-B469-7CBB-41EC-D8F8AAA5A394}"/>
              </a:ext>
            </a:extLst>
          </p:cNvPr>
          <p:cNvSpPr>
            <a:spLocks noGrp="1"/>
          </p:cNvSpPr>
          <p:nvPr>
            <p:ph type="ftr" sz="quarter" idx="11"/>
          </p:nvPr>
        </p:nvSpPr>
        <p:spPr>
          <a:xfrm>
            <a:off x="4038600" y="6356350"/>
            <a:ext cx="4114800" cy="365125"/>
          </a:xfrm>
        </p:spPr>
        <p:txBody>
          <a:bodyPr/>
          <a:lstStyle/>
          <a:p>
            <a:r>
              <a:rPr lang="de-DE" dirty="0"/>
              <a:t>ERASMUS+ DIGIGEN 
Project Ref. No. 2021-1-DE02-KA220-VET-000025335</a:t>
            </a:r>
          </a:p>
        </p:txBody>
      </p:sp>
      <p:sp>
        <p:nvSpPr>
          <p:cNvPr id="11" name="Textfeld 10">
            <a:extLst>
              <a:ext uri="{FF2B5EF4-FFF2-40B4-BE49-F238E27FC236}">
                <a16:creationId xmlns:a16="http://schemas.microsoft.com/office/drawing/2014/main" id="{8AB0120E-0713-7463-5B07-2DB115127A11}"/>
              </a:ext>
            </a:extLst>
          </p:cNvPr>
          <p:cNvSpPr txBox="1"/>
          <p:nvPr/>
        </p:nvSpPr>
        <p:spPr>
          <a:xfrm>
            <a:off x="9951820" y="1471841"/>
            <a:ext cx="2325688" cy="261610"/>
          </a:xfrm>
          <a:prstGeom prst="rect">
            <a:avLst/>
          </a:prstGeom>
          <a:noFill/>
        </p:spPr>
        <p:txBody>
          <a:bodyPr wrap="square" rtlCol="0">
            <a:spAutoFit/>
          </a:bodyPr>
          <a:lstStyle>
            <a:defPPr>
              <a:defRPr lang="de-DE"/>
            </a:defPPr>
            <a:lvl1pPr>
              <a:defRPr sz="1100"/>
            </a:lvl1pPr>
          </a:lstStyle>
          <a:p>
            <a:r>
              <a:rPr lang="en-US" dirty="0"/>
              <a:t>Mai, Büttgen &amp; Scharzinger (2016) </a:t>
            </a:r>
            <a:endParaRPr lang="en-GB" dirty="0"/>
          </a:p>
        </p:txBody>
      </p:sp>
    </p:spTree>
    <p:extLst>
      <p:ext uri="{BB962C8B-B14F-4D97-AF65-F5344CB8AC3E}">
        <p14:creationId xmlns:p14="http://schemas.microsoft.com/office/powerpoint/2010/main" val="285481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C7851CBD-C185-5448-5BF2-32A4BAB5D01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BCA6040-4CB8-5860-AD77-0E0445BC1196}"/>
              </a:ext>
            </a:extLst>
          </p:cNvPr>
          <p:cNvSpPr>
            <a:spLocks noGrp="1"/>
          </p:cNvSpPr>
          <p:nvPr>
            <p:ph type="sldNum" sz="quarter" idx="12"/>
          </p:nvPr>
        </p:nvSpPr>
        <p:spPr/>
        <p:txBody>
          <a:bodyPr/>
          <a:lstStyle/>
          <a:p>
            <a:fld id="{F96B14D3-7D2A-2041-9DA6-67735C9926F2}" type="slidenum">
              <a:rPr lang="de-DE" smtClean="0"/>
              <a:t>18</a:t>
            </a:fld>
            <a:endParaRPr lang="de-DE"/>
          </a:p>
        </p:txBody>
      </p:sp>
      <p:sp>
        <p:nvSpPr>
          <p:cNvPr id="6" name="Titel 5">
            <a:extLst>
              <a:ext uri="{FF2B5EF4-FFF2-40B4-BE49-F238E27FC236}">
                <a16:creationId xmlns:a16="http://schemas.microsoft.com/office/drawing/2014/main" id="{C626D9A9-9119-0295-EB86-89F5546C24DC}"/>
              </a:ext>
            </a:extLst>
          </p:cNvPr>
          <p:cNvSpPr>
            <a:spLocks noGrp="1"/>
          </p:cNvSpPr>
          <p:nvPr>
            <p:ph type="title"/>
          </p:nvPr>
        </p:nvSpPr>
        <p:spPr/>
        <p:txBody>
          <a:bodyPr/>
          <a:lstStyle/>
          <a:p>
            <a:r>
              <a:rPr lang="lt-LT" sz="4000" dirty="0"/>
              <a:t>Kandidato tinkamumo suvokimas</a:t>
            </a:r>
            <a:endParaRPr lang="en-GB" sz="4000" dirty="0"/>
          </a:p>
        </p:txBody>
      </p:sp>
      <p:pic>
        <p:nvPicPr>
          <p:cNvPr id="9" name="Grafik 8" descr="Dokument mit einfarbiger Füllung">
            <a:extLst>
              <a:ext uri="{FF2B5EF4-FFF2-40B4-BE49-F238E27FC236}">
                <a16:creationId xmlns:a16="http://schemas.microsoft.com/office/drawing/2014/main" id="{676C29A9-A510-79BE-CA94-057611F9A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06060" y="3470641"/>
            <a:ext cx="1579880" cy="1579880"/>
          </a:xfrm>
          <a:prstGeom prst="rect">
            <a:avLst/>
          </a:prstGeom>
        </p:spPr>
      </p:pic>
      <p:pic>
        <p:nvPicPr>
          <p:cNvPr id="11" name="Grafik 10" descr="Zielgruppe mit einfarbiger Füllung">
            <a:extLst>
              <a:ext uri="{FF2B5EF4-FFF2-40B4-BE49-F238E27FC236}">
                <a16:creationId xmlns:a16="http://schemas.microsoft.com/office/drawing/2014/main" id="{09F19C6C-09AF-7555-804B-FDAE0AA1BA3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26259" y="2454641"/>
            <a:ext cx="1579880" cy="1579880"/>
          </a:xfrm>
          <a:prstGeom prst="rect">
            <a:avLst/>
          </a:prstGeom>
        </p:spPr>
      </p:pic>
      <p:pic>
        <p:nvPicPr>
          <p:cNvPr id="13" name="Grafik 12" descr="Besprechung mit einfarbiger Füllung">
            <a:extLst>
              <a:ext uri="{FF2B5EF4-FFF2-40B4-BE49-F238E27FC236}">
                <a16:creationId xmlns:a16="http://schemas.microsoft.com/office/drawing/2014/main" id="{766DE9DC-F59F-DE71-B697-89D5358B453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785861" y="2361137"/>
            <a:ext cx="1766888" cy="1766888"/>
          </a:xfrm>
          <a:prstGeom prst="rect">
            <a:avLst/>
          </a:prstGeom>
        </p:spPr>
      </p:pic>
      <p:sp>
        <p:nvSpPr>
          <p:cNvPr id="16" name="Textfeld 15">
            <a:extLst>
              <a:ext uri="{FF2B5EF4-FFF2-40B4-BE49-F238E27FC236}">
                <a16:creationId xmlns:a16="http://schemas.microsoft.com/office/drawing/2014/main" id="{2487FD2E-4930-0268-FA11-BF629931BC1E}"/>
              </a:ext>
            </a:extLst>
          </p:cNvPr>
          <p:cNvSpPr txBox="1"/>
          <p:nvPr/>
        </p:nvSpPr>
        <p:spPr>
          <a:xfrm>
            <a:off x="710870" y="2276945"/>
            <a:ext cx="5226495" cy="369332"/>
          </a:xfrm>
          <a:prstGeom prst="rect">
            <a:avLst/>
          </a:prstGeom>
          <a:noFill/>
        </p:spPr>
        <p:txBody>
          <a:bodyPr wrap="none" rtlCol="0">
            <a:spAutoFit/>
          </a:bodyPr>
          <a:lstStyle/>
          <a:p>
            <a:r>
              <a:rPr lang="lt-LT" b="1" dirty="0">
                <a:solidFill>
                  <a:schemeClr val="accent1"/>
                </a:solidFill>
              </a:rPr>
              <a:t>Žmogiškieji ištekliai apibūdina vadovą, kurio jie ieško</a:t>
            </a:r>
            <a:endParaRPr lang="en-GB" b="1" dirty="0">
              <a:solidFill>
                <a:schemeClr val="accent1"/>
              </a:solidFill>
            </a:endParaRPr>
          </a:p>
        </p:txBody>
      </p:sp>
      <p:sp>
        <p:nvSpPr>
          <p:cNvPr id="17" name="Textfeld 16">
            <a:extLst>
              <a:ext uri="{FF2B5EF4-FFF2-40B4-BE49-F238E27FC236}">
                <a16:creationId xmlns:a16="http://schemas.microsoft.com/office/drawing/2014/main" id="{1A9974FF-6B2F-43DA-F8D6-C068F6C0C18D}"/>
              </a:ext>
            </a:extLst>
          </p:cNvPr>
          <p:cNvSpPr txBox="1"/>
          <p:nvPr/>
        </p:nvSpPr>
        <p:spPr>
          <a:xfrm>
            <a:off x="3731432" y="5303146"/>
            <a:ext cx="4190571" cy="646331"/>
          </a:xfrm>
          <a:prstGeom prst="rect">
            <a:avLst/>
          </a:prstGeom>
          <a:noFill/>
        </p:spPr>
        <p:txBody>
          <a:bodyPr wrap="none" rtlCol="0">
            <a:spAutoFit/>
          </a:bodyPr>
          <a:lstStyle/>
          <a:p>
            <a:pPr marL="285750" indent="-285750">
              <a:buFont typeface="Wingdings" panose="05000000000000000000" pitchFamily="2" charset="2"/>
              <a:buChar char="à"/>
            </a:pPr>
            <a:r>
              <a:rPr lang="lt-LT" i="1" dirty="0">
                <a:sym typeface="Wingdings" panose="05000000000000000000" pitchFamily="2" charset="2"/>
              </a:rPr>
              <a:t>Sau </a:t>
            </a:r>
            <a:r>
              <a:rPr lang="lt-LT" i="1" dirty="0" err="1">
                <a:sym typeface="Wingdings" panose="05000000000000000000" pitchFamily="2" charset="2"/>
              </a:rPr>
              <a:t>priskiariamo</a:t>
            </a:r>
            <a:r>
              <a:rPr lang="lt-LT" i="1" dirty="0">
                <a:sym typeface="Wingdings" panose="05000000000000000000" pitchFamily="2" charset="2"/>
              </a:rPr>
              <a:t> vaidmens neatitikimas</a:t>
            </a:r>
            <a:endParaRPr lang="en-GB" i="1" dirty="0"/>
          </a:p>
          <a:p>
            <a:pPr marL="285750" indent="-285750">
              <a:buFont typeface="Wingdings" panose="05000000000000000000" pitchFamily="2" charset="2"/>
              <a:buChar char="à"/>
            </a:pPr>
            <a:r>
              <a:rPr lang="lt-LT" i="1" dirty="0">
                <a:sym typeface="Wingdings" panose="05000000000000000000" pitchFamily="2" charset="2"/>
              </a:rPr>
              <a:t>Moterų kandidačių savęs pašalinimas</a:t>
            </a:r>
            <a:endParaRPr lang="en-GB" i="1" dirty="0">
              <a:sym typeface="Wingdings" panose="05000000000000000000" pitchFamily="2" charset="2"/>
            </a:endParaRPr>
          </a:p>
        </p:txBody>
      </p:sp>
      <p:sp>
        <p:nvSpPr>
          <p:cNvPr id="18" name="Textfeld 17">
            <a:extLst>
              <a:ext uri="{FF2B5EF4-FFF2-40B4-BE49-F238E27FC236}">
                <a16:creationId xmlns:a16="http://schemas.microsoft.com/office/drawing/2014/main" id="{6A0A6625-849B-6ADB-66B3-8A985A8BFD3A}"/>
              </a:ext>
            </a:extLst>
          </p:cNvPr>
          <p:cNvSpPr txBox="1"/>
          <p:nvPr/>
        </p:nvSpPr>
        <p:spPr>
          <a:xfrm>
            <a:off x="7225005" y="3838520"/>
            <a:ext cx="4865395" cy="1200329"/>
          </a:xfrm>
          <a:prstGeom prst="rect">
            <a:avLst/>
          </a:prstGeom>
          <a:noFill/>
        </p:spPr>
        <p:txBody>
          <a:bodyPr wrap="square" rtlCol="0">
            <a:spAutoFit/>
          </a:bodyPr>
          <a:lstStyle/>
          <a:p>
            <a:pPr marL="285750" indent="-285750">
              <a:buFont typeface="Wingdings" panose="05000000000000000000" pitchFamily="2" charset="2"/>
              <a:buChar char="à"/>
            </a:pPr>
            <a:r>
              <a:rPr lang="lt-LT" i="1" dirty="0">
                <a:sym typeface="Wingdings" panose="05000000000000000000" pitchFamily="2" charset="2"/>
              </a:rPr>
              <a:t>Trečiosios šalies apibūdinto vaidmens neatitikimas</a:t>
            </a:r>
            <a:endParaRPr lang="en-GB" i="1" dirty="0">
              <a:sym typeface="Wingdings" panose="05000000000000000000" pitchFamily="2" charset="2"/>
            </a:endParaRPr>
          </a:p>
          <a:p>
            <a:r>
              <a:rPr lang="en-GB" i="1" dirty="0">
                <a:sym typeface="Wingdings" panose="05000000000000000000" pitchFamily="2" charset="2"/>
              </a:rPr>
              <a:t> </a:t>
            </a:r>
            <a:r>
              <a:rPr lang="lt-LT" i="1" dirty="0">
                <a:sym typeface="Wingdings" panose="05000000000000000000" pitchFamily="2" charset="2"/>
              </a:rPr>
              <a:t>Trečiosios šalies moterų kandidačių  pašalinimas</a:t>
            </a:r>
            <a:endParaRPr lang="en-GB" i="1" dirty="0"/>
          </a:p>
        </p:txBody>
      </p:sp>
      <p:sp>
        <p:nvSpPr>
          <p:cNvPr id="20" name="Textfeld 19">
            <a:extLst>
              <a:ext uri="{FF2B5EF4-FFF2-40B4-BE49-F238E27FC236}">
                <a16:creationId xmlns:a16="http://schemas.microsoft.com/office/drawing/2014/main" id="{76816AD3-DC0B-1D27-594E-6E2D42C11CB1}"/>
              </a:ext>
            </a:extLst>
          </p:cNvPr>
          <p:cNvSpPr txBox="1"/>
          <p:nvPr/>
        </p:nvSpPr>
        <p:spPr>
          <a:xfrm>
            <a:off x="1146460" y="3813129"/>
            <a:ext cx="2700298" cy="646331"/>
          </a:xfrm>
          <a:prstGeom prst="rect">
            <a:avLst/>
          </a:prstGeom>
          <a:noFill/>
        </p:spPr>
        <p:txBody>
          <a:bodyPr wrap="square">
            <a:spAutoFit/>
          </a:bodyPr>
          <a:lstStyle/>
          <a:p>
            <a:pPr marL="285750" indent="-285750">
              <a:buFont typeface="Wingdings" panose="05000000000000000000" pitchFamily="2" charset="2"/>
              <a:buChar char="à"/>
            </a:pPr>
            <a:r>
              <a:rPr lang="lt-LT" i="1" dirty="0">
                <a:sym typeface="Wingdings" panose="05000000000000000000" pitchFamily="2" charset="2"/>
              </a:rPr>
              <a:t>Mąstai kaip vadovas, mąstai kaip vyras</a:t>
            </a:r>
          </a:p>
        </p:txBody>
      </p:sp>
      <p:sp>
        <p:nvSpPr>
          <p:cNvPr id="22" name="Textfeld 21">
            <a:extLst>
              <a:ext uri="{FF2B5EF4-FFF2-40B4-BE49-F238E27FC236}">
                <a16:creationId xmlns:a16="http://schemas.microsoft.com/office/drawing/2014/main" id="{4792043F-2C1A-3F5C-8AC9-2433610628E8}"/>
              </a:ext>
            </a:extLst>
          </p:cNvPr>
          <p:cNvSpPr txBox="1"/>
          <p:nvPr/>
        </p:nvSpPr>
        <p:spPr>
          <a:xfrm>
            <a:off x="4390390" y="3096781"/>
            <a:ext cx="3411220" cy="369332"/>
          </a:xfrm>
          <a:prstGeom prst="rect">
            <a:avLst/>
          </a:prstGeom>
          <a:noFill/>
        </p:spPr>
        <p:txBody>
          <a:bodyPr wrap="square">
            <a:spAutoFit/>
          </a:bodyPr>
          <a:lstStyle/>
          <a:p>
            <a:pPr algn="ctr"/>
            <a:r>
              <a:rPr lang="lt-LT" b="1" dirty="0">
                <a:solidFill>
                  <a:schemeClr val="accent1"/>
                </a:solidFill>
              </a:rPr>
              <a:t>(Šališkas) darbo skelbimas</a:t>
            </a:r>
            <a:endParaRPr lang="en-GB" b="1" dirty="0">
              <a:solidFill>
                <a:schemeClr val="accent1"/>
              </a:solidFill>
            </a:endParaRPr>
          </a:p>
        </p:txBody>
      </p:sp>
      <p:sp>
        <p:nvSpPr>
          <p:cNvPr id="25" name="Textfeld 24">
            <a:extLst>
              <a:ext uri="{FF2B5EF4-FFF2-40B4-BE49-F238E27FC236}">
                <a16:creationId xmlns:a16="http://schemas.microsoft.com/office/drawing/2014/main" id="{C16376FF-A075-A058-E80B-CB1F73140BE1}"/>
              </a:ext>
            </a:extLst>
          </p:cNvPr>
          <p:cNvSpPr txBox="1"/>
          <p:nvPr/>
        </p:nvSpPr>
        <p:spPr>
          <a:xfrm>
            <a:off x="6621305" y="2049984"/>
            <a:ext cx="6096000" cy="646331"/>
          </a:xfrm>
          <a:prstGeom prst="rect">
            <a:avLst/>
          </a:prstGeom>
          <a:noFill/>
        </p:spPr>
        <p:txBody>
          <a:bodyPr wrap="square">
            <a:spAutoFit/>
          </a:bodyPr>
          <a:lstStyle/>
          <a:p>
            <a:pPr algn="ctr"/>
            <a:r>
              <a:rPr lang="lt-LT" b="1" dirty="0">
                <a:solidFill>
                  <a:schemeClr val="accent1"/>
                </a:solidFill>
              </a:rPr>
              <a:t>Žmogiškieji ištekliai susitinka su </a:t>
            </a:r>
          </a:p>
          <a:p>
            <a:pPr algn="ctr"/>
            <a:r>
              <a:rPr lang="lt-LT" b="1" dirty="0">
                <a:solidFill>
                  <a:schemeClr val="accent1"/>
                </a:solidFill>
              </a:rPr>
              <a:t>kandidatais į darbo pokalbius</a:t>
            </a:r>
            <a:endParaRPr lang="en-GB" b="1" dirty="0">
              <a:solidFill>
                <a:schemeClr val="accent1"/>
              </a:solidFill>
            </a:endParaRPr>
          </a:p>
        </p:txBody>
      </p:sp>
      <p:sp>
        <p:nvSpPr>
          <p:cNvPr id="26" name="Pfeil: nach rechts 25">
            <a:extLst>
              <a:ext uri="{FF2B5EF4-FFF2-40B4-BE49-F238E27FC236}">
                <a16:creationId xmlns:a16="http://schemas.microsoft.com/office/drawing/2014/main" id="{B690410A-C5E7-C03E-4128-57195BF75BB3}"/>
              </a:ext>
            </a:extLst>
          </p:cNvPr>
          <p:cNvSpPr/>
          <p:nvPr/>
        </p:nvSpPr>
        <p:spPr>
          <a:xfrm rot="755041">
            <a:off x="3843145" y="3516314"/>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feil: nach rechts 26">
            <a:extLst>
              <a:ext uri="{FF2B5EF4-FFF2-40B4-BE49-F238E27FC236}">
                <a16:creationId xmlns:a16="http://schemas.microsoft.com/office/drawing/2014/main" id="{2681DC4F-52B6-789E-D3B2-B0D7E1B67E4E}"/>
              </a:ext>
            </a:extLst>
          </p:cNvPr>
          <p:cNvSpPr/>
          <p:nvPr/>
        </p:nvSpPr>
        <p:spPr>
          <a:xfrm rot="20602244">
            <a:off x="6982152" y="3474640"/>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feld 6">
            <a:extLst>
              <a:ext uri="{FF2B5EF4-FFF2-40B4-BE49-F238E27FC236}">
                <a16:creationId xmlns:a16="http://schemas.microsoft.com/office/drawing/2014/main" id="{A3D5B2FE-1AF3-CAB6-1AD2-20EDBBD28085}"/>
              </a:ext>
            </a:extLst>
          </p:cNvPr>
          <p:cNvSpPr txBox="1"/>
          <p:nvPr/>
        </p:nvSpPr>
        <p:spPr>
          <a:xfrm>
            <a:off x="10305535" y="1455559"/>
            <a:ext cx="1976164" cy="261610"/>
          </a:xfrm>
          <a:prstGeom prst="rect">
            <a:avLst/>
          </a:prstGeom>
          <a:noFill/>
        </p:spPr>
        <p:txBody>
          <a:bodyPr wrap="square" rtlCol="0">
            <a:spAutoFit/>
          </a:bodyPr>
          <a:lstStyle>
            <a:defPPr>
              <a:defRPr lang="de-DE"/>
            </a:defPPr>
            <a:lvl1pPr>
              <a:defRPr sz="1100"/>
            </a:lvl1pPr>
          </a:lstStyle>
          <a:p>
            <a:r>
              <a:rPr lang="en-US" dirty="0"/>
              <a:t>Dutz, Hubner &amp; Peus (2021) </a:t>
            </a:r>
            <a:endParaRPr lang="en-GB" dirty="0"/>
          </a:p>
        </p:txBody>
      </p:sp>
    </p:spTree>
    <p:extLst>
      <p:ext uri="{BB962C8B-B14F-4D97-AF65-F5344CB8AC3E}">
        <p14:creationId xmlns:p14="http://schemas.microsoft.com/office/powerpoint/2010/main" val="44487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800355"/>
            <a:ext cx="6172200" cy="2753198"/>
          </a:xfrm>
          <a:prstGeom prst="rect">
            <a:avLst/>
          </a:prstGeom>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lt-LT" sz="2800" dirty="0">
                <a:latin typeface="Jost" pitchFamily="2" charset="0"/>
                <a:ea typeface="Jost" pitchFamily="2" charset="0"/>
              </a:rPr>
              <a:t>Nesąmoningas šališkumas ir stereotipai</a:t>
            </a:r>
            <a:endParaRPr lang="en-GB" sz="2800" dirty="0">
              <a:latin typeface="Jost" pitchFamily="2" charset="0"/>
              <a:ea typeface="Jost" pitchFamily="2" charset="0"/>
            </a:endParaRPr>
          </a:p>
          <a:p>
            <a:pPr>
              <a:lnSpc>
                <a:spcPct val="230000"/>
              </a:lnSpc>
              <a:spcBef>
                <a:spcPts val="0"/>
              </a:spcBef>
            </a:pPr>
            <a:r>
              <a:rPr lang="lt-LT" sz="2800" dirty="0">
                <a:latin typeface="Jost" pitchFamily="2" charset="0"/>
                <a:ea typeface="Jost" pitchFamily="2" charset="0"/>
              </a:rPr>
              <a:t>Numanomo vadovavimo teorijos</a:t>
            </a:r>
            <a:endParaRPr lang="en-GB" sz="2800" dirty="0">
              <a:latin typeface="Jost" pitchFamily="2" charset="0"/>
              <a:ea typeface="Jost" pitchFamily="2" charset="0"/>
            </a:endParaRPr>
          </a:p>
          <a:p>
            <a:pPr>
              <a:lnSpc>
                <a:spcPct val="230000"/>
              </a:lnSpc>
              <a:spcBef>
                <a:spcPts val="0"/>
              </a:spcBef>
            </a:pPr>
            <a:r>
              <a:rPr lang="lt-LT" sz="2800" dirty="0">
                <a:latin typeface="Jost" pitchFamily="2" charset="0"/>
                <a:ea typeface="Jost" pitchFamily="2" charset="0"/>
              </a:rPr>
              <a:t>Vaidmenų atitikties teorija</a:t>
            </a:r>
            <a:endParaRPr lang="en-GB" sz="2800" dirty="0">
              <a:latin typeface="Jost" pitchFamily="2" charset="0"/>
              <a:ea typeface="Jost" pitchFamily="2" charset="0"/>
            </a:endParaRP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75107" y="1527186"/>
            <a:ext cx="7492752"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pPr algn="l"/>
            <a:r>
              <a:rPr lang="lt-LT" sz="4000" dirty="0">
                <a:solidFill>
                  <a:schemeClr val="tx1"/>
                </a:solidFill>
                <a:latin typeface="Jost" pitchFamily="2" charset="0"/>
                <a:ea typeface="Jost" pitchFamily="2" charset="0"/>
              </a:rPr>
              <a:t>MĄSTYK kaip Vadovas, </a:t>
            </a:r>
          </a:p>
          <a:p>
            <a:pPr algn="l"/>
            <a:r>
              <a:rPr lang="lt-LT" sz="4000" dirty="0">
                <a:solidFill>
                  <a:schemeClr val="tx1"/>
                </a:solidFill>
                <a:latin typeface="Jost" pitchFamily="2" charset="0"/>
                <a:ea typeface="Jost" pitchFamily="2" charset="0"/>
              </a:rPr>
              <a:t>MĄSTYK kaip VYRAS</a:t>
            </a:r>
          </a:p>
        </p:txBody>
      </p:sp>
      <p:sp>
        <p:nvSpPr>
          <p:cNvPr id="10" name="Textfeld 9">
            <a:extLst>
              <a:ext uri="{FF2B5EF4-FFF2-40B4-BE49-F238E27FC236}">
                <a16:creationId xmlns:a16="http://schemas.microsoft.com/office/drawing/2014/main" id="{187AE38F-FAC3-EF79-5F72-D06BDEF55DDE}"/>
              </a:ext>
            </a:extLst>
          </p:cNvPr>
          <p:cNvSpPr txBox="1"/>
          <p:nvPr/>
        </p:nvSpPr>
        <p:spPr>
          <a:xfrm>
            <a:off x="500909" y="3703172"/>
            <a:ext cx="4110677" cy="461665"/>
          </a:xfrm>
          <a:prstGeom prst="rect">
            <a:avLst/>
          </a:prstGeom>
          <a:noFill/>
        </p:spPr>
        <p:txBody>
          <a:bodyPr wrap="none" rtlCol="0">
            <a:spAutoFit/>
          </a:bodyPr>
          <a:lstStyle/>
          <a:p>
            <a:r>
              <a:rPr lang="lt-LT" sz="2400" dirty="0">
                <a:latin typeface="Jost" pitchFamily="2" charset="0"/>
                <a:ea typeface="Jost" pitchFamily="2" charset="0"/>
              </a:rPr>
              <a:t>Lyderystė kaip vyrų paradigma?</a:t>
            </a:r>
            <a:endParaRPr lang="en-GB" sz="2400" dirty="0">
              <a:latin typeface="Jost" pitchFamily="2" charset="0"/>
              <a:ea typeface="Jost" pitchFamily="2" charset="0"/>
            </a:endParaRPr>
          </a:p>
        </p:txBody>
      </p:sp>
      <p:sp>
        <p:nvSpPr>
          <p:cNvPr id="2" name="Foliennummernplatzhalter 1">
            <a:extLst>
              <a:ext uri="{FF2B5EF4-FFF2-40B4-BE49-F238E27FC236}">
                <a16:creationId xmlns:a16="http://schemas.microsoft.com/office/drawing/2014/main" id="{EB5A891E-293F-6887-793B-F4744E445617}"/>
              </a:ext>
            </a:extLst>
          </p:cNvPr>
          <p:cNvSpPr>
            <a:spLocks noGrp="1"/>
          </p:cNvSpPr>
          <p:nvPr>
            <p:ph type="sldNum" sz="quarter" idx="12"/>
          </p:nvPr>
        </p:nvSpPr>
        <p:spPr/>
        <p:txBody>
          <a:bodyPr/>
          <a:lstStyle/>
          <a:p>
            <a:fld id="{F96B14D3-7D2A-2041-9DA6-67735C9926F2}" type="slidenum">
              <a:rPr lang="de-DE" smtClean="0"/>
              <a:t>1</a:t>
            </a:fld>
            <a:endParaRPr lang="de-DE"/>
          </a:p>
        </p:txBody>
      </p:sp>
    </p:spTree>
    <p:extLst>
      <p:ext uri="{BB962C8B-B14F-4D97-AF65-F5344CB8AC3E}">
        <p14:creationId xmlns:p14="http://schemas.microsoft.com/office/powerpoint/2010/main" val="2298482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658398"/>
            <a:ext cx="4505325" cy="433443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lt-LT" sz="2600" dirty="0">
                <a:latin typeface="Jost" pitchFamily="2" charset="0"/>
                <a:ea typeface="Jost" pitchFamily="2" charset="0"/>
              </a:rPr>
              <a:t>Moterims būdingi iššūkiai</a:t>
            </a:r>
            <a:endParaRPr lang="en-GB" sz="2600" dirty="0">
              <a:latin typeface="Jost" pitchFamily="2" charset="0"/>
              <a:ea typeface="Jost" pitchFamily="2" charset="0"/>
            </a:endParaRPr>
          </a:p>
          <a:p>
            <a:pPr>
              <a:lnSpc>
                <a:spcPct val="230000"/>
              </a:lnSpc>
              <a:spcBef>
                <a:spcPts val="0"/>
              </a:spcBef>
            </a:pPr>
            <a:r>
              <a:rPr lang="lt-LT" sz="2600" dirty="0">
                <a:latin typeface="Jost" pitchFamily="2" charset="0"/>
                <a:ea typeface="Jost" pitchFamily="2" charset="0"/>
              </a:rPr>
              <a:t>Sektini pavyzdžiai</a:t>
            </a:r>
            <a:endParaRPr lang="en-GB" sz="2600" dirty="0">
              <a:latin typeface="Jost" pitchFamily="2" charset="0"/>
              <a:ea typeface="Jost" pitchFamily="2" charset="0"/>
            </a:endParaRPr>
          </a:p>
          <a:p>
            <a:pPr>
              <a:lnSpc>
                <a:spcPct val="230000"/>
              </a:lnSpc>
              <a:spcBef>
                <a:spcPts val="0"/>
              </a:spcBef>
            </a:pPr>
            <a:endParaRPr lang="en-GB" sz="2600" dirty="0">
              <a:highlight>
                <a:srgbClr val="FFFF00"/>
              </a:highlight>
              <a:latin typeface="Jost" pitchFamily="2" charset="0"/>
              <a:ea typeface="Jost" pitchFamily="2" charset="0"/>
            </a:endParaRP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32158" y="2095630"/>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lt-LT" sz="4800" dirty="0">
                <a:solidFill>
                  <a:schemeClr val="tx1"/>
                </a:solidFill>
                <a:latin typeface="Jost" pitchFamily="2" charset="0"/>
                <a:ea typeface="Jost" pitchFamily="2" charset="0"/>
              </a:rPr>
              <a:t>POVEIKIS MOTERŲ KARJERAI</a:t>
            </a:r>
            <a:endParaRPr lang="de-DE" sz="4800" dirty="0">
              <a:solidFill>
                <a:schemeClr val="tx1"/>
              </a:solidFill>
              <a:latin typeface="Jost" pitchFamily="2" charset="0"/>
              <a:ea typeface="Jost" pitchFamily="2" charset="0"/>
            </a:endParaRPr>
          </a:p>
        </p:txBody>
      </p:sp>
      <p:sp>
        <p:nvSpPr>
          <p:cNvPr id="5" name="Foliennummernplatzhalter 4">
            <a:extLst>
              <a:ext uri="{FF2B5EF4-FFF2-40B4-BE49-F238E27FC236}">
                <a16:creationId xmlns:a16="http://schemas.microsoft.com/office/drawing/2014/main" id="{463305C1-D596-CCB0-398A-9F3015E1A10B}"/>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10" name="Textfeld 9">
            <a:extLst>
              <a:ext uri="{FF2B5EF4-FFF2-40B4-BE49-F238E27FC236}">
                <a16:creationId xmlns:a16="http://schemas.microsoft.com/office/drawing/2014/main" id="{187AE38F-FAC3-EF79-5F72-D06BDEF55DDE}"/>
              </a:ext>
            </a:extLst>
          </p:cNvPr>
          <p:cNvSpPr txBox="1"/>
          <p:nvPr/>
        </p:nvSpPr>
        <p:spPr>
          <a:xfrm>
            <a:off x="884096" y="4120892"/>
            <a:ext cx="3482948" cy="646331"/>
          </a:xfrm>
          <a:prstGeom prst="rect">
            <a:avLst/>
          </a:prstGeom>
          <a:noFill/>
        </p:spPr>
        <p:txBody>
          <a:bodyPr wrap="square" rtlCol="0">
            <a:spAutoFit/>
          </a:bodyPr>
          <a:lstStyle/>
          <a:p>
            <a:pPr algn="ctr"/>
            <a:r>
              <a:rPr lang="lt-LT" dirty="0">
                <a:latin typeface="Jost" pitchFamily="2" charset="0"/>
                <a:ea typeface="Jost" pitchFamily="2" charset="0"/>
              </a:rPr>
              <a:t>Pasirinkti bendravimo darbo vietoje aspektai</a:t>
            </a:r>
            <a:endParaRPr lang="en-GB" dirty="0">
              <a:latin typeface="Jost" pitchFamily="2" charset="0"/>
              <a:ea typeface="Jost" pitchFamily="2" charset="0"/>
            </a:endParaRPr>
          </a:p>
        </p:txBody>
      </p:sp>
    </p:spTree>
    <p:extLst>
      <p:ext uri="{BB962C8B-B14F-4D97-AF65-F5344CB8AC3E}">
        <p14:creationId xmlns:p14="http://schemas.microsoft.com/office/powerpoint/2010/main" val="404313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4A71433D-E79C-95D7-40B7-BF151AF94236}"/>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5692D3FA-50B6-6DBA-534C-2A3DF3CFFAA2}"/>
              </a:ext>
            </a:extLst>
          </p:cNvPr>
          <p:cNvSpPr>
            <a:spLocks noGrp="1"/>
          </p:cNvSpPr>
          <p:nvPr>
            <p:ph type="sldNum" sz="quarter" idx="12"/>
          </p:nvPr>
        </p:nvSpPr>
        <p:spPr/>
        <p:txBody>
          <a:bodyPr/>
          <a:lstStyle/>
          <a:p>
            <a:fld id="{F96B14D3-7D2A-2041-9DA6-67735C9926F2}" type="slidenum">
              <a:rPr lang="de-DE" smtClean="0"/>
              <a:t>20</a:t>
            </a:fld>
            <a:endParaRPr lang="de-DE"/>
          </a:p>
        </p:txBody>
      </p:sp>
      <p:pic>
        <p:nvPicPr>
          <p:cNvPr id="5" name="Picture 2" descr="Reflections on imposter syndrome – Marie-Pier Rochon – UX Writer">
            <a:extLst>
              <a:ext uri="{FF2B5EF4-FFF2-40B4-BE49-F238E27FC236}">
                <a16:creationId xmlns:a16="http://schemas.microsoft.com/office/drawing/2014/main" id="{C35126AB-733E-F700-B8D0-BDB23078B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7500" y="127000"/>
            <a:ext cx="4916999" cy="614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648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1498" y="2389911"/>
            <a:ext cx="6097604" cy="1754326"/>
          </a:xfrm>
          <a:prstGeom prst="rect">
            <a:avLst/>
          </a:prstGeom>
          <a:noFill/>
        </p:spPr>
        <p:txBody>
          <a:bodyPr wrap="square" anchor="ctr">
            <a:spAutoFit/>
          </a:bodyPr>
          <a:lstStyle/>
          <a:p>
            <a:pPr algn="ctr">
              <a:spcBef>
                <a:spcPts val="0"/>
              </a:spcBef>
            </a:pPr>
            <a:r>
              <a:rPr lang="lt-LT" sz="5400" b="1" dirty="0">
                <a:solidFill>
                  <a:schemeClr val="bg1"/>
                </a:solidFill>
                <a:ea typeface="Jost Bold Roman" pitchFamily="2" charset="0"/>
              </a:rPr>
              <a:t>MOTERIMS</a:t>
            </a:r>
          </a:p>
          <a:p>
            <a:pPr algn="ctr">
              <a:spcBef>
                <a:spcPts val="0"/>
              </a:spcBef>
            </a:pPr>
            <a:r>
              <a:rPr lang="lt-LT" sz="5400" b="1" dirty="0">
                <a:solidFill>
                  <a:schemeClr val="bg1"/>
                </a:solidFill>
                <a:ea typeface="Jost Bold Roman" pitchFamily="2" charset="0"/>
              </a:rPr>
              <a:t>BŪDINGI IŠŠŪKIAI</a:t>
            </a:r>
            <a:endParaRPr lang="en-GB" sz="5400" b="1" dirty="0">
              <a:solidFill>
                <a:schemeClr val="bg1"/>
              </a:solidFill>
              <a:ea typeface="Jost Bold Roman" pitchFamily="2" charset="0"/>
            </a:endParaRPr>
          </a:p>
        </p:txBody>
      </p:sp>
    </p:spTree>
    <p:extLst>
      <p:ext uri="{BB962C8B-B14F-4D97-AF65-F5344CB8AC3E}">
        <p14:creationId xmlns:p14="http://schemas.microsoft.com/office/powerpoint/2010/main" val="98438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22</a:t>
            </a:fld>
            <a:endParaRPr lang="de-DE"/>
          </a:p>
        </p:txBody>
      </p:sp>
      <p:sp>
        <p:nvSpPr>
          <p:cNvPr id="6" name="Titel 5">
            <a:extLst>
              <a:ext uri="{FF2B5EF4-FFF2-40B4-BE49-F238E27FC236}">
                <a16:creationId xmlns:a16="http://schemas.microsoft.com/office/drawing/2014/main" id="{A0744B73-04D1-C20C-1527-6823E89E00B5}"/>
              </a:ext>
            </a:extLst>
          </p:cNvPr>
          <p:cNvSpPr>
            <a:spLocks noGrp="1"/>
          </p:cNvSpPr>
          <p:nvPr>
            <p:ph type="title"/>
          </p:nvPr>
        </p:nvSpPr>
        <p:spPr/>
        <p:txBody>
          <a:bodyPr/>
          <a:lstStyle/>
          <a:p>
            <a:r>
              <a:rPr lang="lt-LT" dirty="0"/>
              <a:t>Apsimetėlio sindromas</a:t>
            </a:r>
            <a:endParaRPr lang="en-GB" dirty="0"/>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2004387"/>
            <a:ext cx="10197648" cy="2478307"/>
          </a:xfrm>
          <a:prstGeom prst="rect">
            <a:avLst/>
          </a:prstGeom>
          <a:noFill/>
        </p:spPr>
        <p:txBody>
          <a:bodyPr wrap="square" rtlCol="0">
            <a:spAutoFit/>
          </a:bodyPr>
          <a:lstStyle/>
          <a:p>
            <a:pPr algn="ctr"/>
            <a:r>
              <a:rPr lang="lt-LT" sz="4400" dirty="0"/>
              <a:t>Tu galvoji: „</a:t>
            </a:r>
            <a:r>
              <a:rPr lang="lt-LT" sz="4400" dirty="0">
                <a:solidFill>
                  <a:schemeClr val="accent1"/>
                </a:solidFill>
              </a:rPr>
              <a:t>Kodėl</a:t>
            </a:r>
            <a:r>
              <a:rPr lang="lt-LT" sz="4400" dirty="0"/>
              <a:t> kas nors norėtų dar kartą pamatyti mane filme? </a:t>
            </a:r>
            <a:r>
              <a:rPr lang="lt-LT" sz="4400" dirty="0">
                <a:solidFill>
                  <a:schemeClr val="accent1"/>
                </a:solidFill>
              </a:rPr>
              <a:t>Aš juk nemoku </a:t>
            </a:r>
            <a:r>
              <a:rPr lang="lt-LT" sz="4400" dirty="0"/>
              <a:t>vaidinti, tad kodėl aš tai darau?“</a:t>
            </a:r>
            <a:endParaRPr lang="en-GB" sz="4400" dirty="0"/>
          </a:p>
          <a:p>
            <a:pPr algn="ctr">
              <a:lnSpc>
                <a:spcPct val="250000"/>
              </a:lnSpc>
            </a:pPr>
            <a:r>
              <a:rPr lang="en-GB" sz="1100" dirty="0">
                <a:solidFill>
                  <a:srgbClr val="202122"/>
                </a:solidFill>
                <a:sym typeface="Wingdings" panose="05000000000000000000" pitchFamily="2" charset="2"/>
              </a:rPr>
              <a:t>Meryl Streep, 21 </a:t>
            </a:r>
            <a:r>
              <a:rPr lang="lt-LT" sz="1100" dirty="0">
                <a:solidFill>
                  <a:srgbClr val="202122"/>
                </a:solidFill>
                <a:sym typeface="Wingdings" panose="05000000000000000000" pitchFamily="2" charset="2"/>
              </a:rPr>
              <a:t>„</a:t>
            </a:r>
            <a:r>
              <a:rPr lang="en-GB" sz="1100" dirty="0">
                <a:solidFill>
                  <a:srgbClr val="202122"/>
                </a:solidFill>
                <a:sym typeface="Wingdings" panose="05000000000000000000" pitchFamily="2" charset="2"/>
              </a:rPr>
              <a:t>Os</a:t>
            </a:r>
            <a:r>
              <a:rPr lang="lt-LT" sz="1100" dirty="0">
                <a:solidFill>
                  <a:srgbClr val="202122"/>
                </a:solidFill>
                <a:sym typeface="Wingdings" panose="05000000000000000000" pitchFamily="2" charset="2"/>
              </a:rPr>
              <a:t>karo“ nominacija</a:t>
            </a:r>
            <a:r>
              <a:rPr lang="en-GB" sz="1100" dirty="0">
                <a:solidFill>
                  <a:srgbClr val="202122"/>
                </a:solidFill>
                <a:sym typeface="Wingdings" panose="05000000000000000000" pitchFamily="2" charset="2"/>
              </a:rPr>
              <a:t>, 3 </a:t>
            </a:r>
            <a:r>
              <a:rPr lang="lt-LT" sz="1100" dirty="0">
                <a:solidFill>
                  <a:srgbClr val="202122"/>
                </a:solidFill>
                <a:sym typeface="Wingdings" panose="05000000000000000000" pitchFamily="2" charset="2"/>
              </a:rPr>
              <a:t>„Oskarai“</a:t>
            </a:r>
            <a:endParaRPr lang="en-GB" sz="1100" b="0" dirty="0">
              <a:solidFill>
                <a:srgbClr val="202122"/>
              </a:solidFill>
              <a:effectLst/>
            </a:endParaRPr>
          </a:p>
        </p:txBody>
      </p:sp>
    </p:spTree>
    <p:extLst>
      <p:ext uri="{BB962C8B-B14F-4D97-AF65-F5344CB8AC3E}">
        <p14:creationId xmlns:p14="http://schemas.microsoft.com/office/powerpoint/2010/main" val="348193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23</a:t>
            </a:fld>
            <a:endParaRPr lang="de-DE"/>
          </a:p>
        </p:txBody>
      </p:sp>
      <p:sp>
        <p:nvSpPr>
          <p:cNvPr id="6" name="Titel 5">
            <a:extLst>
              <a:ext uri="{FF2B5EF4-FFF2-40B4-BE49-F238E27FC236}">
                <a16:creationId xmlns:a16="http://schemas.microsoft.com/office/drawing/2014/main" id="{57E4EF3D-D9A1-8D8A-D9A6-357E5C0D8D03}"/>
              </a:ext>
            </a:extLst>
          </p:cNvPr>
          <p:cNvSpPr>
            <a:spLocks noGrp="1"/>
          </p:cNvSpPr>
          <p:nvPr>
            <p:ph type="title"/>
          </p:nvPr>
        </p:nvSpPr>
        <p:spPr/>
        <p:txBody>
          <a:bodyPr/>
          <a:lstStyle/>
          <a:p>
            <a:r>
              <a:rPr lang="lt-LT" dirty="0"/>
              <a:t>Bičių karalienės sindromas</a:t>
            </a:r>
            <a:endParaRPr lang="en-GB" dirty="0"/>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3401637"/>
          </a:xfrm>
          <a:prstGeom prst="rect">
            <a:avLst/>
          </a:prstGeom>
          <a:noFill/>
        </p:spPr>
        <p:txBody>
          <a:bodyPr wrap="square" rtlCol="0">
            <a:spAutoFit/>
          </a:bodyPr>
          <a:lstStyle/>
          <a:p>
            <a:pPr algn="ctr"/>
            <a:r>
              <a:rPr lang="lt-LT" sz="4800" dirty="0">
                <a:effectLst/>
                <a:latin typeface="+mj-lt"/>
              </a:rPr>
              <a:t>Bičių karalienės sindromas apibūdina </a:t>
            </a:r>
            <a:r>
              <a:rPr lang="lt-LT" sz="4800" dirty="0">
                <a:solidFill>
                  <a:schemeClr val="accent1"/>
                </a:solidFill>
                <a:effectLst/>
                <a:latin typeface="+mj-lt"/>
              </a:rPr>
              <a:t>autoritetą turinčia moterį</a:t>
            </a:r>
            <a:r>
              <a:rPr lang="lt-LT" sz="4800" dirty="0">
                <a:effectLst/>
                <a:latin typeface="+mj-lt"/>
              </a:rPr>
              <a:t>, kuri kritiškiau žiūri arba </a:t>
            </a:r>
            <a:r>
              <a:rPr lang="lt-LT" sz="4800" dirty="0">
                <a:solidFill>
                  <a:schemeClr val="accent1"/>
                </a:solidFill>
                <a:effectLst/>
                <a:latin typeface="+mj-lt"/>
              </a:rPr>
              <a:t>elgiasi su pavaldiniais</a:t>
            </a:r>
            <a:r>
              <a:rPr lang="lt-LT" sz="4800" dirty="0">
                <a:effectLst/>
                <a:latin typeface="+mj-lt"/>
              </a:rPr>
              <a:t>, jei jie yra </a:t>
            </a:r>
            <a:r>
              <a:rPr lang="lt-LT" sz="4800" dirty="0">
                <a:solidFill>
                  <a:schemeClr val="accent1"/>
                </a:solidFill>
                <a:effectLst/>
                <a:latin typeface="+mj-lt"/>
              </a:rPr>
              <a:t>moterys</a:t>
            </a:r>
            <a:r>
              <a:rPr lang="lt-LT" sz="4800" dirty="0">
                <a:effectLst/>
                <a:latin typeface="+mj-lt"/>
              </a:rPr>
              <a:t>.</a:t>
            </a:r>
            <a:endParaRPr lang="en-GB" sz="4800" dirty="0">
              <a:solidFill>
                <a:schemeClr val="accent1"/>
              </a:solidFill>
              <a:effectLst/>
              <a:latin typeface="+mj-lt"/>
            </a:endParaRPr>
          </a:p>
          <a:p>
            <a:pPr algn="ctr">
              <a:lnSpc>
                <a:spcPct val="250000"/>
              </a:lnSpc>
            </a:pPr>
            <a:r>
              <a:rPr lang="lt-LT" sz="1100" dirty="0">
                <a:solidFill>
                  <a:srgbClr val="202122"/>
                </a:solidFill>
                <a:sym typeface="Wingdings" panose="05000000000000000000" pitchFamily="2" charset="2"/>
              </a:rPr>
              <a:t>Pirmą kartą apibrėžtas  </a:t>
            </a:r>
            <a:r>
              <a:rPr lang="en-GB" sz="1100" dirty="0">
                <a:solidFill>
                  <a:srgbClr val="202122"/>
                </a:solidFill>
                <a:sym typeface="Wingdings" panose="05000000000000000000" pitchFamily="2" charset="2"/>
              </a:rPr>
              <a:t>G.L. Staines, T.E. Jayaratne </a:t>
            </a:r>
            <a:r>
              <a:rPr lang="lt-LT" sz="1100" dirty="0">
                <a:solidFill>
                  <a:srgbClr val="202122"/>
                </a:solidFill>
                <a:sym typeface="Wingdings" panose="05000000000000000000" pitchFamily="2" charset="2"/>
              </a:rPr>
              <a:t>ir </a:t>
            </a:r>
            <a:r>
              <a:rPr lang="en-GB" sz="1100" dirty="0">
                <a:solidFill>
                  <a:srgbClr val="202122"/>
                </a:solidFill>
                <a:sym typeface="Wingdings" panose="05000000000000000000" pitchFamily="2" charset="2"/>
              </a:rPr>
              <a:t> C. Tavris  1973</a:t>
            </a:r>
            <a:r>
              <a:rPr lang="lt-LT" sz="1100" dirty="0">
                <a:solidFill>
                  <a:srgbClr val="202122"/>
                </a:solidFill>
                <a:sym typeface="Wingdings" panose="05000000000000000000" pitchFamily="2" charset="2"/>
              </a:rPr>
              <a:t>m.</a:t>
            </a:r>
            <a:endParaRPr lang="en-GB" sz="1100" b="0" dirty="0">
              <a:solidFill>
                <a:srgbClr val="202122"/>
              </a:solidFill>
              <a:effectLst/>
            </a:endParaRPr>
          </a:p>
        </p:txBody>
      </p:sp>
    </p:spTree>
    <p:extLst>
      <p:ext uri="{BB962C8B-B14F-4D97-AF65-F5344CB8AC3E}">
        <p14:creationId xmlns:p14="http://schemas.microsoft.com/office/powerpoint/2010/main" val="255741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24</a:t>
            </a:fld>
            <a:endParaRPr lang="de-DE"/>
          </a:p>
        </p:txBody>
      </p:sp>
      <p:sp>
        <p:nvSpPr>
          <p:cNvPr id="6" name="Titel 5">
            <a:extLst>
              <a:ext uri="{FF2B5EF4-FFF2-40B4-BE49-F238E27FC236}">
                <a16:creationId xmlns:a16="http://schemas.microsoft.com/office/drawing/2014/main" id="{7D432FBA-8EB5-582F-3B76-62FA7F744304}"/>
              </a:ext>
            </a:extLst>
          </p:cNvPr>
          <p:cNvSpPr>
            <a:spLocks noGrp="1"/>
          </p:cNvSpPr>
          <p:nvPr>
            <p:ph type="title"/>
          </p:nvPr>
        </p:nvSpPr>
        <p:spPr/>
        <p:txBody>
          <a:bodyPr/>
          <a:lstStyle/>
          <a:p>
            <a:r>
              <a:rPr lang="lt-LT" sz="6000" dirty="0"/>
              <a:t>Krabų kibiro sindromas</a:t>
            </a:r>
            <a:endParaRPr lang="en-GB" sz="6000" dirty="0"/>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766262"/>
            <a:ext cx="10197648" cy="2862322"/>
          </a:xfrm>
          <a:prstGeom prst="rect">
            <a:avLst/>
          </a:prstGeom>
          <a:noFill/>
        </p:spPr>
        <p:txBody>
          <a:bodyPr wrap="square" rtlCol="0">
            <a:spAutoFit/>
          </a:bodyPr>
          <a:lstStyle/>
          <a:p>
            <a:pPr algn="ctr"/>
            <a:r>
              <a:rPr lang="lt-LT" sz="3600" dirty="0">
                <a:effectLst/>
                <a:latin typeface="+mj-lt"/>
              </a:rPr>
              <a:t>Kai kibire yra </a:t>
            </a:r>
            <a:r>
              <a:rPr lang="lt-LT" sz="3600" dirty="0">
                <a:solidFill>
                  <a:schemeClr val="accent1"/>
                </a:solidFill>
                <a:effectLst/>
                <a:latin typeface="+mj-lt"/>
              </a:rPr>
              <a:t>vienas krabas</a:t>
            </a:r>
            <a:r>
              <a:rPr lang="lt-LT" sz="3600" dirty="0">
                <a:effectLst/>
                <a:latin typeface="+mj-lt"/>
              </a:rPr>
              <a:t>, jis gali </a:t>
            </a:r>
            <a:r>
              <a:rPr lang="lt-LT" sz="3600" dirty="0">
                <a:solidFill>
                  <a:schemeClr val="accent1"/>
                </a:solidFill>
                <a:effectLst/>
                <a:latin typeface="+mj-lt"/>
              </a:rPr>
              <a:t>lengvai išlipti</a:t>
            </a:r>
            <a:r>
              <a:rPr lang="lt-LT" sz="3600" dirty="0">
                <a:effectLst/>
                <a:latin typeface="+mj-lt"/>
              </a:rPr>
              <a:t>, tačiau kai kibire yra </a:t>
            </a:r>
            <a:r>
              <a:rPr lang="lt-LT" sz="3600" dirty="0">
                <a:solidFill>
                  <a:schemeClr val="accent1"/>
                </a:solidFill>
                <a:effectLst/>
                <a:latin typeface="+mj-lt"/>
              </a:rPr>
              <a:t>keli krabai </a:t>
            </a:r>
            <a:r>
              <a:rPr lang="lt-LT" sz="3600" dirty="0">
                <a:effectLst/>
                <a:latin typeface="+mj-lt"/>
              </a:rPr>
              <a:t>ir vienas bando ištrūkti, </a:t>
            </a:r>
            <a:r>
              <a:rPr lang="lt-LT" sz="3600" dirty="0">
                <a:solidFill>
                  <a:schemeClr val="accent1"/>
                </a:solidFill>
                <a:effectLst/>
                <a:latin typeface="+mj-lt"/>
              </a:rPr>
              <a:t>kiti traukia lipantį krabą </a:t>
            </a:r>
            <a:r>
              <a:rPr lang="lt-LT" sz="3600" dirty="0">
                <a:effectLst/>
                <a:latin typeface="+mj-lt"/>
              </a:rPr>
              <a:t>atgal žemyn. </a:t>
            </a:r>
            <a:r>
              <a:rPr lang="lt-LT" sz="3600" dirty="0">
                <a:solidFill>
                  <a:schemeClr val="accent1"/>
                </a:solidFill>
                <a:effectLst/>
                <a:latin typeface="+mj-lt"/>
              </a:rPr>
              <a:t>Moterys</a:t>
            </a:r>
            <a:r>
              <a:rPr lang="lt-LT" sz="3600" dirty="0">
                <a:effectLst/>
                <a:latin typeface="+mj-lt"/>
              </a:rPr>
              <a:t> elgiasi taip pat </a:t>
            </a:r>
            <a:r>
              <a:rPr lang="lt-LT" sz="3600" dirty="0">
                <a:solidFill>
                  <a:schemeClr val="accent1"/>
                </a:solidFill>
                <a:effectLst/>
                <a:latin typeface="+mj-lt"/>
              </a:rPr>
              <a:t>viena su kita</a:t>
            </a:r>
            <a:r>
              <a:rPr lang="lt-LT" sz="3600" dirty="0">
                <a:effectLst/>
                <a:latin typeface="+mj-lt"/>
              </a:rPr>
              <a:t>, be reikalo vertindamos viena kitą, taip </a:t>
            </a:r>
            <a:r>
              <a:rPr lang="lt-LT" sz="3600" dirty="0">
                <a:solidFill>
                  <a:schemeClr val="accent1"/>
                </a:solidFill>
                <a:effectLst/>
                <a:latin typeface="+mj-lt"/>
              </a:rPr>
              <a:t>menkindamos viena kitą</a:t>
            </a:r>
            <a:r>
              <a:rPr lang="lt-LT" sz="3600" dirty="0">
                <a:effectLst/>
                <a:latin typeface="+mj-lt"/>
              </a:rPr>
              <a:t>.</a:t>
            </a:r>
            <a:endParaRPr lang="en-US" sz="3600" dirty="0">
              <a:effectLst/>
              <a:latin typeface="+mj-lt"/>
            </a:endParaRPr>
          </a:p>
        </p:txBody>
      </p:sp>
    </p:spTree>
    <p:extLst>
      <p:ext uri="{BB962C8B-B14F-4D97-AF65-F5344CB8AC3E}">
        <p14:creationId xmlns:p14="http://schemas.microsoft.com/office/powerpoint/2010/main" val="2606099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25</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lt-LT" dirty="0"/>
              <a:t>Profesiniai iššūkiai</a:t>
            </a:r>
            <a:endParaRPr lang="en-GB" dirty="0"/>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901936"/>
            <a:ext cx="10999124" cy="360351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50000"/>
              </a:lnSpc>
              <a:spcBef>
                <a:spcPts val="0"/>
              </a:spcBef>
              <a:buNone/>
            </a:pPr>
            <a:r>
              <a:rPr lang="lt-LT" sz="2400" b="1" dirty="0">
                <a:latin typeface="+mj-lt"/>
                <a:ea typeface="Jost Bold Italic" pitchFamily="2" charset="0"/>
              </a:rPr>
              <a:t>Galimi savęs ir trečiųjų šalių stereotipai gali būti apie:</a:t>
            </a:r>
            <a:endParaRPr lang="en-GB" sz="2400" b="1" dirty="0">
              <a:latin typeface="+mj-lt"/>
              <a:ea typeface="Jost Bold Italic" pitchFamily="2" charset="0"/>
            </a:endParaRPr>
          </a:p>
          <a:p>
            <a:pPr>
              <a:lnSpc>
                <a:spcPct val="250000"/>
              </a:lnSpc>
              <a:spcBef>
                <a:spcPts val="0"/>
              </a:spcBef>
            </a:pPr>
            <a:r>
              <a:rPr lang="lt-LT" sz="2400" dirty="0">
                <a:latin typeface="+mj-lt"/>
                <a:ea typeface="Jost Bold Italic" pitchFamily="2" charset="0"/>
              </a:rPr>
              <a:t>Lyčių vaidmenis ir priklausomybę</a:t>
            </a:r>
            <a:endParaRPr lang="en-GB" sz="2400" dirty="0">
              <a:latin typeface="+mj-lt"/>
              <a:ea typeface="Jost Bold Italic" pitchFamily="2" charset="0"/>
            </a:endParaRPr>
          </a:p>
          <a:p>
            <a:pPr>
              <a:lnSpc>
                <a:spcPct val="250000"/>
              </a:lnSpc>
              <a:spcBef>
                <a:spcPts val="0"/>
              </a:spcBef>
            </a:pPr>
            <a:r>
              <a:rPr lang="lt-LT" sz="2400" dirty="0">
                <a:latin typeface="+mj-lt"/>
                <a:ea typeface="Jost Bold Italic" pitchFamily="2" charset="0"/>
              </a:rPr>
              <a:t>Techninius / skaitmeninius, tarpasmeninius ir kitus gebėjimus</a:t>
            </a:r>
            <a:endParaRPr lang="en-GB" sz="2400" dirty="0">
              <a:latin typeface="+mj-lt"/>
              <a:ea typeface="Jost Bold Italic" pitchFamily="2" charset="0"/>
            </a:endParaRPr>
          </a:p>
          <a:p>
            <a:pPr>
              <a:lnSpc>
                <a:spcPct val="250000"/>
              </a:lnSpc>
              <a:spcBef>
                <a:spcPts val="0"/>
              </a:spcBef>
            </a:pPr>
            <a:endParaRPr lang="en-GB" sz="2400" dirty="0">
              <a:latin typeface="Jost Bold Italic" pitchFamily="2" charset="0"/>
              <a:ea typeface="Jost Bold Italic" pitchFamily="2" charset="0"/>
            </a:endParaRPr>
          </a:p>
        </p:txBody>
      </p:sp>
    </p:spTree>
    <p:extLst>
      <p:ext uri="{BB962C8B-B14F-4D97-AF65-F5344CB8AC3E}">
        <p14:creationId xmlns:p14="http://schemas.microsoft.com/office/powerpoint/2010/main" val="2549327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26</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lt-LT" dirty="0"/>
              <a:t>Asmeniniai iššūkiai</a:t>
            </a:r>
            <a:endParaRPr lang="en-GB" dirty="0"/>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199" y="1674868"/>
            <a:ext cx="10887075" cy="350826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10000"/>
              </a:lnSpc>
              <a:spcBef>
                <a:spcPts val="0"/>
              </a:spcBef>
              <a:buNone/>
            </a:pPr>
            <a:r>
              <a:rPr lang="lt-LT" sz="2400" b="1" dirty="0">
                <a:latin typeface="+mj-lt"/>
                <a:ea typeface="Jost Bold Italic" pitchFamily="2" charset="0"/>
              </a:rPr>
              <a:t>Galimi asmeniniai iššūkiai, su kuriais susiduria moteris, gali būti:</a:t>
            </a:r>
            <a:endParaRPr lang="en-GB" sz="2400" b="1" dirty="0">
              <a:latin typeface="+mj-lt"/>
              <a:ea typeface="Jost Bold Italic" pitchFamily="2" charset="0"/>
            </a:endParaRPr>
          </a:p>
          <a:p>
            <a:pPr>
              <a:lnSpc>
                <a:spcPct val="210000"/>
              </a:lnSpc>
              <a:spcBef>
                <a:spcPts val="0"/>
              </a:spcBef>
            </a:pPr>
            <a:r>
              <a:rPr lang="lt-LT" sz="2400" dirty="0">
                <a:latin typeface="+mj-lt"/>
                <a:ea typeface="Jost Bold Italic" pitchFamily="2" charset="0"/>
              </a:rPr>
              <a:t>Fiziniai sunkumai (pvz., menstruacija, nėštumas, menopauzė)</a:t>
            </a:r>
            <a:endParaRPr lang="en-GB" sz="2400" dirty="0">
              <a:latin typeface="+mj-lt"/>
              <a:ea typeface="Jost Bold Italic" pitchFamily="2" charset="0"/>
            </a:endParaRPr>
          </a:p>
          <a:p>
            <a:pPr>
              <a:lnSpc>
                <a:spcPct val="210000"/>
              </a:lnSpc>
              <a:spcBef>
                <a:spcPts val="0"/>
              </a:spcBef>
            </a:pPr>
            <a:r>
              <a:rPr lang="lt-LT" sz="2400" dirty="0">
                <a:latin typeface="+mj-lt"/>
                <a:ea typeface="Jost Bold Italic" pitchFamily="2" charset="0"/>
              </a:rPr>
              <a:t>Priežiūros pareigos</a:t>
            </a:r>
            <a:endParaRPr lang="en-GB" sz="2400" dirty="0">
              <a:latin typeface="+mj-lt"/>
              <a:ea typeface="Jost Bold Italic" pitchFamily="2" charset="0"/>
            </a:endParaRPr>
          </a:p>
          <a:p>
            <a:pPr>
              <a:lnSpc>
                <a:spcPct val="210000"/>
              </a:lnSpc>
              <a:spcBef>
                <a:spcPts val="0"/>
              </a:spcBef>
            </a:pPr>
            <a:r>
              <a:rPr lang="lt-LT" sz="2400" dirty="0">
                <a:latin typeface="+mj-lt"/>
                <a:ea typeface="Jost Bold Italic" pitchFamily="2" charset="0"/>
              </a:rPr>
              <a:t>Kiti asmeniniai iššūkiai, kurie  gali trukdyti vadovauti</a:t>
            </a:r>
            <a:endParaRPr lang="en-GB" dirty="0">
              <a:latin typeface="Jost Bold Italic" pitchFamily="2" charset="0"/>
              <a:ea typeface="Jost Bold Italic" pitchFamily="2" charset="0"/>
            </a:endParaRPr>
          </a:p>
        </p:txBody>
      </p:sp>
    </p:spTree>
    <p:extLst>
      <p:ext uri="{BB962C8B-B14F-4D97-AF65-F5344CB8AC3E}">
        <p14:creationId xmlns:p14="http://schemas.microsoft.com/office/powerpoint/2010/main" val="2031367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418487"/>
            <a:ext cx="6097604" cy="1754326"/>
          </a:xfrm>
          <a:prstGeom prst="rect">
            <a:avLst/>
          </a:prstGeom>
          <a:noFill/>
        </p:spPr>
        <p:txBody>
          <a:bodyPr wrap="square" anchor="ctr">
            <a:spAutoFit/>
          </a:bodyPr>
          <a:lstStyle/>
          <a:p>
            <a:pPr algn="ctr">
              <a:spcBef>
                <a:spcPts val="0"/>
              </a:spcBef>
            </a:pPr>
            <a:r>
              <a:rPr lang="lt-LT" sz="5400" b="1" dirty="0">
                <a:solidFill>
                  <a:schemeClr val="bg1"/>
                </a:solidFill>
                <a:ea typeface="Jost Bold Roman" pitchFamily="2" charset="0"/>
              </a:rPr>
              <a:t>SEKTINI PAVYZDŽIAI</a:t>
            </a:r>
            <a:endParaRPr lang="en-GB" sz="5400" b="1" dirty="0">
              <a:solidFill>
                <a:schemeClr val="bg1"/>
              </a:solidFill>
              <a:ea typeface="Jost Bold Roman" pitchFamily="2" charset="0"/>
            </a:endParaRPr>
          </a:p>
        </p:txBody>
      </p:sp>
    </p:spTree>
    <p:extLst>
      <p:ext uri="{BB962C8B-B14F-4D97-AF65-F5344CB8AC3E}">
        <p14:creationId xmlns:p14="http://schemas.microsoft.com/office/powerpoint/2010/main" val="3662368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2020092" y="2085975"/>
            <a:ext cx="8151814" cy="3305174"/>
          </a:xfrm>
        </p:spPr>
        <p:txBody>
          <a:bodyPr>
            <a:normAutofit/>
          </a:bodyPr>
          <a:lstStyle/>
          <a:p>
            <a:pPr algn="ctr">
              <a:lnSpc>
                <a:spcPct val="150000"/>
              </a:lnSpc>
            </a:pPr>
            <a:r>
              <a:rPr lang="lt-LT" sz="2800" i="0" dirty="0">
                <a:latin typeface="+mj-lt"/>
              </a:rPr>
              <a:t>Kas yra moterų vadovių sektinas pavyzdys?</a:t>
            </a:r>
            <a:endParaRPr lang="en-GB" sz="2800" i="0" dirty="0">
              <a:latin typeface="+mj-lt"/>
            </a:endParaRPr>
          </a:p>
          <a:p>
            <a:pPr algn="ctr">
              <a:lnSpc>
                <a:spcPct val="150000"/>
              </a:lnSpc>
            </a:pPr>
            <a:r>
              <a:rPr lang="lt-LT" sz="2800" i="0" dirty="0">
                <a:latin typeface="+mj-lt"/>
              </a:rPr>
              <a:t>Kam reikalingi sektini pavyzdžiai?</a:t>
            </a:r>
            <a:endParaRPr lang="en-GB" sz="2800" i="0" dirty="0">
              <a:latin typeface="+mj-lt"/>
            </a:endParaRPr>
          </a:p>
          <a:p>
            <a:pPr algn="ctr">
              <a:lnSpc>
                <a:spcPct val="150000"/>
              </a:lnSpc>
            </a:pPr>
            <a:r>
              <a:rPr lang="lt-LT" sz="2800" i="0" dirty="0">
                <a:latin typeface="+mj-lt"/>
              </a:rPr>
              <a:t>Kaip profesinio orientavimo specialistui rasti / kurti sektinus pavyzdžius?</a:t>
            </a:r>
            <a:endParaRPr lang="hu-HU" sz="2800" i="0" dirty="0">
              <a:latin typeface="+mj-lt"/>
            </a:endParaRPr>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617538"/>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lt-LT" sz="4800" b="1" dirty="0"/>
              <a:t>GRUPINĖ DISKUSIJA</a:t>
            </a:r>
            <a:br>
              <a:rPr lang="de-DE" sz="3600" dirty="0"/>
            </a:br>
            <a:r>
              <a:rPr lang="lt-LT" sz="1400" i="1" dirty="0">
                <a:solidFill>
                  <a:prstClr val="black"/>
                </a:solidFill>
                <a:cs typeface="+mn-cs"/>
              </a:rPr>
              <a:t>Sektinų pavyzdžių svarba</a:t>
            </a:r>
            <a:endParaRPr lang="en-US" sz="3600" dirty="0"/>
          </a:p>
        </p:txBody>
      </p:sp>
    </p:spTree>
    <p:extLst>
      <p:ext uri="{BB962C8B-B14F-4D97-AF65-F5344CB8AC3E}">
        <p14:creationId xmlns:p14="http://schemas.microsoft.com/office/powerpoint/2010/main" val="46164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98328" y="2465337"/>
            <a:ext cx="6097604" cy="2308324"/>
          </a:xfrm>
          <a:prstGeom prst="rect">
            <a:avLst/>
          </a:prstGeom>
          <a:noFill/>
        </p:spPr>
        <p:txBody>
          <a:bodyPr wrap="square" anchor="ctr">
            <a:spAutoFit/>
          </a:bodyPr>
          <a:lstStyle/>
          <a:p>
            <a:pPr algn="ctr">
              <a:spcBef>
                <a:spcPts val="0"/>
              </a:spcBef>
            </a:pPr>
            <a:r>
              <a:rPr lang="lt-LT" sz="4800" b="1" dirty="0">
                <a:solidFill>
                  <a:schemeClr val="bg1"/>
                </a:solidFill>
                <a:latin typeface="Jost" pitchFamily="2" charset="0"/>
                <a:ea typeface="Jost" pitchFamily="2" charset="0"/>
              </a:rPr>
              <a:t>NESĄMONINGAS ŠALIŠKUMAS IR STEREOTIPAI</a:t>
            </a:r>
            <a:endParaRPr lang="en-GB" sz="4800" b="1" dirty="0">
              <a:solidFill>
                <a:schemeClr val="bg1"/>
              </a:solidFill>
              <a:latin typeface="Jost" pitchFamily="2" charset="0"/>
              <a:ea typeface="Jost" pitchFamily="2" charset="0"/>
            </a:endParaRPr>
          </a:p>
        </p:txBody>
      </p:sp>
    </p:spTree>
    <p:extLst>
      <p:ext uri="{BB962C8B-B14F-4D97-AF65-F5344CB8AC3E}">
        <p14:creationId xmlns:p14="http://schemas.microsoft.com/office/powerpoint/2010/main" val="38450018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29</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223337"/>
            <a:ext cx="10197648" cy="3216265"/>
          </a:xfrm>
          <a:prstGeom prst="rect">
            <a:avLst/>
          </a:prstGeom>
          <a:noFill/>
        </p:spPr>
        <p:txBody>
          <a:bodyPr wrap="square" rtlCol="0">
            <a:spAutoFit/>
          </a:bodyPr>
          <a:lstStyle/>
          <a:p>
            <a:pPr algn="ctr"/>
            <a:r>
              <a:rPr lang="lt-LT" sz="4800" dirty="0">
                <a:effectLst/>
                <a:latin typeface="+mj-lt"/>
              </a:rPr>
              <a:t>„Kiekviena karta </a:t>
            </a:r>
            <a:r>
              <a:rPr lang="lt-LT" sz="4800" dirty="0">
                <a:solidFill>
                  <a:schemeClr val="accent1"/>
                </a:solidFill>
                <a:effectLst/>
                <a:latin typeface="+mj-lt"/>
              </a:rPr>
              <a:t>plėtė</a:t>
            </a:r>
            <a:r>
              <a:rPr lang="lt-LT" sz="4800" dirty="0">
                <a:effectLst/>
                <a:latin typeface="+mj-lt"/>
              </a:rPr>
              <a:t> savo </a:t>
            </a:r>
            <a:r>
              <a:rPr lang="lt-LT" sz="4800" dirty="0">
                <a:solidFill>
                  <a:schemeClr val="accent1"/>
                </a:solidFill>
                <a:effectLst/>
                <a:latin typeface="+mj-lt"/>
              </a:rPr>
              <a:t>akiratį</a:t>
            </a:r>
            <a:r>
              <a:rPr lang="lt-LT" sz="4800" dirty="0">
                <a:effectLst/>
                <a:latin typeface="+mj-lt"/>
              </a:rPr>
              <a:t>, mokydamasi iš </a:t>
            </a:r>
            <a:r>
              <a:rPr lang="lt-LT" sz="4800" dirty="0">
                <a:solidFill>
                  <a:schemeClr val="accent1"/>
                </a:solidFill>
                <a:effectLst/>
                <a:latin typeface="+mj-lt"/>
              </a:rPr>
              <a:t>ankstesnės kartos </a:t>
            </a:r>
            <a:r>
              <a:rPr lang="lt-LT" sz="4800" dirty="0">
                <a:effectLst/>
                <a:latin typeface="+mj-lt"/>
              </a:rPr>
              <a:t>sėkmių ir nesėkmių, </a:t>
            </a:r>
            <a:r>
              <a:rPr lang="lt-LT" sz="4800" dirty="0">
                <a:solidFill>
                  <a:schemeClr val="accent1"/>
                </a:solidFill>
                <a:effectLst/>
                <a:latin typeface="+mj-lt"/>
              </a:rPr>
              <a:t>palikdama pamokas </a:t>
            </a:r>
            <a:r>
              <a:rPr lang="lt-LT" sz="4800" dirty="0">
                <a:effectLst/>
                <a:latin typeface="+mj-lt"/>
              </a:rPr>
              <a:t>kitai moterų kartai.“</a:t>
            </a:r>
            <a:endParaRPr lang="en-US" sz="4800" dirty="0">
              <a:effectLst/>
              <a:latin typeface="+mj-lt"/>
            </a:endParaRPr>
          </a:p>
          <a:p>
            <a:pPr algn="ctr"/>
            <a:r>
              <a:rPr lang="en-GB" sz="1100" dirty="0">
                <a:solidFill>
                  <a:srgbClr val="202122"/>
                </a:solidFill>
                <a:sym typeface="Wingdings" panose="05000000000000000000" pitchFamily="2" charset="2"/>
              </a:rPr>
              <a:t>C. Goldin (2023)</a:t>
            </a:r>
            <a:endParaRPr lang="en-GB" sz="1100" b="0" dirty="0">
              <a:solidFill>
                <a:srgbClr val="202122"/>
              </a:solidFill>
              <a:effectLst/>
            </a:endParaRPr>
          </a:p>
        </p:txBody>
      </p:sp>
    </p:spTree>
    <p:extLst>
      <p:ext uri="{BB962C8B-B14F-4D97-AF65-F5344CB8AC3E}">
        <p14:creationId xmlns:p14="http://schemas.microsoft.com/office/powerpoint/2010/main" val="386441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30</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lt-LT" dirty="0"/>
              <a:t>Sektinų pavyzdžių įtaka</a:t>
            </a:r>
            <a:endParaRPr lang="en-GB" dirty="0"/>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559037"/>
            <a:ext cx="10515600" cy="4451238"/>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lt-LT" sz="2400" dirty="0">
                <a:latin typeface="+mj-lt"/>
                <a:ea typeface="Jost Bold Italic" pitchFamily="2" charset="0"/>
              </a:rPr>
              <a:t>Sektini pavyzdžiai atspindi ir plečia tai, kas įmanoma</a:t>
            </a:r>
            <a:endParaRPr lang="en-GB" sz="2400" dirty="0">
              <a:latin typeface="+mj-lt"/>
              <a:ea typeface="Jost Bold Italic" pitchFamily="2" charset="0"/>
            </a:endParaRPr>
          </a:p>
          <a:p>
            <a:pPr>
              <a:lnSpc>
                <a:spcPct val="150000"/>
              </a:lnSpc>
              <a:spcBef>
                <a:spcPts val="0"/>
              </a:spcBef>
            </a:pPr>
            <a:r>
              <a:rPr lang="lt-LT" sz="2400" dirty="0">
                <a:latin typeface="+mj-lt"/>
                <a:ea typeface="Jost Bold Italic" pitchFamily="2" charset="0"/>
              </a:rPr>
              <a:t>Sektini pavyzdžiai įkvepia moteris būti ambicingesnėmis ir siekti aukštesnių tikslų</a:t>
            </a:r>
            <a:endParaRPr lang="en-GB" sz="2400" dirty="0">
              <a:latin typeface="+mj-lt"/>
              <a:ea typeface="Jost Bold Italic" pitchFamily="2" charset="0"/>
            </a:endParaRPr>
          </a:p>
          <a:p>
            <a:pPr>
              <a:lnSpc>
                <a:spcPct val="150000"/>
              </a:lnSpc>
              <a:spcBef>
                <a:spcPts val="0"/>
              </a:spcBef>
            </a:pPr>
            <a:r>
              <a:rPr lang="lt-LT" sz="2400" dirty="0">
                <a:latin typeface="+mj-lt"/>
                <a:ea typeface="Jost Bold Italic" pitchFamily="2" charset="0"/>
              </a:rPr>
              <a:t>Sektini pavyzdžiai atspindi mąstyseną ir elgseną, kurios reikia siekti</a:t>
            </a:r>
            <a:endParaRPr lang="en-GB" sz="2400" dirty="0">
              <a:latin typeface="+mj-lt"/>
              <a:ea typeface="Jost Bold Italic" pitchFamily="2" charset="0"/>
            </a:endParaRPr>
          </a:p>
          <a:p>
            <a:pPr>
              <a:lnSpc>
                <a:spcPct val="120000"/>
              </a:lnSpc>
              <a:spcBef>
                <a:spcPts val="1200"/>
              </a:spcBef>
              <a:buFont typeface="Wingdings" panose="05000000000000000000" pitchFamily="2" charset="2"/>
              <a:buChar char="à"/>
            </a:pPr>
            <a:r>
              <a:rPr lang="lt-LT" b="1" dirty="0">
                <a:solidFill>
                  <a:srgbClr val="DF4707"/>
                </a:solidFill>
                <a:latin typeface="+mj-lt"/>
                <a:ea typeface="Jost Bold Italic" pitchFamily="2" charset="0"/>
                <a:sym typeface="Wingdings" panose="05000000000000000000" pitchFamily="2" charset="2"/>
              </a:rPr>
              <a:t>Sektini pavyzdžiai kartu su moterų mentoryste</a:t>
            </a:r>
            <a:endParaRPr lang="en-GB" b="1" dirty="0">
              <a:solidFill>
                <a:srgbClr val="DF4707"/>
              </a:solidFill>
              <a:latin typeface="+mj-lt"/>
              <a:ea typeface="Jost Bold Italic" pitchFamily="2" charset="0"/>
            </a:endParaRPr>
          </a:p>
        </p:txBody>
      </p:sp>
      <p:sp>
        <p:nvSpPr>
          <p:cNvPr id="7" name="Sprechblase: rechteckig mit abgerundeten Ecken 6">
            <a:extLst>
              <a:ext uri="{FF2B5EF4-FFF2-40B4-BE49-F238E27FC236}">
                <a16:creationId xmlns:a16="http://schemas.microsoft.com/office/drawing/2014/main" id="{B917FF0B-4E61-51B7-11E0-BC3685ACC637}"/>
              </a:ext>
            </a:extLst>
          </p:cNvPr>
          <p:cNvSpPr/>
          <p:nvPr/>
        </p:nvSpPr>
        <p:spPr>
          <a:xfrm>
            <a:off x="6953250" y="4181473"/>
            <a:ext cx="4762500" cy="1333501"/>
          </a:xfrm>
          <a:prstGeom prst="wedgeRoundRectCallout">
            <a:avLst>
              <a:gd name="adj1" fmla="val -52120"/>
              <a:gd name="adj2" fmla="val -49640"/>
              <a:gd name="adj3" fmla="val 16667"/>
            </a:avLst>
          </a:prstGeom>
          <a:solidFill>
            <a:schemeClr val="accent6"/>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lt-LT" b="1" i="1" dirty="0">
                <a:solidFill>
                  <a:schemeClr val="tx1"/>
                </a:solidFill>
              </a:rPr>
              <a:t>Raskite sektiną pavyzdį</a:t>
            </a:r>
            <a:endParaRPr lang="en-GB" b="1" i="1" dirty="0">
              <a:solidFill>
                <a:schemeClr val="tx1"/>
              </a:solidFill>
            </a:endParaRPr>
          </a:p>
          <a:p>
            <a:pPr marL="285750" indent="-285750">
              <a:buFontTx/>
              <a:buChar char="-"/>
            </a:pPr>
            <a:r>
              <a:rPr lang="lt-LT" i="1" dirty="0">
                <a:solidFill>
                  <a:schemeClr val="tx1"/>
                </a:solidFill>
              </a:rPr>
              <a:t>Išreikškite būtinybę, pabrėžkite poveikį</a:t>
            </a:r>
            <a:endParaRPr lang="en-GB" i="1" dirty="0">
              <a:solidFill>
                <a:schemeClr val="tx1"/>
              </a:solidFill>
            </a:endParaRPr>
          </a:p>
          <a:p>
            <a:pPr marL="285750" indent="-285750">
              <a:buFontTx/>
              <a:buChar char="-"/>
            </a:pPr>
            <a:r>
              <a:rPr lang="lt-LT" i="1" dirty="0">
                <a:solidFill>
                  <a:schemeClr val="tx1"/>
                </a:solidFill>
              </a:rPr>
              <a:t>Kovokite su apsimetėlio sindromu</a:t>
            </a:r>
            <a:endParaRPr lang="en-GB" i="1" dirty="0">
              <a:solidFill>
                <a:schemeClr val="tx1"/>
              </a:solidFill>
            </a:endParaRPr>
          </a:p>
          <a:p>
            <a:pPr marL="285750" indent="-285750">
              <a:buFontTx/>
              <a:buChar char="-"/>
            </a:pPr>
            <a:r>
              <a:rPr lang="lt-LT" i="1" dirty="0">
                <a:solidFill>
                  <a:schemeClr val="tx1"/>
                </a:solidFill>
              </a:rPr>
              <a:t>Paskirstykite jį visoje hierarchijoje</a:t>
            </a:r>
            <a:endParaRPr lang="en-GB" i="1" dirty="0">
              <a:solidFill>
                <a:schemeClr val="tx1"/>
              </a:solidFill>
            </a:endParaRPr>
          </a:p>
        </p:txBody>
      </p:sp>
    </p:spTree>
    <p:extLst>
      <p:ext uri="{BB962C8B-B14F-4D97-AF65-F5344CB8AC3E}">
        <p14:creationId xmlns:p14="http://schemas.microsoft.com/office/powerpoint/2010/main" val="4025619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DD5C9CD8-444E-5574-FBCC-59CDAB693A22}"/>
              </a:ext>
            </a:extLst>
          </p:cNvPr>
          <p:cNvSpPr/>
          <p:nvPr/>
        </p:nvSpPr>
        <p:spPr>
          <a:xfrm>
            <a:off x="1172029" y="1350974"/>
            <a:ext cx="5677593" cy="1729047"/>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lt-LT"/>
          </a:p>
        </p:txBody>
      </p:sp>
      <p:sp>
        <p:nvSpPr>
          <p:cNvPr id="3" name="TextBox 2">
            <a:extLst>
              <a:ext uri="{FF2B5EF4-FFF2-40B4-BE49-F238E27FC236}">
                <a16:creationId xmlns:a16="http://schemas.microsoft.com/office/drawing/2014/main" id="{D409EA0B-544D-A6B4-599F-88FB719B0BC0}"/>
              </a:ext>
            </a:extLst>
          </p:cNvPr>
          <p:cNvSpPr txBox="1"/>
          <p:nvPr/>
        </p:nvSpPr>
        <p:spPr>
          <a:xfrm>
            <a:off x="1695731" y="1434101"/>
            <a:ext cx="4522123" cy="1384995"/>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lt-LT" sz="1100" b="0" i="0" dirty="0">
                <a:effectLst/>
              </a:rPr>
              <a:t>Finansuojama Europos Sąjungos lėšomis. Tačiau išreiškiamas požiūris ar nuomonė yra tik autoriaus (-ių) ir nebūtinai atspindi Europos Sąjungos ar Nacionalinės agentūros požiūrį ar nuomonę. Nei Europos Sąjunga, nei Nacionalinė agentūra negali būti laikoma už juos atsakinga.</a:t>
            </a:r>
            <a:endParaRPr lang="lt-LT" sz="1100" dirty="0"/>
          </a:p>
          <a:p>
            <a:endParaRPr lang="lt-LT" dirty="0"/>
          </a:p>
        </p:txBody>
      </p:sp>
    </p:spTree>
    <p:extLst>
      <p:ext uri="{BB962C8B-B14F-4D97-AF65-F5344CB8AC3E}">
        <p14:creationId xmlns:p14="http://schemas.microsoft.com/office/powerpoint/2010/main" val="2702814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666876"/>
            <a:ext cx="10515600" cy="4581524"/>
          </a:xfrm>
        </p:spPr>
        <p:txBody>
          <a:bodyPr>
            <a:normAutofit fontScale="85000" lnSpcReduction="20000"/>
          </a:bodyPr>
          <a:lstStyle/>
          <a:p>
            <a:pPr marL="361950" indent="-361950" algn="l">
              <a:lnSpc>
                <a:spcPct val="110000"/>
              </a:lnSpc>
              <a:spcAft>
                <a:spcPts val="600"/>
              </a:spcAft>
              <a:buNone/>
            </a:pPr>
            <a:r>
              <a:rPr lang="en-GB" sz="1500" dirty="0"/>
              <a:t>Carli, L. L., Alawa, L., Lee, Y. A., Zhao, B., Kim, E. (2016). Stereotypes about gender and science: women # scientists. Psychology of Women Quarterly 40 (2), 244-260.</a:t>
            </a:r>
          </a:p>
          <a:p>
            <a:pPr marL="355600" indent="-355600" algn="just">
              <a:lnSpc>
                <a:spcPct val="110000"/>
              </a:lnSpc>
              <a:spcAft>
                <a:spcPts val="600"/>
              </a:spcAft>
              <a:buNone/>
            </a:pPr>
            <a:r>
              <a:rPr lang="en-US" sz="1500" dirty="0"/>
              <a:t>Dutz, R., Hubner, S., Peus, C. (2021). When agency „fits“ regardless of gender: Perceptions of applicant fit when job and organization signal male stereotypes. Personnel Psychology 2022 (75), 441-483.</a:t>
            </a:r>
          </a:p>
          <a:p>
            <a:pPr marL="355600" indent="-355600" algn="just">
              <a:lnSpc>
                <a:spcPct val="110000"/>
              </a:lnSpc>
              <a:spcAft>
                <a:spcPts val="600"/>
              </a:spcAft>
              <a:buNone/>
            </a:pPr>
            <a:r>
              <a:rPr lang="en-GB" sz="1500" dirty="0" err="1"/>
              <a:t>Ellemers</a:t>
            </a:r>
            <a:r>
              <a:rPr lang="en-GB" sz="1500" dirty="0"/>
              <a:t>, N. (2018). Gender stereotypes. Annual Review of Psychology 69, 275-298.</a:t>
            </a:r>
          </a:p>
          <a:p>
            <a:pPr marL="355600" indent="-355600" algn="just">
              <a:lnSpc>
                <a:spcPct val="110000"/>
              </a:lnSpc>
              <a:spcAft>
                <a:spcPts val="600"/>
              </a:spcAft>
              <a:buNone/>
            </a:pPr>
            <a:r>
              <a:rPr lang="en-US" sz="1500" dirty="0"/>
              <a:t>Goldin, C. (2021), Career &amp; family. Women's century-long journey toward equity, Princeton, Oxford: Princeton University Press.</a:t>
            </a:r>
            <a:endParaRPr lang="de-DE" sz="1500" dirty="0"/>
          </a:p>
          <a:p>
            <a:pPr marL="355600" indent="-355600" algn="just">
              <a:lnSpc>
                <a:spcPct val="110000"/>
              </a:lnSpc>
              <a:spcAft>
                <a:spcPts val="600"/>
              </a:spcAft>
              <a:buNone/>
            </a:pPr>
            <a:r>
              <a:rPr lang="de-DE" sz="1500" dirty="0" err="1">
                <a:effectLst/>
                <a:ea typeface="Arial" panose="020B0604020202020204" pitchFamily="34" charset="0"/>
              </a:rPr>
              <a:t>Koenig</a:t>
            </a:r>
            <a:r>
              <a:rPr lang="de-DE" sz="1500" dirty="0">
                <a:effectLst/>
                <a:ea typeface="Arial" panose="020B0604020202020204" pitchFamily="34" charset="0"/>
              </a:rPr>
              <a:t>, A. M., </a:t>
            </a:r>
            <a:r>
              <a:rPr lang="de-DE" sz="1500" dirty="0" err="1">
                <a:effectLst/>
                <a:ea typeface="Arial" panose="020B0604020202020204" pitchFamily="34" charset="0"/>
              </a:rPr>
              <a:t>Eagly</a:t>
            </a:r>
            <a:r>
              <a:rPr lang="de-DE" sz="1500" dirty="0">
                <a:effectLst/>
                <a:ea typeface="Arial" panose="020B0604020202020204" pitchFamily="34" charset="0"/>
              </a:rPr>
              <a:t>, A. H., Mitchell, A. A., </a:t>
            </a:r>
            <a:r>
              <a:rPr lang="de-DE" sz="1500" dirty="0" err="1">
                <a:effectLst/>
                <a:ea typeface="Arial" panose="020B0604020202020204" pitchFamily="34" charset="0"/>
              </a:rPr>
              <a:t>Ristikari</a:t>
            </a:r>
            <a:r>
              <a:rPr lang="de-DE" sz="1500" dirty="0">
                <a:effectLst/>
                <a:ea typeface="Arial" panose="020B0604020202020204" pitchFamily="34" charset="0"/>
              </a:rPr>
              <a:t>, T. (2011). Are </a:t>
            </a:r>
            <a:r>
              <a:rPr lang="de-DE" sz="1500" dirty="0" err="1">
                <a:effectLst/>
                <a:ea typeface="Arial" panose="020B0604020202020204" pitchFamily="34" charset="0"/>
              </a:rPr>
              <a:t>leader</a:t>
            </a:r>
            <a:r>
              <a:rPr lang="de-DE" sz="1500" dirty="0">
                <a:effectLst/>
                <a:ea typeface="Arial" panose="020B0604020202020204" pitchFamily="34" charset="0"/>
              </a:rPr>
              <a:t> stereotypes </a:t>
            </a:r>
            <a:r>
              <a:rPr lang="de-DE" sz="1500" dirty="0" err="1">
                <a:effectLst/>
                <a:ea typeface="Arial" panose="020B0604020202020204" pitchFamily="34" charset="0"/>
              </a:rPr>
              <a:t>masculine</a:t>
            </a:r>
            <a:r>
              <a:rPr lang="de-DE" sz="1500" dirty="0">
                <a:effectLst/>
                <a:ea typeface="Arial" panose="020B0604020202020204" pitchFamily="34" charset="0"/>
              </a:rPr>
              <a:t>? A meta-analysis </a:t>
            </a:r>
            <a:r>
              <a:rPr lang="de-DE" sz="1500" dirty="0" err="1">
                <a:effectLst/>
                <a:ea typeface="Arial" panose="020B0604020202020204" pitchFamily="34" charset="0"/>
              </a:rPr>
              <a:t>of</a:t>
            </a:r>
            <a:r>
              <a:rPr lang="de-DE" sz="1500" dirty="0">
                <a:effectLst/>
                <a:ea typeface="Arial" panose="020B0604020202020204" pitchFamily="34" charset="0"/>
              </a:rPr>
              <a:t> </a:t>
            </a:r>
            <a:r>
              <a:rPr lang="de-DE" sz="1500" dirty="0" err="1">
                <a:effectLst/>
                <a:ea typeface="Arial" panose="020B0604020202020204" pitchFamily="34" charset="0"/>
              </a:rPr>
              <a:t>three</a:t>
            </a:r>
            <a:r>
              <a:rPr lang="de-DE" sz="1500" dirty="0">
                <a:effectLst/>
                <a:ea typeface="Arial" panose="020B0604020202020204" pitchFamily="34" charset="0"/>
              </a:rPr>
              <a:t> </a:t>
            </a:r>
            <a:r>
              <a:rPr lang="de-DE" sz="1500" dirty="0" err="1">
                <a:effectLst/>
                <a:ea typeface="Arial" panose="020B0604020202020204" pitchFamily="34" charset="0"/>
              </a:rPr>
              <a:t>research</a:t>
            </a:r>
            <a:r>
              <a:rPr lang="de-DE" sz="1500" dirty="0">
                <a:effectLst/>
                <a:ea typeface="Arial" panose="020B0604020202020204" pitchFamily="34" charset="0"/>
              </a:rPr>
              <a:t> </a:t>
            </a:r>
            <a:r>
              <a:rPr lang="de-DE" sz="1500" dirty="0" err="1">
                <a:effectLst/>
                <a:ea typeface="Arial" panose="020B0604020202020204" pitchFamily="34" charset="0"/>
              </a:rPr>
              <a:t>paradigms</a:t>
            </a:r>
            <a:r>
              <a:rPr lang="de-DE" sz="1500" dirty="0">
                <a:effectLst/>
                <a:ea typeface="Arial" panose="020B0604020202020204" pitchFamily="34" charset="0"/>
              </a:rPr>
              <a:t>. </a:t>
            </a:r>
            <a:r>
              <a:rPr lang="de-DE" sz="1500" i="1" dirty="0">
                <a:effectLst/>
                <a:ea typeface="Arial" panose="020B0604020202020204" pitchFamily="34" charset="0"/>
              </a:rPr>
              <a:t>Psychological Bulletin </a:t>
            </a:r>
            <a:r>
              <a:rPr lang="de-DE" sz="1500" dirty="0">
                <a:effectLst/>
                <a:ea typeface="Arial" panose="020B0604020202020204" pitchFamily="34" charset="0"/>
              </a:rPr>
              <a:t>137 (4), 616</a:t>
            </a:r>
            <a:r>
              <a:rPr lang="de-DE" sz="1500" dirty="0">
                <a:ea typeface="Arial" panose="020B0604020202020204" pitchFamily="34" charset="0"/>
              </a:rPr>
              <a:t>-</a:t>
            </a:r>
            <a:r>
              <a:rPr lang="de-DE" sz="1500" dirty="0">
                <a:effectLst/>
                <a:ea typeface="Arial" panose="020B0604020202020204" pitchFamily="34" charset="0"/>
              </a:rPr>
              <a:t>642.</a:t>
            </a:r>
          </a:p>
          <a:p>
            <a:pPr marL="355600" indent="-355600" algn="just">
              <a:lnSpc>
                <a:spcPct val="110000"/>
              </a:lnSpc>
              <a:spcAft>
                <a:spcPts val="600"/>
              </a:spcAft>
              <a:buNone/>
            </a:pPr>
            <a:r>
              <a:rPr lang="en-US" sz="1500" dirty="0"/>
              <a:t>Mai, C., Büttgen, M., Scharzinger, D. (2016). “Think-Manager-Consider-Female”: </a:t>
            </a:r>
            <a:r>
              <a:rPr lang="de-DE" sz="1500" dirty="0"/>
              <a:t>Eine Analyse stereotypischer Ansichten über weibliche Führungskräfte und die empirische Überprüfung ihrer realen Persönlichkeit anhand der Big Five und der Dunklen Triade. Schmalenbachs Z </a:t>
            </a:r>
            <a:r>
              <a:rPr lang="de-DE" sz="1500" dirty="0" err="1"/>
              <a:t>betriebswirtsch</a:t>
            </a:r>
            <a:r>
              <a:rPr lang="de-DE" sz="1500" dirty="0"/>
              <a:t> Forsch 2017 (69), 119-152.</a:t>
            </a:r>
          </a:p>
          <a:p>
            <a:pPr marL="355600" indent="-355600" algn="just">
              <a:lnSpc>
                <a:spcPct val="110000"/>
              </a:lnSpc>
              <a:spcAft>
                <a:spcPts val="600"/>
              </a:spcAft>
              <a:buNone/>
            </a:pPr>
            <a:r>
              <a:rPr lang="en-US" sz="1500" dirty="0"/>
              <a:t>Ferrer-Pérez, V., Bosch-</a:t>
            </a:r>
            <a:r>
              <a:rPr lang="en-US" sz="1500" dirty="0" err="1"/>
              <a:t>Fiol</a:t>
            </a:r>
            <a:r>
              <a:rPr lang="en-US" sz="1500" dirty="0"/>
              <a:t>, E. (2014). The measure of the masculinity–femininity construct today: Some reflections on the case of the </a:t>
            </a:r>
            <a:r>
              <a:rPr lang="en-US" sz="1500" dirty="0" err="1"/>
              <a:t>Bem</a:t>
            </a:r>
            <a:r>
              <a:rPr lang="en-US" sz="1500" dirty="0"/>
              <a:t> Sex Role Inventory. </a:t>
            </a:r>
            <a:r>
              <a:rPr lang="en-US" sz="1500" dirty="0" err="1"/>
              <a:t>Revista</a:t>
            </a:r>
            <a:r>
              <a:rPr lang="en-US" sz="1500" dirty="0"/>
              <a:t> de </a:t>
            </a:r>
            <a:r>
              <a:rPr lang="en-US" sz="1500" dirty="0" err="1"/>
              <a:t>Psicología</a:t>
            </a:r>
            <a:r>
              <a:rPr lang="en-US" sz="1500" dirty="0"/>
              <a:t> Social. 29. 180-207.</a:t>
            </a:r>
          </a:p>
          <a:p>
            <a:pPr marL="355600" indent="-355600" algn="just">
              <a:lnSpc>
                <a:spcPct val="110000"/>
              </a:lnSpc>
              <a:spcAft>
                <a:spcPts val="600"/>
              </a:spcAft>
              <a:buNone/>
            </a:pPr>
            <a:r>
              <a:rPr lang="en-US" sz="1500" dirty="0"/>
              <a:t>Staines, G., </a:t>
            </a:r>
            <a:r>
              <a:rPr lang="en-US" sz="1500" dirty="0" err="1"/>
              <a:t>Tavris</a:t>
            </a:r>
            <a:r>
              <a:rPr lang="en-US" sz="1500" dirty="0"/>
              <a:t>, C., Jayaratne, Toby E. (1974). The Queen Bee syndrome. Psychology Today, 7, 55-60.</a:t>
            </a:r>
          </a:p>
          <a:p>
            <a:pPr marL="355600" indent="-355600" algn="just">
              <a:lnSpc>
                <a:spcPct val="110000"/>
              </a:lnSpc>
              <a:spcAft>
                <a:spcPts val="600"/>
              </a:spcAft>
              <a:buNone/>
            </a:pPr>
            <a:r>
              <a:rPr lang="en-US" sz="1500" dirty="0" err="1"/>
              <a:t>Stadelmaier</a:t>
            </a:r>
            <a:r>
              <a:rPr lang="en-US" sz="1500" dirty="0"/>
              <a:t>, V. (2016). Sure She Can: Crush this insecurity, 7th edition, </a:t>
            </a:r>
            <a:r>
              <a:rPr lang="en-US" sz="1500" dirty="0" err="1"/>
              <a:t>SheMedia</a:t>
            </a:r>
            <a:r>
              <a:rPr lang="en-US" sz="1500" dirty="0"/>
              <a:t>.</a:t>
            </a:r>
          </a:p>
          <a:p>
            <a:pPr marL="355600" indent="-355600" algn="just">
              <a:lnSpc>
                <a:spcPct val="110000"/>
              </a:lnSpc>
              <a:buNone/>
            </a:pPr>
            <a:endParaRPr lang="en-US" sz="1600" dirty="0">
              <a:latin typeface="+mj-lt"/>
            </a:endParaRP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32</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lt-LT" dirty="0"/>
              <a:t>Nuorodos</a:t>
            </a:r>
            <a:endParaRPr lang="en-GB" dirty="0"/>
          </a:p>
        </p:txBody>
      </p:sp>
    </p:spTree>
    <p:extLst>
      <p:ext uri="{BB962C8B-B14F-4D97-AF65-F5344CB8AC3E}">
        <p14:creationId xmlns:p14="http://schemas.microsoft.com/office/powerpoint/2010/main" val="85437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04862" y="1289986"/>
            <a:ext cx="10582275" cy="3562350"/>
          </a:xfrm>
        </p:spPr>
        <p:txBody>
          <a:bodyPr>
            <a:noAutofit/>
          </a:bodyPr>
          <a:lstStyle/>
          <a:p>
            <a:pPr marL="0" indent="0" algn="ctr">
              <a:lnSpc>
                <a:spcPct val="100000"/>
              </a:lnSpc>
              <a:buNone/>
            </a:pPr>
            <a:r>
              <a:rPr lang="lt-LT" sz="4800" dirty="0">
                <a:latin typeface="+mj-lt"/>
              </a:rPr>
              <a:t>Žmonės paprasčiausiai klysta dėl </a:t>
            </a:r>
            <a:r>
              <a:rPr lang="lt-LT" sz="4800" b="1" dirty="0">
                <a:solidFill>
                  <a:schemeClr val="accent1"/>
                </a:solidFill>
                <a:latin typeface="+mj-lt"/>
              </a:rPr>
              <a:t>NESĄMONINGO ŠALIŠKUMO</a:t>
            </a:r>
            <a:r>
              <a:rPr lang="en-GB" sz="4800" dirty="0">
                <a:latin typeface="+mj-lt"/>
              </a:rPr>
              <a:t>.</a:t>
            </a:r>
            <a:r>
              <a:rPr lang="lt-LT" sz="4800" dirty="0">
                <a:latin typeface="+mj-lt"/>
              </a:rPr>
              <a:t> Mes </a:t>
            </a:r>
            <a:r>
              <a:rPr lang="lt-LT" sz="4800" dirty="0">
                <a:solidFill>
                  <a:schemeClr val="accent1"/>
                </a:solidFill>
                <a:latin typeface="+mj-lt"/>
              </a:rPr>
              <a:t>nenorime</a:t>
            </a:r>
            <a:r>
              <a:rPr lang="lt-LT" sz="4800" dirty="0">
                <a:latin typeface="+mj-lt"/>
              </a:rPr>
              <a:t> būti šališki. Tačiau </a:t>
            </a:r>
            <a:r>
              <a:rPr lang="lt-LT" sz="4800" dirty="0">
                <a:solidFill>
                  <a:schemeClr val="accent1"/>
                </a:solidFill>
                <a:latin typeface="+mj-lt"/>
              </a:rPr>
              <a:t>mes esame </a:t>
            </a:r>
            <a:r>
              <a:rPr lang="lt-LT" sz="4800" dirty="0">
                <a:latin typeface="+mj-lt"/>
              </a:rPr>
              <a:t>ir nesugebame to įveikti pabrėždami tai vieni kitiems</a:t>
            </a:r>
            <a:r>
              <a:rPr lang="en-GB" sz="4800" dirty="0">
                <a:latin typeface="+mj-lt"/>
              </a:rPr>
              <a:t>.</a:t>
            </a:r>
            <a:endParaRPr lang="en-GB" sz="4800" dirty="0">
              <a:latin typeface="+mj-lt"/>
              <a:sym typeface="Wingdings" panose="05000000000000000000" pitchFamily="2" charset="2"/>
            </a:endParaRPr>
          </a:p>
          <a:p>
            <a:pPr marL="0" indent="0" algn="ctr">
              <a:lnSpc>
                <a:spcPct val="150000"/>
              </a:lnSpc>
              <a:buNone/>
            </a:pPr>
            <a:r>
              <a:rPr lang="en-GB" sz="1400" i="1" dirty="0">
                <a:sym typeface="Wingdings" panose="05000000000000000000" pitchFamily="2" charset="2"/>
              </a:rPr>
              <a:t>Kerry Edelstein</a:t>
            </a:r>
            <a:endParaRPr lang="en-GB" sz="1400" b="0" i="1" dirty="0">
              <a:effectLst/>
            </a:endParaRPr>
          </a:p>
        </p:txBody>
      </p:sp>
    </p:spTree>
    <p:extLst>
      <p:ext uri="{BB962C8B-B14F-4D97-AF65-F5344CB8AC3E}">
        <p14:creationId xmlns:p14="http://schemas.microsoft.com/office/powerpoint/2010/main" val="13362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Afbeelding met Graphics, sinaasappel&#10;&#10;Automatisch gegenereerde beschrijving">
            <a:extLst>
              <a:ext uri="{FF2B5EF4-FFF2-40B4-BE49-F238E27FC236}">
                <a16:creationId xmlns:a16="http://schemas.microsoft.com/office/drawing/2014/main" id="{ADC16910-00A2-390F-8C5C-AB59B1400A7D}"/>
              </a:ext>
            </a:extLst>
          </p:cNvPr>
          <p:cNvPicPr>
            <a:picLocks noChangeAspect="1"/>
          </p:cNvPicPr>
          <p:nvPr/>
        </p:nvPicPr>
        <p:blipFill>
          <a:blip r:embed="rId3">
            <a:alphaModFix amt="15000"/>
          </a:blip>
          <a:stretch>
            <a:fillRect/>
          </a:stretch>
        </p:blipFill>
        <p:spPr>
          <a:xfrm rot="1313714">
            <a:off x="4683792" y="-3613962"/>
            <a:ext cx="8432256" cy="6227029"/>
          </a:xfrm>
          <a:prstGeom prst="rect">
            <a:avLst/>
          </a:prstGeom>
        </p:spPr>
      </p:pic>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38200" y="1935163"/>
            <a:ext cx="11118057" cy="4189412"/>
          </a:xfrm>
        </p:spPr>
        <p:txBody>
          <a:bodyPr>
            <a:noAutofit/>
          </a:bodyPr>
          <a:lstStyle/>
          <a:p>
            <a:pPr marL="0" indent="0">
              <a:lnSpc>
                <a:spcPct val="100000"/>
              </a:lnSpc>
              <a:buNone/>
            </a:pPr>
            <a:r>
              <a:rPr lang="lt-LT" sz="5400" b="1" dirty="0">
                <a:solidFill>
                  <a:schemeClr val="accent1"/>
                </a:solidFill>
                <a:latin typeface="+mj-lt"/>
              </a:rPr>
              <a:t>STEREOTIPAI –</a:t>
            </a:r>
            <a:br>
              <a:rPr lang="en-GB" sz="5400" b="1" dirty="0">
                <a:solidFill>
                  <a:schemeClr val="accent1"/>
                </a:solidFill>
                <a:latin typeface="+mj-lt"/>
              </a:rPr>
            </a:br>
            <a:r>
              <a:rPr lang="en-GB" sz="5400" dirty="0">
                <a:latin typeface="+mj-lt"/>
              </a:rPr>
              <a:t>	</a:t>
            </a:r>
            <a:r>
              <a:rPr lang="lt-LT" sz="5400" dirty="0">
                <a:latin typeface="+mj-lt"/>
              </a:rPr>
              <a:t>	protiniai šablonai, kuriuos 				naudojame, kad suprastume 				sudėtingą pasaulį.</a:t>
            </a:r>
            <a:endParaRPr lang="en-GB" sz="5400" dirty="0">
              <a:latin typeface="+mj-lt"/>
            </a:endParaRPr>
          </a:p>
          <a:p>
            <a:pPr marL="0" indent="0" algn="ctr">
              <a:lnSpc>
                <a:spcPct val="150000"/>
              </a:lnSpc>
              <a:buNone/>
            </a:pPr>
            <a:r>
              <a:rPr lang="en-GB" sz="1100" b="0" dirty="0">
                <a:solidFill>
                  <a:srgbClr val="202122"/>
                </a:solidFill>
                <a:effectLst/>
              </a:rPr>
              <a:t>Timothy D. Wilson</a:t>
            </a:r>
          </a:p>
        </p:txBody>
      </p:sp>
      <p:sp>
        <p:nvSpPr>
          <p:cNvPr id="2" name="Inhaltsplatzhalter 2">
            <a:extLst>
              <a:ext uri="{FF2B5EF4-FFF2-40B4-BE49-F238E27FC236}">
                <a16:creationId xmlns:a16="http://schemas.microsoft.com/office/drawing/2014/main" id="{4DABFD4E-1860-FFE6-CBA9-853A48C2650C}"/>
              </a:ext>
            </a:extLst>
          </p:cNvPr>
          <p:cNvSpPr txBox="1">
            <a:spLocks/>
          </p:cNvSpPr>
          <p:nvPr/>
        </p:nvSpPr>
        <p:spPr>
          <a:xfrm>
            <a:off x="6456761" y="241300"/>
            <a:ext cx="5499496" cy="2063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lt-LT" i="1" dirty="0">
                <a:latin typeface="+mj-lt"/>
              </a:rPr>
              <a:t>Emocinis, seksualinis ir psichologinis moterų stereotipizavimas prasideda tada, kai gydytojas pasako: „tai mergaitė“</a:t>
            </a:r>
            <a:r>
              <a:rPr lang="en-GB" i="1" dirty="0">
                <a:effectLst/>
                <a:latin typeface="+mj-lt"/>
              </a:rPr>
              <a:t>.</a:t>
            </a:r>
          </a:p>
          <a:p>
            <a:pPr marL="0" indent="0" algn="ctr">
              <a:lnSpc>
                <a:spcPct val="150000"/>
              </a:lnSpc>
              <a:buNone/>
            </a:pPr>
            <a:r>
              <a:rPr lang="en-GB" sz="1050" i="1" dirty="0">
                <a:solidFill>
                  <a:srgbClr val="202122"/>
                </a:solidFill>
                <a:sym typeface="Wingdings" panose="05000000000000000000" pitchFamily="2" charset="2"/>
              </a:rPr>
              <a:t>Shirley Chisholm</a:t>
            </a:r>
            <a:endParaRPr lang="en-GB" sz="1050" i="1" dirty="0">
              <a:solidFill>
                <a:srgbClr val="202122"/>
              </a:solidFill>
            </a:endParaRPr>
          </a:p>
          <a:p>
            <a:pPr marL="0" indent="0" algn="ctr">
              <a:buNone/>
            </a:pPr>
            <a:endParaRPr lang="en-GB" i="1" dirty="0">
              <a:latin typeface="+mj-lt"/>
              <a:sym typeface="Wingdings" panose="05000000000000000000" pitchFamily="2" charset="2"/>
            </a:endParaRPr>
          </a:p>
        </p:txBody>
      </p:sp>
    </p:spTree>
    <p:extLst>
      <p:ext uri="{BB962C8B-B14F-4D97-AF65-F5344CB8AC3E}">
        <p14:creationId xmlns:p14="http://schemas.microsoft.com/office/powerpoint/2010/main" val="167838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1776411" y="2409825"/>
            <a:ext cx="8639175" cy="3695700"/>
          </a:xfrm>
        </p:spPr>
        <p:txBody>
          <a:bodyPr>
            <a:normAutofit/>
          </a:bodyPr>
          <a:lstStyle/>
          <a:p>
            <a:pPr algn="ctr">
              <a:lnSpc>
                <a:spcPct val="150000"/>
              </a:lnSpc>
            </a:pPr>
            <a:r>
              <a:rPr lang="lt-LT" sz="2800" i="0" dirty="0"/>
              <a:t>Kur susiduriate su stereotipais?</a:t>
            </a:r>
            <a:endParaRPr lang="en-GB" sz="2800" i="0" dirty="0"/>
          </a:p>
          <a:p>
            <a:pPr algn="ctr">
              <a:lnSpc>
                <a:spcPct val="150000"/>
              </a:lnSpc>
            </a:pPr>
            <a:r>
              <a:rPr lang="lt-LT" sz="2800" i="0" dirty="0"/>
              <a:t>Kaip stereotipai paveikia moteris vadoves?</a:t>
            </a:r>
            <a:endParaRPr lang="en-GB" sz="2800" i="0" dirty="0"/>
          </a:p>
          <a:p>
            <a:pPr algn="ctr">
              <a:lnSpc>
                <a:spcPct val="100000"/>
              </a:lnSpc>
            </a:pPr>
            <a:r>
              <a:rPr lang="lt-LT" sz="2800" i="0" dirty="0"/>
              <a:t>Kaip teikdami konsultacijas padedate moterims, kurios susiduria su stereotipais, formuojančiais požiūrį į save?</a:t>
            </a:r>
            <a:endParaRPr lang="hu-HU" sz="2800" i="0" dirty="0"/>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550863"/>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lt-LT" sz="4800" b="1" dirty="0">
                <a:latin typeface="+mj-lt"/>
              </a:rPr>
              <a:t>GRUPINĖ DISKUSIJA</a:t>
            </a:r>
            <a:br>
              <a:rPr lang="de-DE" sz="3600" dirty="0">
                <a:latin typeface="+mj-lt"/>
              </a:rPr>
            </a:br>
            <a:r>
              <a:rPr lang="lt-LT" sz="1400" i="1" dirty="0">
                <a:solidFill>
                  <a:prstClr val="black"/>
                </a:solidFill>
                <a:latin typeface="+mj-lt"/>
                <a:ea typeface="Jost Bold Italic" pitchFamily="2" charset="77"/>
                <a:cs typeface="+mn-cs"/>
              </a:rPr>
              <a:t>Stereotipų poveikis</a:t>
            </a:r>
            <a:endParaRPr lang="en-US" sz="3600" dirty="0">
              <a:latin typeface="+mj-lt"/>
            </a:endParaRPr>
          </a:p>
        </p:txBody>
      </p:sp>
    </p:spTree>
    <p:extLst>
      <p:ext uri="{BB962C8B-B14F-4D97-AF65-F5344CB8AC3E}">
        <p14:creationId xmlns:p14="http://schemas.microsoft.com/office/powerpoint/2010/main" val="1697474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21B1BE-20E4-B759-8126-7D5C5FBF4848}"/>
              </a:ext>
            </a:extLst>
          </p:cNvPr>
          <p:cNvSpPr>
            <a:spLocks noGrp="1"/>
          </p:cNvSpPr>
          <p:nvPr>
            <p:ph idx="1"/>
          </p:nvPr>
        </p:nvSpPr>
        <p:spPr>
          <a:xfrm>
            <a:off x="838199" y="1825625"/>
            <a:ext cx="10671629" cy="4351338"/>
          </a:xfrm>
        </p:spPr>
        <p:txBody>
          <a:bodyPr>
            <a:normAutofit/>
          </a:bodyPr>
          <a:lstStyle/>
          <a:p>
            <a:pPr>
              <a:lnSpc>
                <a:spcPct val="150000"/>
              </a:lnSpc>
            </a:pPr>
            <a:r>
              <a:rPr lang="lt-LT" sz="2400" dirty="0"/>
              <a:t>Lūkesčiai nuo mažens</a:t>
            </a:r>
            <a:endParaRPr lang="en-GB" sz="2400" dirty="0"/>
          </a:p>
          <a:p>
            <a:pPr>
              <a:lnSpc>
                <a:spcPct val="150000"/>
              </a:lnSpc>
            </a:pPr>
            <a:r>
              <a:rPr lang="lt-LT" sz="2400" dirty="0"/>
              <a:t>Stereotipai formuojantys požiūrį į save</a:t>
            </a:r>
            <a:endParaRPr lang="en-GB" sz="2400" dirty="0"/>
          </a:p>
          <a:p>
            <a:pPr>
              <a:lnSpc>
                <a:spcPct val="150000"/>
              </a:lnSpc>
            </a:pPr>
            <a:r>
              <a:rPr lang="lt-LT" sz="2400" dirty="0"/>
              <a:t>Įgūdžių ugdymas</a:t>
            </a:r>
            <a:endParaRPr lang="en-GB" sz="2400" dirty="0"/>
          </a:p>
          <a:p>
            <a:pPr>
              <a:lnSpc>
                <a:spcPct val="150000"/>
              </a:lnSpc>
            </a:pPr>
            <a:r>
              <a:rPr lang="lt-LT" sz="2400" dirty="0"/>
              <a:t>Karjeros vystymas</a:t>
            </a:r>
            <a:endParaRPr lang="en-GB" sz="2400" dirty="0"/>
          </a:p>
          <a:p>
            <a:pPr>
              <a:lnSpc>
                <a:spcPct val="150000"/>
              </a:lnSpc>
            </a:pPr>
            <a:r>
              <a:rPr lang="lt-LT" sz="2400" dirty="0"/>
              <a:t>Stereotipiniai vaidmenys (pvz., priežiūros užduotys, vaikų auginimas)</a:t>
            </a:r>
            <a:endParaRPr lang="en-GB" sz="2400" dirty="0"/>
          </a:p>
          <a:p>
            <a:pPr>
              <a:lnSpc>
                <a:spcPct val="150000"/>
              </a:lnSpc>
            </a:pPr>
            <a:r>
              <a:rPr lang="lt-LT" sz="2400" dirty="0"/>
              <a:t>Sveikatos, išsilavinimo, darbo užmokesčio ir finansinės nepriklausomybės skirtumai</a:t>
            </a:r>
            <a:endParaRPr lang="en-GB" sz="2400" dirty="0"/>
          </a:p>
          <a:p>
            <a:endParaRPr lang="en-GB" dirty="0"/>
          </a:p>
          <a:p>
            <a:endParaRPr lang="en-GB" dirty="0"/>
          </a:p>
        </p:txBody>
      </p:sp>
      <p:sp>
        <p:nvSpPr>
          <p:cNvPr id="4" name="Tijdelijke aanduiding voor voettekst 3">
            <a:extLst>
              <a:ext uri="{FF2B5EF4-FFF2-40B4-BE49-F238E27FC236}">
                <a16:creationId xmlns:a16="http://schemas.microsoft.com/office/drawing/2014/main" id="{FF0ADDAE-8531-93D1-FD8B-C4C68FBEA92C}"/>
              </a:ext>
            </a:extLst>
          </p:cNvPr>
          <p:cNvSpPr>
            <a:spLocks noGrp="1"/>
          </p:cNvSpPr>
          <p:nvPr>
            <p:ph type="ftr" sz="quarter" idx="11"/>
          </p:nvPr>
        </p:nvSpPr>
        <p:spPr/>
        <p:txBody>
          <a:bodyPr/>
          <a:lstStyle/>
          <a:p>
            <a:r>
              <a:rPr lang="en-GB" noProof="0"/>
              <a:t>ERASMUS+ DIGIGEN 
Project Ref. No. 2021-1-DE02-KA220-VET-000025335</a:t>
            </a:r>
          </a:p>
        </p:txBody>
      </p:sp>
      <p:sp>
        <p:nvSpPr>
          <p:cNvPr id="5" name="Tijdelijke aanduiding voor dianummer 4">
            <a:extLst>
              <a:ext uri="{FF2B5EF4-FFF2-40B4-BE49-F238E27FC236}">
                <a16:creationId xmlns:a16="http://schemas.microsoft.com/office/drawing/2014/main" id="{82AFAD0E-73A1-375E-37BA-B6A861402734}"/>
              </a:ext>
            </a:extLst>
          </p:cNvPr>
          <p:cNvSpPr>
            <a:spLocks noGrp="1"/>
          </p:cNvSpPr>
          <p:nvPr>
            <p:ph type="sldNum" sz="quarter" idx="12"/>
          </p:nvPr>
        </p:nvSpPr>
        <p:spPr/>
        <p:txBody>
          <a:bodyPr/>
          <a:lstStyle/>
          <a:p>
            <a:fld id="{F96B14D3-7D2A-2041-9DA6-67735C9926F2}" type="slidenum">
              <a:rPr lang="en-GB" noProof="0" smtClean="0"/>
              <a:t>6</a:t>
            </a:fld>
            <a:endParaRPr lang="en-GB" noProof="0"/>
          </a:p>
        </p:txBody>
      </p:sp>
      <p:sp>
        <p:nvSpPr>
          <p:cNvPr id="6" name="Titel 5">
            <a:extLst>
              <a:ext uri="{FF2B5EF4-FFF2-40B4-BE49-F238E27FC236}">
                <a16:creationId xmlns:a16="http://schemas.microsoft.com/office/drawing/2014/main" id="{2F67E4BD-977F-8A46-E6F4-BDBCBEF4705D}"/>
              </a:ext>
            </a:extLst>
          </p:cNvPr>
          <p:cNvSpPr>
            <a:spLocks noGrp="1"/>
          </p:cNvSpPr>
          <p:nvPr>
            <p:ph type="title"/>
          </p:nvPr>
        </p:nvSpPr>
        <p:spPr/>
        <p:txBody>
          <a:bodyPr/>
          <a:lstStyle/>
          <a:p>
            <a:r>
              <a:rPr lang="lt-LT" sz="5400" dirty="0"/>
              <a:t>Lyčių stereotipų įtaka</a:t>
            </a:r>
            <a:endParaRPr lang="en-GB" sz="5400" dirty="0"/>
          </a:p>
        </p:txBody>
      </p:sp>
      <p:sp>
        <p:nvSpPr>
          <p:cNvPr id="7" name="Textfeld 6">
            <a:extLst>
              <a:ext uri="{FF2B5EF4-FFF2-40B4-BE49-F238E27FC236}">
                <a16:creationId xmlns:a16="http://schemas.microsoft.com/office/drawing/2014/main" id="{B780A538-4811-84AC-5FAE-A7FB8B6EB0D1}"/>
              </a:ext>
            </a:extLst>
          </p:cNvPr>
          <p:cNvSpPr txBox="1"/>
          <p:nvPr/>
        </p:nvSpPr>
        <p:spPr>
          <a:xfrm>
            <a:off x="10504967" y="1502269"/>
            <a:ext cx="1687033" cy="600164"/>
          </a:xfrm>
          <a:prstGeom prst="rect">
            <a:avLst/>
          </a:prstGeom>
          <a:noFill/>
        </p:spPr>
        <p:txBody>
          <a:bodyPr wrap="square" rtlCol="0">
            <a:spAutoFit/>
          </a:bodyPr>
          <a:lstStyle/>
          <a:p>
            <a:pPr algn="r"/>
            <a:r>
              <a:rPr lang="lt-LT" sz="1100" dirty="0"/>
              <a:t>Rekomenduojama knyga</a:t>
            </a:r>
            <a:r>
              <a:rPr lang="en-GB" sz="1100" dirty="0"/>
              <a:t>:</a:t>
            </a:r>
          </a:p>
          <a:p>
            <a:pPr algn="r"/>
            <a:r>
              <a:rPr lang="en-GB" sz="1100" dirty="0"/>
              <a:t>Caroline Criado Perez</a:t>
            </a:r>
            <a:r>
              <a:rPr lang="lt-LT" sz="1100" dirty="0"/>
              <a:t> „Nematomos moterys“</a:t>
            </a:r>
            <a:endParaRPr lang="en-GB" sz="1100" dirty="0"/>
          </a:p>
        </p:txBody>
      </p:sp>
    </p:spTree>
    <p:extLst>
      <p:ext uri="{BB962C8B-B14F-4D97-AF65-F5344CB8AC3E}">
        <p14:creationId xmlns:p14="http://schemas.microsoft.com/office/powerpoint/2010/main" val="70818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2136338"/>
            <a:ext cx="6097604" cy="2585323"/>
          </a:xfrm>
          <a:prstGeom prst="rect">
            <a:avLst/>
          </a:prstGeom>
          <a:noFill/>
        </p:spPr>
        <p:txBody>
          <a:bodyPr wrap="square" anchor="ctr">
            <a:spAutoFit/>
          </a:bodyPr>
          <a:lstStyle/>
          <a:p>
            <a:pPr algn="ctr">
              <a:spcBef>
                <a:spcPts val="0"/>
              </a:spcBef>
            </a:pPr>
            <a:r>
              <a:rPr lang="lt-LT" sz="5400" b="1" dirty="0">
                <a:solidFill>
                  <a:schemeClr val="bg1"/>
                </a:solidFill>
                <a:latin typeface="Jost" pitchFamily="2" charset="0"/>
                <a:ea typeface="Jost" pitchFamily="2" charset="0"/>
              </a:rPr>
              <a:t>NUMANOMO VADOVAVIMO TEORIJOS</a:t>
            </a:r>
            <a:endParaRPr lang="en-GB" sz="5400" b="1" dirty="0">
              <a:solidFill>
                <a:schemeClr val="bg1"/>
              </a:solidFill>
              <a:latin typeface="Jost" pitchFamily="2" charset="0"/>
              <a:ea typeface="Jost" pitchFamily="2" charset="0"/>
            </a:endParaRPr>
          </a:p>
        </p:txBody>
      </p:sp>
    </p:spTree>
    <p:extLst>
      <p:ext uri="{BB962C8B-B14F-4D97-AF65-F5344CB8AC3E}">
        <p14:creationId xmlns:p14="http://schemas.microsoft.com/office/powerpoint/2010/main" val="277343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dirty="0"/>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8</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536174"/>
            <a:ext cx="10197648" cy="4401205"/>
          </a:xfrm>
          <a:prstGeom prst="rect">
            <a:avLst/>
          </a:prstGeom>
          <a:noFill/>
        </p:spPr>
        <p:txBody>
          <a:bodyPr wrap="square" rtlCol="0">
            <a:spAutoFit/>
          </a:bodyPr>
          <a:lstStyle/>
          <a:p>
            <a:pPr algn="ctr"/>
            <a:r>
              <a:rPr lang="lt-LT" sz="4000" b="1" cap="all" dirty="0">
                <a:solidFill>
                  <a:schemeClr val="accent1"/>
                </a:solidFill>
              </a:rPr>
              <a:t>NUMANOMO vadovavimo teorijos – </a:t>
            </a:r>
            <a:r>
              <a:rPr lang="lt-LT" sz="4000" dirty="0"/>
              <a:t>pasąmoningi įsitikinimai, prielaidos ir </a:t>
            </a:r>
            <a:r>
              <a:rPr lang="lt-LT" sz="4000" dirty="0">
                <a:solidFill>
                  <a:schemeClr val="accent1"/>
                </a:solidFill>
              </a:rPr>
              <a:t>mąstysena</a:t>
            </a:r>
            <a:r>
              <a:rPr lang="lt-LT" sz="4000" dirty="0"/>
              <a:t>, kurią turi </a:t>
            </a:r>
            <a:r>
              <a:rPr lang="lt-LT" sz="4000" dirty="0">
                <a:solidFill>
                  <a:schemeClr val="accent1"/>
                </a:solidFill>
              </a:rPr>
              <a:t>asmenys</a:t>
            </a:r>
            <a:r>
              <a:rPr lang="lt-LT" sz="4000" dirty="0"/>
              <a:t> apie </a:t>
            </a:r>
            <a:r>
              <a:rPr lang="lt-LT" sz="4000" dirty="0">
                <a:solidFill>
                  <a:schemeClr val="accent1"/>
                </a:solidFill>
              </a:rPr>
              <a:t>efektyvaus vadovo bruožus</a:t>
            </a:r>
            <a:r>
              <a:rPr lang="lt-LT" sz="4000" dirty="0"/>
              <a:t>, elgseną ir savybes. Jos daro įtaką tam, kaip asmenys </a:t>
            </a:r>
            <a:r>
              <a:rPr lang="lt-LT" sz="4000" dirty="0">
                <a:solidFill>
                  <a:schemeClr val="accent1"/>
                </a:solidFill>
              </a:rPr>
              <a:t>suvokia ir reaguoja </a:t>
            </a:r>
            <a:r>
              <a:rPr lang="lt-LT" sz="4000" dirty="0"/>
              <a:t>į vadovus.</a:t>
            </a:r>
            <a:endParaRPr lang="en-GB" sz="4000" dirty="0"/>
          </a:p>
          <a:p>
            <a:pPr algn="ctr"/>
            <a:endParaRPr lang="en-GB" sz="4000" dirty="0"/>
          </a:p>
        </p:txBody>
      </p:sp>
    </p:spTree>
    <p:extLst>
      <p:ext uri="{BB962C8B-B14F-4D97-AF65-F5344CB8AC3E}">
        <p14:creationId xmlns:p14="http://schemas.microsoft.com/office/powerpoint/2010/main" val="2993657228"/>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E56EF40-5B3A-483E-99E3-57B119317D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6FFBB9-D641-49B2-98E9-79BEC2537874}">
  <ds:schemaRefs>
    <ds:schemaRef ds:uri="http://www.w3.org/XML/1998/namespace"/>
    <ds:schemaRef ds:uri="http://schemas.microsoft.com/office/2006/metadata/properties"/>
    <ds:schemaRef ds:uri="http://schemas.microsoft.com/office/2006/documentManagement/types"/>
    <ds:schemaRef ds:uri="154df6c8-ea8e-4b2d-af14-48b20823377a"/>
    <ds:schemaRef ds:uri="http://purl.org/dc/elements/1.1/"/>
    <ds:schemaRef ds:uri="5be18da3-954c-41e8-a62a-dc1d385c48c8"/>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2303AE2B-EC9F-4527-9621-4E81C3970D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401</TotalTime>
  <Words>1720</Words>
  <Application>Microsoft Office PowerPoint</Application>
  <PresentationFormat>Widescreen</PresentationFormat>
  <Paragraphs>261</Paragraphs>
  <Slides>33</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Jost</vt:lpstr>
      <vt:lpstr>Jost Bold Italic</vt:lpstr>
      <vt:lpstr>Jost Bold Roman</vt:lpstr>
      <vt:lpstr>Wingdings</vt:lpstr>
      <vt:lpstr>1_Office</vt:lpstr>
      <vt:lpstr>MOTERŲ KARJEROS PLĖTRA IR ĮGALINIMAS</vt:lpstr>
      <vt:lpstr>PowerPoint Presentation</vt:lpstr>
      <vt:lpstr>PowerPoint Presentation</vt:lpstr>
      <vt:lpstr>PowerPoint Presentation</vt:lpstr>
      <vt:lpstr>PowerPoint Presentation</vt:lpstr>
      <vt:lpstr>GRUPINĖ DISKUSIJA Stereotipų poveikis</vt:lpstr>
      <vt:lpstr>Lyčių stereotipų įtaka</vt:lpstr>
      <vt:lpstr>PowerPoint Presentation</vt:lpstr>
      <vt:lpstr>PowerPoint Presentation</vt:lpstr>
      <vt:lpstr>Numanomo vadovavimo teorijos</vt:lpstr>
      <vt:lpstr>Mąstai kaip Vadovas, Mąstai kaip Vyras  </vt:lpstr>
      <vt:lpstr>Agentūra – bendrija Sandra Bem lyčių vaidmenų inventorius (BSRI)</vt:lpstr>
      <vt:lpstr>Agentūra – bendrija </vt:lpstr>
      <vt:lpstr>Vyriškumas – Moteriškumas</vt:lpstr>
      <vt:lpstr>Išvados</vt:lpstr>
      <vt:lpstr>PowerPoint Presentation</vt:lpstr>
      <vt:lpstr>PowerPoint Presentation</vt:lpstr>
      <vt:lpstr>Vaidmenų atitikties teorija</vt:lpstr>
      <vt:lpstr>Kandidato tinkamumo suvokimas</vt:lpstr>
      <vt:lpstr>PowerPoint Presentation</vt:lpstr>
      <vt:lpstr>PowerPoint Presentation</vt:lpstr>
      <vt:lpstr>PowerPoint Presentation</vt:lpstr>
      <vt:lpstr>Apsimetėlio sindromas</vt:lpstr>
      <vt:lpstr>Bičių karalienės sindromas</vt:lpstr>
      <vt:lpstr>Krabų kibiro sindromas</vt:lpstr>
      <vt:lpstr>Profesiniai iššūkiai</vt:lpstr>
      <vt:lpstr>Asmeniniai iššūkiai</vt:lpstr>
      <vt:lpstr>PowerPoint Presentation</vt:lpstr>
      <vt:lpstr>GRUPINĖ DISKUSIJA Sektinų pavyzdžių svarba</vt:lpstr>
      <vt:lpstr>PowerPoint Presentation</vt:lpstr>
      <vt:lpstr>Sektinų pavyzdžių įtaka</vt:lpstr>
      <vt:lpstr>PowerPoint Presentation</vt:lpstr>
      <vt:lpstr>Nuorodos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Goda Jocytė</cp:lastModifiedBy>
  <cp:revision>29</cp:revision>
  <dcterms:created xsi:type="dcterms:W3CDTF">2023-06-07T08:02:36Z</dcterms:created>
  <dcterms:modified xsi:type="dcterms:W3CDTF">2024-10-02T07:28:50Z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