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52"/>
  </p:notesMasterIdLst>
  <p:sldIdLst>
    <p:sldId id="262" r:id="rId5"/>
    <p:sldId id="2699" r:id="rId6"/>
    <p:sldId id="2700" r:id="rId7"/>
    <p:sldId id="989" r:id="rId8"/>
    <p:sldId id="274" r:id="rId9"/>
    <p:sldId id="330" r:id="rId10"/>
    <p:sldId id="485" r:id="rId11"/>
    <p:sldId id="2701" r:id="rId12"/>
    <p:sldId id="2702" r:id="rId13"/>
    <p:sldId id="487" r:id="rId14"/>
    <p:sldId id="530" r:id="rId15"/>
    <p:sldId id="389" r:id="rId16"/>
    <p:sldId id="475" r:id="rId17"/>
    <p:sldId id="476" r:id="rId18"/>
    <p:sldId id="477" r:id="rId19"/>
    <p:sldId id="489" r:id="rId20"/>
    <p:sldId id="490" r:id="rId21"/>
    <p:sldId id="491" r:id="rId22"/>
    <p:sldId id="536" r:id="rId23"/>
    <p:sldId id="537" r:id="rId24"/>
    <p:sldId id="492" r:id="rId25"/>
    <p:sldId id="399" r:id="rId26"/>
    <p:sldId id="2703" r:id="rId27"/>
    <p:sldId id="722" r:id="rId28"/>
    <p:sldId id="723" r:id="rId29"/>
    <p:sldId id="724" r:id="rId30"/>
    <p:sldId id="533" r:id="rId31"/>
    <p:sldId id="534" r:id="rId32"/>
    <p:sldId id="361" r:id="rId33"/>
    <p:sldId id="493" r:id="rId34"/>
    <p:sldId id="496" r:id="rId35"/>
    <p:sldId id="495" r:id="rId36"/>
    <p:sldId id="497" r:id="rId37"/>
    <p:sldId id="498" r:id="rId38"/>
    <p:sldId id="499" r:id="rId39"/>
    <p:sldId id="501" r:id="rId40"/>
    <p:sldId id="482" r:id="rId41"/>
    <p:sldId id="502" r:id="rId42"/>
    <p:sldId id="503" r:id="rId43"/>
    <p:sldId id="504" r:id="rId44"/>
    <p:sldId id="505" r:id="rId45"/>
    <p:sldId id="506" r:id="rId46"/>
    <p:sldId id="507" r:id="rId47"/>
    <p:sldId id="2704" r:id="rId48"/>
    <p:sldId id="2706" r:id="rId49"/>
    <p:sldId id="509" r:id="rId50"/>
    <p:sldId id="373"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2699"/>
            <p14:sldId id="2700"/>
            <p14:sldId id="989"/>
            <p14:sldId id="274"/>
            <p14:sldId id="330"/>
            <p14:sldId id="485"/>
            <p14:sldId id="2701"/>
            <p14:sldId id="2702"/>
            <p14:sldId id="487"/>
            <p14:sldId id="530"/>
            <p14:sldId id="389"/>
            <p14:sldId id="475"/>
            <p14:sldId id="476"/>
            <p14:sldId id="477"/>
            <p14:sldId id="489"/>
            <p14:sldId id="490"/>
            <p14:sldId id="491"/>
            <p14:sldId id="536"/>
            <p14:sldId id="537"/>
            <p14:sldId id="492"/>
            <p14:sldId id="399"/>
            <p14:sldId id="2703"/>
            <p14:sldId id="722"/>
            <p14:sldId id="723"/>
            <p14:sldId id="724"/>
            <p14:sldId id="533"/>
            <p14:sldId id="534"/>
            <p14:sldId id="361"/>
            <p14:sldId id="493"/>
            <p14:sldId id="496"/>
            <p14:sldId id="495"/>
            <p14:sldId id="497"/>
            <p14:sldId id="498"/>
            <p14:sldId id="499"/>
            <p14:sldId id="501"/>
            <p14:sldId id="482"/>
            <p14:sldId id="502"/>
            <p14:sldId id="503"/>
            <p14:sldId id="504"/>
            <p14:sldId id="505"/>
            <p14:sldId id="506"/>
            <p14:sldId id="507"/>
            <p14:sldId id="2704"/>
            <p14:sldId id="2706"/>
            <p14:sldId id="509"/>
            <p14:sldId id="3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8A9E4-E1F6-AE88-F380-2239F158CE11}" name="Nikki Wamelink" initials="NW" userId="S::n.wamelink@saxion.nl::688ceeaf-0d39-44a4-9fdf-cc857ef02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5097" autoAdjust="0"/>
  </p:normalViewPr>
  <p:slideViewPr>
    <p:cSldViewPr snapToGrid="0">
      <p:cViewPr varScale="1">
        <p:scale>
          <a:sx n="122" d="100"/>
          <a:sy n="122" d="100"/>
        </p:scale>
        <p:origin x="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28.08.2024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Žiūrėti daugiau:</a:t>
            </a:r>
            <a:endParaRPr lang="nl-NL" dirty="0"/>
          </a:p>
          <a:p>
            <a:pPr marL="342900" indent="-342900">
              <a:buFont typeface="Arial" panose="020B0604020202020204" pitchFamily="34" charset="0"/>
              <a:buChar char="•"/>
            </a:pPr>
            <a:r>
              <a:rPr lang="nl-NL" dirty="0"/>
              <a:t>https://www.youtube.com/watch?v=gFxr8GBiEoI</a:t>
            </a:r>
          </a:p>
          <a:p>
            <a:pPr marL="342900" indent="-342900">
              <a:buFont typeface="Arial" panose="020B0604020202020204" pitchFamily="34" charset="0"/>
              <a:buChar char="•"/>
            </a:pPr>
            <a:r>
              <a:rPr lang="nl-NL" dirty="0"/>
              <a:t>https://www.youtube.com/watch?v=mtRgHQjun0Q</a:t>
            </a:r>
          </a:p>
          <a:p>
            <a:endParaRPr lang="nl-NL" dirty="0"/>
          </a:p>
          <a:p>
            <a:r>
              <a:rPr lang="lt-LT" dirty="0"/>
              <a:t>Daugiau informacijos</a:t>
            </a:r>
            <a:endParaRPr lang="nl-NL" dirty="0"/>
          </a:p>
          <a:p>
            <a:pPr marL="342900" indent="-342900">
              <a:buFont typeface="Arial" panose="020B0604020202020204" pitchFamily="34" charset="0"/>
              <a:buChar char="•"/>
            </a:pPr>
            <a:r>
              <a:rPr lang="nl-NL" dirty="0"/>
              <a:t>https://www.corequality.nl/?lang=en</a:t>
            </a:r>
          </a:p>
        </p:txBody>
      </p:sp>
    </p:spTree>
    <p:extLst>
      <p:ext uri="{BB962C8B-B14F-4D97-AF65-F5344CB8AC3E}">
        <p14:creationId xmlns:p14="http://schemas.microsoft.com/office/powerpoint/2010/main" val="361119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Šis modelis suteikia pagrindą interpretuoti įvykius ne tik vieno pokalbio metu, bet ir tarp pokalbių</a:t>
            </a:r>
            <a:r>
              <a:rPr lang="nl-NL" dirty="0"/>
              <a:t>. </a:t>
            </a:r>
            <a:r>
              <a:rPr lang="lt-LT" dirty="0"/>
              <a:t>Klientai gali pradėti nuo išankstinio svarstymo stadijos, paskui vėl grįžti prie apmąstymo ir net išankstinio apmąstymo</a:t>
            </a:r>
            <a:r>
              <a:rPr lang="nl-NL" baseline="0" dirty="0"/>
              <a:t>. </a:t>
            </a:r>
            <a:r>
              <a:rPr lang="lt-LT" baseline="0" dirty="0"/>
              <a:t>Taip pat gali atsitikti taip, kad su klientu sudarėte planus ir kitą savaitę klientas praneša, kad viskas vyksta puikiai, o po dviejų savaičių ateina ir liūdnai pasako, kad planas vis dėlto beprasmis... Pavyzdžiai</a:t>
            </a:r>
            <a:r>
              <a:rPr lang="nl-NL" baseline="0" dirty="0"/>
              <a:t>: </a:t>
            </a:r>
            <a:r>
              <a:rPr lang="lt-LT" baseline="0" dirty="0"/>
              <a:t>bandymas mesti rūkyti ar gerti, daugiau judėti ir valgyti mažiau, numesti svorio... Žmonės dažnai grįžta prie probleminio elgesio ar blogų įpročių ne vieną kartą, pastoviai pereidami pro kelis bandymų ir klaidų etapo ciklus.</a:t>
            </a:r>
            <a:endParaRPr lang="nl-NL" baseline="0" dirty="0"/>
          </a:p>
          <a:p>
            <a:r>
              <a:rPr lang="lt-LT" dirty="0"/>
              <a:t>Triukas yra (toliau) pastumti (motyvuoti) klientą veikti ir palaikyti.</a:t>
            </a:r>
            <a:endParaRPr lang="en-US" dirty="0"/>
          </a:p>
        </p:txBody>
      </p:sp>
      <p:sp>
        <p:nvSpPr>
          <p:cNvPr id="4" name="Tijdelijke aanduiding voor dianummer 3"/>
          <p:cNvSpPr>
            <a:spLocks noGrp="1"/>
          </p:cNvSpPr>
          <p:nvPr>
            <p:ph type="sldNum" sz="quarter" idx="10"/>
          </p:nvPr>
        </p:nvSpPr>
        <p:spPr/>
        <p:txBody>
          <a:bodyPr/>
          <a:lstStyle/>
          <a:p>
            <a:fld id="{7C55F839-D2C5-4CCF-A2BB-11A40BE356DD}" type="slidenum">
              <a:rPr lang="en-US" smtClean="0"/>
              <a:t>20</a:t>
            </a:fld>
            <a:endParaRPr lang="en-US"/>
          </a:p>
        </p:txBody>
      </p:sp>
    </p:spTree>
    <p:extLst>
      <p:ext uri="{BB962C8B-B14F-4D97-AF65-F5344CB8AC3E}">
        <p14:creationId xmlns:p14="http://schemas.microsoft.com/office/powerpoint/2010/main" val="19065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Daugiau skaitymo?</a:t>
            </a:r>
            <a:endParaRPr lang="nl-NL" dirty="0"/>
          </a:p>
          <a:p>
            <a:pPr marL="342900" indent="-342900">
              <a:buFont typeface="Arial" panose="020B0604020202020204" pitchFamily="34" charset="0"/>
              <a:buChar char="•"/>
            </a:pPr>
            <a:r>
              <a:rPr lang="nl-NL" dirty="0"/>
              <a:t>https://www.toolshero.com/leadership/theory-u-scharmer/</a:t>
            </a:r>
          </a:p>
          <a:p>
            <a:pPr marL="342900" indent="-342900">
              <a:buFont typeface="Arial" panose="020B0604020202020204" pitchFamily="34" charset="0"/>
              <a:buChar char="•"/>
            </a:pPr>
            <a:r>
              <a:rPr lang="en-US" dirty="0"/>
              <a:t>2004 </a:t>
            </a:r>
            <a:r>
              <a:rPr lang="en-US" dirty="0" err="1"/>
              <a:t>Scharmer-Theory_U_Leading_profound_innovation_and_change</a:t>
            </a:r>
            <a:endParaRPr lang="en-US" dirty="0"/>
          </a:p>
          <a:p>
            <a:pPr marL="342900" indent="-342900">
              <a:buFont typeface="Arial" panose="020B0604020202020204" pitchFamily="34" charset="0"/>
              <a:buChar char="•"/>
            </a:pPr>
            <a:r>
              <a:rPr lang="en-US" dirty="0"/>
              <a:t>2018 Heller- Critical analysis of </a:t>
            </a:r>
            <a:r>
              <a:rPr lang="en-US" dirty="0" err="1"/>
              <a:t>Scharmers</a:t>
            </a:r>
            <a:r>
              <a:rPr lang="en-US" dirty="0"/>
              <a:t> Theory U</a:t>
            </a:r>
            <a:endParaRPr lang="nl-NL" dirty="0"/>
          </a:p>
        </p:txBody>
      </p:sp>
    </p:spTree>
    <p:extLst>
      <p:ext uri="{BB962C8B-B14F-4D97-AF65-F5344CB8AC3E}">
        <p14:creationId xmlns:p14="http://schemas.microsoft.com/office/powerpoint/2010/main" val="119597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24</a:t>
            </a:fld>
            <a:endParaRPr lang="de-DE"/>
          </a:p>
        </p:txBody>
      </p:sp>
    </p:spTree>
    <p:extLst>
      <p:ext uri="{BB962C8B-B14F-4D97-AF65-F5344CB8AC3E}">
        <p14:creationId xmlns:p14="http://schemas.microsoft.com/office/powerpoint/2010/main" val="329401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Daugiau informacijos</a:t>
            </a:r>
            <a:r>
              <a:rPr lang="nl-NL" dirty="0"/>
              <a:t>?</a:t>
            </a:r>
          </a:p>
          <a:p>
            <a:pPr marL="342900" indent="-342900">
              <a:buFont typeface="Arial" panose="020B0604020202020204" pitchFamily="34" charset="0"/>
              <a:buChar char="•"/>
            </a:pPr>
            <a:r>
              <a:rPr lang="nl-NL" dirty="0"/>
              <a:t>2000 Seligman &amp; Csikszentmihalyi - Positive-Psychology - an introduction</a:t>
            </a:r>
          </a:p>
          <a:p>
            <a:pPr marL="342900" indent="-342900">
              <a:buFont typeface="Arial" panose="020B0604020202020204" pitchFamily="34" charset="0"/>
              <a:buChar char="•"/>
            </a:pPr>
            <a:r>
              <a:rPr lang="nl-NL" dirty="0"/>
              <a:t>https://positivepsychology.com/appreciative-inquiry/#appreciative-inquiry </a:t>
            </a:r>
          </a:p>
        </p:txBody>
      </p:sp>
    </p:spTree>
    <p:extLst>
      <p:ext uri="{BB962C8B-B14F-4D97-AF65-F5344CB8AC3E}">
        <p14:creationId xmlns:p14="http://schemas.microsoft.com/office/powerpoint/2010/main" val="400270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lt-LT" dirty="0"/>
              <a:t>Daugiau informacijos</a:t>
            </a:r>
            <a:r>
              <a:rPr lang="nl-NL" dirty="0"/>
              <a:t>: </a:t>
            </a:r>
          </a:p>
          <a:p>
            <a:pPr marL="342900" indent="-342900">
              <a:buFont typeface="Arial" panose="020B0604020202020204" pitchFamily="34" charset="0"/>
              <a:buChar char="•"/>
            </a:pPr>
            <a:r>
              <a:rPr lang="en-US" dirty="0"/>
              <a:t>2002 DiClemente- </a:t>
            </a:r>
            <a:r>
              <a:rPr lang="en-US" dirty="0" err="1"/>
              <a:t>Motivational_Interviewing_and_the_Stages_of_Change</a:t>
            </a:r>
            <a:endParaRPr lang="en-US" dirty="0"/>
          </a:p>
          <a:p>
            <a:pPr marL="342900" indent="-342900">
              <a:buFont typeface="Arial" panose="020B0604020202020204" pitchFamily="34" charset="0"/>
              <a:buChar char="•"/>
            </a:pPr>
            <a:r>
              <a:rPr lang="en-US" dirty="0"/>
              <a:t>Change language - 2012 Miller &amp; Rollnick- Book Motivational interviewing</a:t>
            </a:r>
            <a:endParaRPr lang="nl-NL" dirty="0"/>
          </a:p>
          <a:p>
            <a:endParaRPr lang="nl-NL" dirty="0"/>
          </a:p>
        </p:txBody>
      </p:sp>
    </p:spTree>
    <p:extLst>
      <p:ext uri="{BB962C8B-B14F-4D97-AF65-F5344CB8AC3E}">
        <p14:creationId xmlns:p14="http://schemas.microsoft.com/office/powerpoint/2010/main" val="239498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Dviprasmiškumas: klientas kalba apie pokyčius ir apie jų išlaikymą (privalumus ir trūkumus). Tai įprasta pokyčių proceso dalis.</a:t>
            </a:r>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30</a:t>
            </a:fld>
            <a:endParaRPr lang="en-US"/>
          </a:p>
        </p:txBody>
      </p:sp>
    </p:spTree>
    <p:extLst>
      <p:ext uri="{BB962C8B-B14F-4D97-AF65-F5344CB8AC3E}">
        <p14:creationId xmlns:p14="http://schemas.microsoft.com/office/powerpoint/2010/main" val="50119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32</a:t>
            </a:fld>
            <a:endParaRPr lang="en-US"/>
          </a:p>
        </p:txBody>
      </p:sp>
    </p:spTree>
    <p:extLst>
      <p:ext uri="{BB962C8B-B14F-4D97-AF65-F5344CB8AC3E}">
        <p14:creationId xmlns:p14="http://schemas.microsoft.com/office/powerpoint/2010/main" val="314567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36</a:t>
            </a:fld>
            <a:endParaRPr lang="de-DE"/>
          </a:p>
        </p:txBody>
      </p:sp>
    </p:spTree>
    <p:extLst>
      <p:ext uri="{BB962C8B-B14F-4D97-AF65-F5344CB8AC3E}">
        <p14:creationId xmlns:p14="http://schemas.microsoft.com/office/powerpoint/2010/main" val="225460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p>
            <a:endParaRPr lang="en-US" altLang="nl-NL" dirty="0">
              <a:latin typeface="Times New Roman" charset="0"/>
            </a:endParaRPr>
          </a:p>
        </p:txBody>
      </p:sp>
      <p:sp>
        <p:nvSpPr>
          <p:cNvPr id="40964" name="Slide Number Placeholder 3"/>
          <p:cNvSpPr>
            <a:spLocks noGrp="1"/>
          </p:cNvSpPr>
          <p:nvPr>
            <p:ph type="sldNum" sz="quarter" idx="5"/>
          </p:nvPr>
        </p:nvSpPr>
        <p:spPr>
          <a:xfrm>
            <a:off x="3884879" y="8684518"/>
            <a:ext cx="2971536" cy="457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lvl1pPr>
              <a:defRPr sz="2700">
                <a:solidFill>
                  <a:schemeClr val="tx1"/>
                </a:solidFill>
                <a:latin typeface="Times New Roman" charset="0"/>
              </a:defRPr>
            </a:lvl1pPr>
            <a:lvl2pPr marL="724599" indent="-278692">
              <a:defRPr sz="2700">
                <a:solidFill>
                  <a:schemeClr val="tx1"/>
                </a:solidFill>
                <a:latin typeface="Times New Roman" charset="0"/>
              </a:defRPr>
            </a:lvl2pPr>
            <a:lvl3pPr marL="1114768" indent="-222954">
              <a:defRPr sz="2700">
                <a:solidFill>
                  <a:schemeClr val="tx1"/>
                </a:solidFill>
                <a:latin typeface="Times New Roman" charset="0"/>
              </a:defRPr>
            </a:lvl3pPr>
            <a:lvl4pPr marL="1560675" indent="-222954">
              <a:defRPr sz="2700">
                <a:solidFill>
                  <a:schemeClr val="tx1"/>
                </a:solidFill>
                <a:latin typeface="Times New Roman" charset="0"/>
              </a:defRPr>
            </a:lvl4pPr>
            <a:lvl5pPr marL="2006582" indent="-222954">
              <a:defRPr sz="2700">
                <a:solidFill>
                  <a:schemeClr val="tx1"/>
                </a:solidFill>
                <a:latin typeface="Times New Roman" charset="0"/>
              </a:defRPr>
            </a:lvl5pPr>
            <a:lvl6pPr marL="2452489" indent="-222954" eaLnBrk="0" fontAlgn="base" hangingPunct="0">
              <a:spcBef>
                <a:spcPct val="0"/>
              </a:spcBef>
              <a:spcAft>
                <a:spcPct val="0"/>
              </a:spcAft>
              <a:defRPr sz="2700">
                <a:solidFill>
                  <a:schemeClr val="tx1"/>
                </a:solidFill>
                <a:latin typeface="Times New Roman" charset="0"/>
              </a:defRPr>
            </a:lvl6pPr>
            <a:lvl7pPr marL="2898397" indent="-222954" eaLnBrk="0" fontAlgn="base" hangingPunct="0">
              <a:spcBef>
                <a:spcPct val="0"/>
              </a:spcBef>
              <a:spcAft>
                <a:spcPct val="0"/>
              </a:spcAft>
              <a:defRPr sz="2700">
                <a:solidFill>
                  <a:schemeClr val="tx1"/>
                </a:solidFill>
                <a:latin typeface="Times New Roman" charset="0"/>
              </a:defRPr>
            </a:lvl7pPr>
            <a:lvl8pPr marL="3344304" indent="-222954" eaLnBrk="0" fontAlgn="base" hangingPunct="0">
              <a:spcBef>
                <a:spcPct val="0"/>
              </a:spcBef>
              <a:spcAft>
                <a:spcPct val="0"/>
              </a:spcAft>
              <a:defRPr sz="2700">
                <a:solidFill>
                  <a:schemeClr val="tx1"/>
                </a:solidFill>
                <a:latin typeface="Times New Roman" charset="0"/>
              </a:defRPr>
            </a:lvl8pPr>
            <a:lvl9pPr marL="3790211" indent="-222954" eaLnBrk="0" fontAlgn="base" hangingPunct="0">
              <a:spcBef>
                <a:spcPct val="0"/>
              </a:spcBef>
              <a:spcAft>
                <a:spcPct val="0"/>
              </a:spcAft>
              <a:defRPr sz="2700">
                <a:solidFill>
                  <a:schemeClr val="tx1"/>
                </a:solidFill>
                <a:latin typeface="Times New Roman" charset="0"/>
              </a:defRPr>
            </a:lvl9pPr>
          </a:lstStyle>
          <a:p>
            <a:fld id="{0DCF5281-A6A5-BA4F-B7C6-5638BCC185B5}" type="slidenum">
              <a:rPr lang="en-US" altLang="nl-NL" sz="1200"/>
              <a:t>39</a:t>
            </a:fld>
            <a:endParaRPr lang="en-US" altLang="nl-NL" sz="1200"/>
          </a:p>
        </p:txBody>
      </p:sp>
    </p:spTree>
    <p:extLst>
      <p:ext uri="{BB962C8B-B14F-4D97-AF65-F5344CB8AC3E}">
        <p14:creationId xmlns:p14="http://schemas.microsoft.com/office/powerpoint/2010/main" val="82330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Daugiau informacijos</a:t>
            </a:r>
            <a:r>
              <a:rPr lang="nl-NL" dirty="0"/>
              <a:t>: </a:t>
            </a:r>
          </a:p>
          <a:p>
            <a:pPr marL="342900" indent="-342900">
              <a:buFont typeface="Arial" panose="020B0604020202020204" pitchFamily="34" charset="0"/>
              <a:buChar char="•"/>
            </a:pPr>
            <a:r>
              <a:rPr lang="en-US" dirty="0"/>
              <a:t>2018- Berkman- The neuroscience of goals and behavioral change</a:t>
            </a: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6</a:t>
            </a:fld>
            <a:endParaRPr lang="en-US"/>
          </a:p>
        </p:txBody>
      </p:sp>
    </p:spTree>
    <p:extLst>
      <p:ext uri="{BB962C8B-B14F-4D97-AF65-F5344CB8AC3E}">
        <p14:creationId xmlns:p14="http://schemas.microsoft.com/office/powerpoint/2010/main" val="80494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lIns="89181" tIns="44591" rIns="89181" bIns="44591"/>
          <a:lstStyle/>
          <a:p>
            <a:endParaRPr lang="nl-NL" dirty="0"/>
          </a:p>
        </p:txBody>
      </p:sp>
      <p:sp>
        <p:nvSpPr>
          <p:cNvPr id="4" name="Tijdelijke aanduiding voor dianummer 3"/>
          <p:cNvSpPr>
            <a:spLocks noGrp="1"/>
          </p:cNvSpPr>
          <p:nvPr>
            <p:ph type="sldNum" sz="quarter" idx="10"/>
          </p:nvPr>
        </p:nvSpPr>
        <p:spPr>
          <a:xfrm>
            <a:off x="3884879" y="8684518"/>
            <a:ext cx="2971536" cy="457961"/>
          </a:xfrm>
          <a:prstGeom prst="rect">
            <a:avLst/>
          </a:prstGeom>
        </p:spPr>
        <p:txBody>
          <a:bodyPr lIns="89181" tIns="44591" rIns="89181" bIns="44591"/>
          <a:lstStyle/>
          <a:p>
            <a:fld id="{E8C4675A-D369-4883-9C9B-FC7DCBDDA59C}" type="slidenum">
              <a:rPr lang="en-US" smtClean="0"/>
              <a:t>40</a:t>
            </a:fld>
            <a:endParaRPr lang="en-US"/>
          </a:p>
        </p:txBody>
      </p:sp>
    </p:spTree>
    <p:extLst>
      <p:ext uri="{BB962C8B-B14F-4D97-AF65-F5344CB8AC3E}">
        <p14:creationId xmlns:p14="http://schemas.microsoft.com/office/powerpoint/2010/main" val="321478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a:xfrm>
            <a:off x="114300" y="746125"/>
            <a:ext cx="6629400" cy="372903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txBox="1">
            <a:spLocks noGrp="1" noChangeArrowheads="1"/>
          </p:cNvSpPr>
          <p:nvPr>
            <p:ph type="body" idx="1"/>
          </p:nvPr>
        </p:nvSpPr>
        <p:spPr>
          <a:xfrm>
            <a:off x="685800" y="4724202"/>
            <a:ext cx="5456238" cy="444275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p>
        </p:txBody>
      </p:sp>
    </p:spTree>
    <p:extLst>
      <p:ext uri="{BB962C8B-B14F-4D97-AF65-F5344CB8AC3E}">
        <p14:creationId xmlns:p14="http://schemas.microsoft.com/office/powerpoint/2010/main" val="429312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Daugiau informacijos</a:t>
            </a:r>
            <a:r>
              <a:rPr lang="nl-NL" dirty="0"/>
              <a:t>: </a:t>
            </a:r>
          </a:p>
          <a:p>
            <a:pPr marL="342900" indent="-342900">
              <a:buFont typeface="Arial" panose="020B0604020202020204" pitchFamily="34" charset="0"/>
              <a:buChar char="•"/>
            </a:pPr>
            <a:r>
              <a:rPr lang="en-US" dirty="0"/>
              <a:t>1996 Coveys_seven_habits_and_the_systems_approach_a_comparative_analys</a:t>
            </a:r>
            <a:endParaRPr lang="nl-NL" dirty="0"/>
          </a:p>
        </p:txBody>
      </p:sp>
    </p:spTree>
    <p:extLst>
      <p:ext uri="{BB962C8B-B14F-4D97-AF65-F5344CB8AC3E}">
        <p14:creationId xmlns:p14="http://schemas.microsoft.com/office/powerpoint/2010/main" val="145667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lt-LT" dirty="0"/>
              <a:t>Daugiau informacijos</a:t>
            </a:r>
            <a:r>
              <a:rPr lang="nl-NL" dirty="0"/>
              <a:t>: </a:t>
            </a:r>
          </a:p>
          <a:p>
            <a:pPr marL="342900" indent="-342900">
              <a:buFont typeface="Arial" panose="020B0604020202020204" pitchFamily="34" charset="0"/>
              <a:buChar char="•"/>
            </a:pPr>
            <a:r>
              <a:rPr lang="en-US" dirty="0"/>
              <a:t>1996 Coveys_seven_habits_and_the_systems_approach_a_comparative_analys</a:t>
            </a:r>
            <a:endParaRPr lang="nl-NL" dirty="0"/>
          </a:p>
        </p:txBody>
      </p:sp>
    </p:spTree>
    <p:extLst>
      <p:ext uri="{BB962C8B-B14F-4D97-AF65-F5344CB8AC3E}">
        <p14:creationId xmlns:p14="http://schemas.microsoft.com/office/powerpoint/2010/main" val="254837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lt-LT" dirty="0"/>
              <a:t>Daugiau informacijos</a:t>
            </a:r>
            <a:r>
              <a:rPr lang="nl-NL" dirty="0"/>
              <a:t>: </a:t>
            </a:r>
          </a:p>
          <a:p>
            <a:pPr marL="342900" indent="-342900">
              <a:buFont typeface="Arial" panose="020B0604020202020204" pitchFamily="34" charset="0"/>
              <a:buChar char="•"/>
            </a:pPr>
            <a:r>
              <a:rPr lang="nl-NL" dirty="0"/>
              <a:t>https://fs.blog/carol-dweck-mindset/</a:t>
            </a:r>
          </a:p>
          <a:p>
            <a:pPr marL="342900" indent="-342900">
              <a:buFont typeface="Arial" panose="020B0604020202020204" pitchFamily="34" charset="0"/>
              <a:buChar char="•"/>
            </a:pPr>
            <a:r>
              <a:rPr lang="nl-NL" dirty="0"/>
              <a:t>2019 </a:t>
            </a:r>
            <a:r>
              <a:rPr lang="nl-NL" dirty="0" err="1"/>
              <a:t>Dweck</a:t>
            </a:r>
            <a:r>
              <a:rPr lang="nl-NL" dirty="0"/>
              <a:t>&amp; Yeager--</a:t>
            </a:r>
            <a:r>
              <a:rPr lang="nl-NL" dirty="0" err="1"/>
              <a:t>Mindsets</a:t>
            </a:r>
            <a:r>
              <a:rPr lang="nl-NL" dirty="0"/>
              <a:t>-a-view-</a:t>
            </a:r>
            <a:r>
              <a:rPr lang="nl-NL" dirty="0" err="1"/>
              <a:t>from</a:t>
            </a:r>
            <a:r>
              <a:rPr lang="nl-NL" dirty="0"/>
              <a:t>-</a:t>
            </a:r>
            <a:r>
              <a:rPr lang="nl-NL" dirty="0" err="1"/>
              <a:t>two-eras</a:t>
            </a:r>
            <a:endParaRPr lang="nl-NL" dirty="0"/>
          </a:p>
          <a:p>
            <a:endParaRPr lang="nl-NL" dirty="0"/>
          </a:p>
        </p:txBody>
      </p:sp>
    </p:spTree>
    <p:extLst>
      <p:ext uri="{BB962C8B-B14F-4D97-AF65-F5344CB8AC3E}">
        <p14:creationId xmlns:p14="http://schemas.microsoft.com/office/powerpoint/2010/main" val="40689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E8C4675A-D369-4883-9C9B-FC7DCBDDA5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5642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379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15</a:t>
            </a:fld>
            <a:endParaRPr lang="en-US"/>
          </a:p>
        </p:txBody>
      </p:sp>
    </p:spTree>
    <p:extLst>
      <p:ext uri="{BB962C8B-B14F-4D97-AF65-F5344CB8AC3E}">
        <p14:creationId xmlns:p14="http://schemas.microsoft.com/office/powerpoint/2010/main" val="19913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1C758D-9B95-D84A-BDEC-9AAEC5B11567}" type="slidenum">
              <a:rPr lang="de-DE" smtClean="0"/>
              <a:t>16</a:t>
            </a:fld>
            <a:endParaRPr lang="de-DE"/>
          </a:p>
        </p:txBody>
      </p:sp>
    </p:spTree>
    <p:extLst>
      <p:ext uri="{BB962C8B-B14F-4D97-AF65-F5344CB8AC3E}">
        <p14:creationId xmlns:p14="http://schemas.microsoft.com/office/powerpoint/2010/main" val="176643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digi-gen.eu/" TargetMode="External"/><Relationship Id="rId5" Type="http://schemas.openxmlformats.org/officeDocument/2006/relationships/image" Target="../media/image11.jpeg"/><Relationship Id="rId10" Type="http://schemas.openxmlformats.org/officeDocument/2006/relationships/hyperlink" Target="mailto:hochschule.digigen@arbeitsagentur.de" TargetMode="External"/><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solidFill>
                  <a:schemeClr val="bg1"/>
                </a:solidFill>
              </a:defRPr>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id="{7E343B44-D364-8AEF-9AB9-A694E3024B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6"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74944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973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812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22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9FFCD802-C0B7-45EE-89EC-E41722A48626}" type="datetime1">
              <a:rPr lang="en-GB" noProof="0" smtClean="0"/>
              <a:t>28/08/2024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385145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9D0F6217-ADAC-4651-B698-804296F7D50E}" type="datetime1">
              <a:rPr lang="en-GB" smtClean="0"/>
              <a:t>28/08/2024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20460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0B286363-409C-41FC-80A4-F22C1F240CB9}" type="datetime1">
              <a:rPr lang="en-GB" smtClean="0"/>
              <a:t>28/08/2024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42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3297044" y="4458753"/>
            <a:ext cx="1118007"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0" noProof="0" dirty="0"/>
          </a:p>
        </p:txBody>
      </p:sp>
      <p:pic>
        <p:nvPicPr>
          <p:cNvPr id="3" name="Grafik 2" descr="Ein Bild, das Text enthält.&#10;&#10;Automatisch generierte Beschreibung">
            <a:extLst>
              <a:ext uri="{FF2B5EF4-FFF2-40B4-BE49-F238E27FC236}">
                <a16:creationId xmlns:a16="http://schemas.microsoft.com/office/drawing/2014/main" id="{AB573B1B-2CC7-DE4B-EB21-BAF45BDBC859}"/>
              </a:ext>
            </a:extLst>
          </p:cNvPr>
          <p:cNvPicPr>
            <a:picLocks noChangeAspect="1"/>
          </p:cNvPicPr>
          <p:nvPr userDrawn="1"/>
        </p:nvPicPr>
        <p:blipFill>
          <a:blip r:embed="rId9"/>
          <a:stretch>
            <a:fillRect/>
          </a:stretch>
        </p:blipFill>
        <p:spPr>
          <a:xfrm>
            <a:off x="2396535" y="551873"/>
            <a:ext cx="3088743" cy="648003"/>
          </a:xfrm>
          <a:prstGeom prst="rect">
            <a:avLst/>
          </a:prstGeom>
        </p:spPr>
      </p:pic>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382"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3">
            <a:alphaModFix amt="15000"/>
          </a:blip>
          <a:stretch>
            <a:fillRect/>
          </a:stretch>
        </p:blipFill>
        <p:spPr>
          <a:xfrm>
            <a:off x="7371859" y="1067718"/>
            <a:ext cx="4220740" cy="3850832"/>
          </a:xfrm>
          <a:prstGeom prst="rect">
            <a:avLst/>
          </a:prstGeom>
        </p:spPr>
      </p:pic>
    </p:spTree>
    <p:extLst>
      <p:ext uri="{BB962C8B-B14F-4D97-AF65-F5344CB8AC3E}">
        <p14:creationId xmlns:p14="http://schemas.microsoft.com/office/powerpoint/2010/main" val="3504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C849FCA4-0785-4CEA-A15D-A0F2FD1A47E4}" type="datetime1">
              <a:rPr lang="en-GB" smtClean="0"/>
              <a:t>28/08/2024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endParaRPr lang="en-GB" sz="1100" dirty="0"/>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dirty="0"/>
          </a:p>
        </p:txBody>
      </p:sp>
    </p:spTree>
    <p:extLst>
      <p:ext uri="{BB962C8B-B14F-4D97-AF65-F5344CB8AC3E}">
        <p14:creationId xmlns:p14="http://schemas.microsoft.com/office/powerpoint/2010/main" val="1503207052"/>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Lst>
  <p:hf hdr="0" dt="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leaneast.com/7-habit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educationaltechnology.net/vygotskys-zone-of-proximal-development-and-scaffol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specializedtherapy.com/the-fixed-mindset-and-its-ability-to-impact-life-and-learnin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firststeprehab.co.za/drama-triangle/"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nl.pinterest.com/pin/221450506658142540/"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exeqserve.com/iceberg-need-build-competency-model-ed-ebreo/"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hyperlink" Target="https://beta.elsevier.com/connect/the-5-most-powerful-self-beliefs-that-ignite-human-behavior?trial=true"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arteveldehogeschool.be/spotlight/node/93/"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s://www.slideshare.net/Harizmalife/core-quality" TargetMode="External"/><Relationship Id="rId4" Type="http://schemas.openxmlformats.org/officeDocument/2006/relationships/hyperlink" Target="https://dyonhoekstra.weebly.com/daniel-ofmans-model-of-core-quadrant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psycnet.apa.org/doi/10.1037/0022-006X.51.3.39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hyperlink" Target="https://www.structural-learning.com/post/the-learning-pit-a-guide-for-teach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goingupstream.net/blog/november-12th-2017"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en.wikipedia.org/wiki/Theory_U2"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petersnijders.info/theorie-u-scharmer-201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bridgingspaces.nl/nieuws/waarderend-onderzoek-appreciative-inquiry/"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hyperlink" Target="https://cvdl.ben.edu/blog/what-is-appreciative-inquir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uncmotivationalinterviewing.wordpress.com/2017/02/01/motivational-interviewing-components-process-of-motivational-interviewing/" TargetMode="External"/><Relationship Id="rId5" Type="http://schemas.openxmlformats.org/officeDocument/2006/relationships/image" Target="../media/image3.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padfieldpartnership.com/how-your-mindset-can-enable-or-limit-you/" TargetMode="External"/><Relationship Id="rId5" Type="http://schemas.openxmlformats.org/officeDocument/2006/relationships/image" Target="../media/image3.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toddle_email_newsletters/21031243458"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abrahampc.com/blog/2020/3/16/what-can-i-do-the-circles-of-concern-and-influence"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59274"/>
            <a:ext cx="9144001" cy="2872777"/>
          </a:xfrm>
        </p:spPr>
        <p:txBody>
          <a:bodyPr>
            <a:normAutofit fontScale="90000"/>
          </a:bodyPr>
          <a:lstStyle/>
          <a:p>
            <a:r>
              <a:rPr lang="lt-LT" sz="5974" dirty="0">
                <a:solidFill>
                  <a:schemeClr val="bg1"/>
                </a:solidFill>
                <a:latin typeface="+mn-lt"/>
              </a:rPr>
              <a:t>PROFESIONALUS KONSULTAVIMAS</a:t>
            </a:r>
            <a:br>
              <a:rPr lang="en-GB" sz="5974" dirty="0">
                <a:solidFill>
                  <a:schemeClr val="bg1"/>
                </a:solidFill>
              </a:rPr>
            </a:br>
            <a:r>
              <a:rPr lang="lt-LT" sz="4400" b="0" i="1" dirty="0">
                <a:solidFill>
                  <a:schemeClr val="bg1"/>
                </a:solidFill>
                <a:latin typeface="+mn-lt"/>
              </a:rPr>
              <a:t>Problemų sprendimu </a:t>
            </a:r>
            <a:br>
              <a:rPr lang="lt-LT" sz="4400" b="0" i="1" dirty="0">
                <a:solidFill>
                  <a:schemeClr val="bg1"/>
                </a:solidFill>
                <a:latin typeface="+mn-lt"/>
              </a:rPr>
            </a:br>
            <a:r>
              <a:rPr lang="lt-LT" sz="4400" b="0" i="1" dirty="0">
                <a:solidFill>
                  <a:schemeClr val="bg1"/>
                </a:solidFill>
                <a:latin typeface="+mn-lt"/>
              </a:rPr>
              <a:t>grįstas mokymasis</a:t>
            </a:r>
            <a:endParaRPr lang="de-DE" sz="4400" b="0" i="1" dirty="0">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4224177"/>
            <a:ext cx="9144001" cy="647721"/>
          </a:xfrm>
        </p:spPr>
        <p:txBody>
          <a:bodyPr vert="horz" lIns="68551" tIns="34275" rIns="68551" bIns="34275" rtlCol="0">
            <a:normAutofit/>
          </a:bodyPr>
          <a:lstStyle/>
          <a:p>
            <a:r>
              <a:rPr lang="lt-LT" dirty="0">
                <a:latin typeface="+mn-lt"/>
              </a:rPr>
              <a:t>5b tema</a:t>
            </a:r>
            <a:r>
              <a:rPr lang="lt-LT" dirty="0"/>
              <a:t> – praktinis požiūris</a:t>
            </a:r>
            <a:endParaRPr lang="en-GB" dirty="0">
              <a:latin typeface="+mn-lt"/>
            </a:endParaRP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4005061"/>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26C644-B85C-4E81-9DF2-AC416540993F}"/>
              </a:ext>
            </a:extLst>
          </p:cNvPr>
          <p:cNvSpPr>
            <a:spLocks noGrp="1"/>
          </p:cNvSpPr>
          <p:nvPr>
            <p:ph idx="1"/>
          </p:nvPr>
        </p:nvSpPr>
        <p:spPr>
          <a:xfrm>
            <a:off x="838200" y="1825625"/>
            <a:ext cx="6264729" cy="4351338"/>
          </a:xfrm>
        </p:spPr>
        <p:txBody>
          <a:bodyPr>
            <a:normAutofit fontScale="92500" lnSpcReduction="10000"/>
          </a:bodyPr>
          <a:lstStyle/>
          <a:p>
            <a:pPr marL="0" indent="0">
              <a:buNone/>
            </a:pPr>
            <a:r>
              <a:rPr lang="lt-LT" sz="2600" dirty="0">
                <a:solidFill>
                  <a:schemeClr val="accent1"/>
                </a:solidFill>
              </a:rPr>
              <a:t>KUR TRENERĖ NUKREIPIA SAVO ENERGIJĄ?</a:t>
            </a:r>
            <a:endParaRPr lang="nl-NL" sz="2600" dirty="0">
              <a:solidFill>
                <a:schemeClr val="accent1"/>
              </a:solidFill>
            </a:endParaRPr>
          </a:p>
          <a:p>
            <a:pPr marL="0" indent="0">
              <a:buNone/>
            </a:pPr>
            <a:endParaRPr lang="nl-NL" sz="2600" dirty="0"/>
          </a:p>
          <a:p>
            <a:pPr marL="0" indent="0">
              <a:buNone/>
            </a:pPr>
            <a:r>
              <a:rPr lang="lt-LT" sz="2600" dirty="0"/>
              <a:t>Problemos, su kuriomis susiduriame, skirstomos į tris kategorijas:</a:t>
            </a:r>
            <a:endParaRPr lang="nl-NL" sz="2600" dirty="0"/>
          </a:p>
          <a:p>
            <a:pPr marL="514350" indent="-514350">
              <a:buAutoNum type="alphaLcPeriod"/>
            </a:pPr>
            <a:r>
              <a:rPr lang="lt-LT" sz="2600" dirty="0"/>
              <a:t>Tiesioginė įtaka (problemos, susijusios su mūsų elgesiu)</a:t>
            </a:r>
            <a:endParaRPr lang="nl-NL" sz="2600" dirty="0"/>
          </a:p>
          <a:p>
            <a:pPr marL="514350" indent="-514350">
              <a:buAutoNum type="alphaLcPeriod"/>
            </a:pPr>
            <a:r>
              <a:rPr lang="lt-LT" sz="2600" dirty="0"/>
              <a:t>Netiesioginė įtaka (problemos, susijusios su kitų elgesiu)</a:t>
            </a:r>
            <a:endParaRPr lang="nl-NL" sz="2600" dirty="0"/>
          </a:p>
          <a:p>
            <a:pPr marL="514350" indent="-514350">
              <a:buAutoNum type="alphaLcPeriod"/>
            </a:pPr>
            <a:r>
              <a:rPr lang="lt-LT" sz="2600" dirty="0"/>
              <a:t>Jokios įtakos (problemos, su kuriomis negalime nieko padaryti. Pavyzdžiui, praeityje įvykę dalykai arba aplinkos aspektai)</a:t>
            </a:r>
            <a:endParaRPr lang="nl-NL" sz="2600" dirty="0"/>
          </a:p>
          <a:p>
            <a:pPr marL="514350" indent="-514350">
              <a:buAutoNum type="alphaLcPeriod"/>
            </a:pPr>
            <a:endParaRPr lang="nl-NL" sz="2400" dirty="0"/>
          </a:p>
        </p:txBody>
      </p:sp>
      <p:sp>
        <p:nvSpPr>
          <p:cNvPr id="6" name="Fußzeilenplatzhalter 5">
            <a:extLst>
              <a:ext uri="{FF2B5EF4-FFF2-40B4-BE49-F238E27FC236}">
                <a16:creationId xmlns:a16="http://schemas.microsoft.com/office/drawing/2014/main" id="{D5F625D3-1FFC-37CE-D39F-6A0E0BA57DF9}"/>
              </a:ext>
            </a:extLst>
          </p:cNvPr>
          <p:cNvSpPr>
            <a:spLocks noGrp="1"/>
          </p:cNvSpPr>
          <p:nvPr>
            <p:ph type="ftr" sz="quarter" idx="11"/>
          </p:nvPr>
        </p:nvSpPr>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C4E09C46-04A2-F016-EDED-D2B363F0E601}"/>
              </a:ext>
            </a:extLst>
          </p:cNvPr>
          <p:cNvSpPr>
            <a:spLocks noGrp="1"/>
          </p:cNvSpPr>
          <p:nvPr>
            <p:ph type="sldNum" sz="quarter" idx="12"/>
          </p:nvPr>
        </p:nvSpPr>
        <p:spPr/>
        <p:txBody>
          <a:bodyPr/>
          <a:lstStyle/>
          <a:p>
            <a:fld id="{F96B14D3-7D2A-2041-9DA6-67735C9926F2}" type="slidenum">
              <a:rPr lang="en-GB" noProof="0" smtClean="0"/>
              <a:t>9</a:t>
            </a:fld>
            <a:endParaRPr lang="en-GB" noProof="0"/>
          </a:p>
        </p:txBody>
      </p:sp>
      <p:sp>
        <p:nvSpPr>
          <p:cNvPr id="2" name="Titel 1">
            <a:extLst>
              <a:ext uri="{FF2B5EF4-FFF2-40B4-BE49-F238E27FC236}">
                <a16:creationId xmlns:a16="http://schemas.microsoft.com/office/drawing/2014/main" id="{D3E2A9F8-2828-4707-AFE2-487FC594EE8A}"/>
              </a:ext>
            </a:extLst>
          </p:cNvPr>
          <p:cNvSpPr>
            <a:spLocks noGrp="1"/>
          </p:cNvSpPr>
          <p:nvPr>
            <p:ph type="title"/>
          </p:nvPr>
        </p:nvSpPr>
        <p:spPr>
          <a:xfrm>
            <a:off x="838200" y="372638"/>
            <a:ext cx="9612085" cy="780585"/>
          </a:xfrm>
        </p:spPr>
        <p:txBody>
          <a:bodyPr>
            <a:noAutofit/>
          </a:bodyPr>
          <a:lstStyle/>
          <a:p>
            <a:pPr algn="l"/>
            <a:r>
              <a:rPr lang="lt-LT" sz="6000" dirty="0"/>
              <a:t>Įtakos ratas </a:t>
            </a:r>
            <a:r>
              <a:rPr lang="nl-NL" sz="6000" dirty="0"/>
              <a:t>(Covey) II</a:t>
            </a:r>
            <a:endParaRPr lang="nl-NL" sz="6000" i="1" dirty="0"/>
          </a:p>
        </p:txBody>
      </p:sp>
      <p:pic>
        <p:nvPicPr>
          <p:cNvPr id="4" name="Afbeelding 3">
            <a:extLst>
              <a:ext uri="{FF2B5EF4-FFF2-40B4-BE49-F238E27FC236}">
                <a16:creationId xmlns:a16="http://schemas.microsoft.com/office/drawing/2014/main" id="{7FE64321-9175-FB73-CE06-F3581CB17565}"/>
              </a:ext>
            </a:extLst>
          </p:cNvPr>
          <p:cNvPicPr>
            <a:picLocks noChangeAspect="1"/>
          </p:cNvPicPr>
          <p:nvPr/>
        </p:nvPicPr>
        <p:blipFill>
          <a:blip r:embed="rId3"/>
          <a:stretch>
            <a:fillRect/>
          </a:stretch>
        </p:blipFill>
        <p:spPr>
          <a:xfrm>
            <a:off x="6842539" y="2478863"/>
            <a:ext cx="5054186" cy="2882289"/>
          </a:xfrm>
          <a:prstGeom prst="rect">
            <a:avLst/>
          </a:prstGeom>
        </p:spPr>
      </p:pic>
      <p:pic>
        <p:nvPicPr>
          <p:cNvPr id="11" name="Afbeelding 9" descr="Afbeelding met wit&#10;&#10;Automatisch gegenereerde beschrijving">
            <a:extLst>
              <a:ext uri="{FF2B5EF4-FFF2-40B4-BE49-F238E27FC236}">
                <a16:creationId xmlns:a16="http://schemas.microsoft.com/office/drawing/2014/main" id="{23D5FE13-A9F4-127B-3F78-202A70215BD8}"/>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25047FE8-5156-07F5-7534-CDA6526F727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7" name="Tekstvak 9">
            <a:extLst>
              <a:ext uri="{FF2B5EF4-FFF2-40B4-BE49-F238E27FC236}">
                <a16:creationId xmlns:a16="http://schemas.microsoft.com/office/drawing/2014/main" id="{DAE80AC1-6FF8-1847-210A-28FFA2DEB6DF}"/>
              </a:ext>
            </a:extLst>
          </p:cNvPr>
          <p:cNvSpPr txBox="1"/>
          <p:nvPr/>
        </p:nvSpPr>
        <p:spPr>
          <a:xfrm>
            <a:off x="8625204" y="545176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https://www.leaneast.com/7-habits</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29726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5853010-29DE-5473-EF93-E8E1394EBDAE}"/>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7D710D7-2FE6-A7F8-7379-D6E468DC5A7F}"/>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2" name="Titel 1">
            <a:extLst>
              <a:ext uri="{FF2B5EF4-FFF2-40B4-BE49-F238E27FC236}">
                <a16:creationId xmlns:a16="http://schemas.microsoft.com/office/drawing/2014/main" id="{80AB3B63-3BA8-9C41-8C58-F80DA78EFF63}"/>
              </a:ext>
            </a:extLst>
          </p:cNvPr>
          <p:cNvSpPr>
            <a:spLocks noGrp="1"/>
          </p:cNvSpPr>
          <p:nvPr>
            <p:ph type="title"/>
          </p:nvPr>
        </p:nvSpPr>
        <p:spPr>
          <a:xfrm>
            <a:off x="838201" y="149767"/>
            <a:ext cx="9920288" cy="1273599"/>
          </a:xfrm>
        </p:spPr>
        <p:txBody>
          <a:bodyPr>
            <a:noAutofit/>
          </a:bodyPr>
          <a:lstStyle/>
          <a:p>
            <a:pPr algn="l"/>
            <a:r>
              <a:rPr lang="lt-LT" sz="4400" i="0" u="none" strike="noStrike" dirty="0">
                <a:effectLst/>
                <a:latin typeface="+mj-lt"/>
              </a:rPr>
              <a:t>Sociokultūrinė pažinimo raidos teorija </a:t>
            </a:r>
            <a:r>
              <a:rPr lang="en-US" sz="4400" i="0" u="none" strike="noStrike" dirty="0">
                <a:effectLst/>
                <a:latin typeface="+mj-lt"/>
              </a:rPr>
              <a:t>(Vygotsky)</a:t>
            </a:r>
            <a:endParaRPr lang="nl-NL" sz="4400" dirty="0">
              <a:latin typeface="+mj-lt"/>
            </a:endParaRPr>
          </a:p>
        </p:txBody>
      </p:sp>
      <p:pic>
        <p:nvPicPr>
          <p:cNvPr id="21" name="Afbeelding 20">
            <a:extLst>
              <a:ext uri="{FF2B5EF4-FFF2-40B4-BE49-F238E27FC236}">
                <a16:creationId xmlns:a16="http://schemas.microsoft.com/office/drawing/2014/main" id="{9102E422-CA8F-4AE0-8FBF-59E9195DFF37}"/>
              </a:ext>
            </a:extLst>
          </p:cNvPr>
          <p:cNvPicPr>
            <a:picLocks noChangeAspect="1"/>
          </p:cNvPicPr>
          <p:nvPr/>
        </p:nvPicPr>
        <p:blipFill>
          <a:blip r:embed="rId2"/>
          <a:stretch>
            <a:fillRect/>
          </a:stretch>
        </p:blipFill>
        <p:spPr>
          <a:xfrm>
            <a:off x="2460681" y="1865323"/>
            <a:ext cx="7270637" cy="4045896"/>
          </a:xfrm>
          <a:prstGeom prst="rect">
            <a:avLst/>
          </a:prstGeom>
        </p:spPr>
      </p:pic>
      <p:pic>
        <p:nvPicPr>
          <p:cNvPr id="14" name="Afbeelding 9" descr="Afbeelding met wit&#10;&#10;Automatisch gegenereerde beschrijving">
            <a:extLst>
              <a:ext uri="{FF2B5EF4-FFF2-40B4-BE49-F238E27FC236}">
                <a16:creationId xmlns:a16="http://schemas.microsoft.com/office/drawing/2014/main" id="{A38D2CC6-3ECA-E9E1-C063-6008852D581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5" name="Textfeld 14">
            <a:extLst>
              <a:ext uri="{FF2B5EF4-FFF2-40B4-BE49-F238E27FC236}">
                <a16:creationId xmlns:a16="http://schemas.microsoft.com/office/drawing/2014/main" id="{E7D5FC2B-61D8-9EB8-9D46-1F81B1EDE4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5" name="Tekstvak 6">
            <a:extLst>
              <a:ext uri="{FF2B5EF4-FFF2-40B4-BE49-F238E27FC236}">
                <a16:creationId xmlns:a16="http://schemas.microsoft.com/office/drawing/2014/main" id="{4C238AE6-6C88-035C-149D-99F9682F803B}"/>
              </a:ext>
            </a:extLst>
          </p:cNvPr>
          <p:cNvSpPr txBox="1"/>
          <p:nvPr/>
        </p:nvSpPr>
        <p:spPr>
          <a:xfrm>
            <a:off x="2834004" y="5908964"/>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4"/>
              </a:rPr>
              <a:t>https://educationaltechnology.net/vygotskys-zone-of-proximal-development-and-scaffolding/</a:t>
            </a:r>
            <a:endParaRPr lang="nl-NL" dirty="0">
              <a:latin typeface="+mj-lt"/>
              <a:ea typeface="+mn-lt"/>
              <a:cs typeface="+mn-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122190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551EBF8-4EA7-F16B-6A48-9E80E4D9F2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52DBC34A-B3A2-7BB5-3739-EF397752CAF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0D818B0D-1974-CF7A-36DD-01FA1FED63D7}"/>
              </a:ext>
            </a:extLst>
          </p:cNvPr>
          <p:cNvSpPr>
            <a:spLocks noGrp="1"/>
          </p:cNvSpPr>
          <p:nvPr>
            <p:ph type="title"/>
          </p:nvPr>
        </p:nvSpPr>
        <p:spPr/>
        <p:txBody>
          <a:bodyPr>
            <a:normAutofit fontScale="90000"/>
          </a:bodyPr>
          <a:lstStyle/>
          <a:p>
            <a:r>
              <a:rPr lang="lt-LT" dirty="0"/>
              <a:t>Mąstysena</a:t>
            </a:r>
            <a:r>
              <a:rPr lang="nl-NL" dirty="0"/>
              <a:t> (Dweck)</a:t>
            </a:r>
          </a:p>
        </p:txBody>
      </p:sp>
      <p:pic>
        <p:nvPicPr>
          <p:cNvPr id="8" name="Afbeelding 7">
            <a:extLst>
              <a:ext uri="{FF2B5EF4-FFF2-40B4-BE49-F238E27FC236}">
                <a16:creationId xmlns:a16="http://schemas.microsoft.com/office/drawing/2014/main" id="{DC41297C-2E27-711F-1D98-15E3601D5E45}"/>
              </a:ext>
            </a:extLst>
          </p:cNvPr>
          <p:cNvPicPr>
            <a:picLocks noChangeAspect="1"/>
          </p:cNvPicPr>
          <p:nvPr/>
        </p:nvPicPr>
        <p:blipFill>
          <a:blip r:embed="rId3"/>
          <a:stretch>
            <a:fillRect/>
          </a:stretch>
        </p:blipFill>
        <p:spPr>
          <a:xfrm>
            <a:off x="2172474" y="1489750"/>
            <a:ext cx="7836150" cy="4906062"/>
          </a:xfrm>
          <a:prstGeom prst="rect">
            <a:avLst/>
          </a:prstGeom>
        </p:spPr>
      </p:pic>
      <p:pic>
        <p:nvPicPr>
          <p:cNvPr id="9" name="Afbeelding 9" descr="Afbeelding met wit&#10;&#10;Automatisch gegenereerde beschrijving">
            <a:extLst>
              <a:ext uri="{FF2B5EF4-FFF2-40B4-BE49-F238E27FC236}">
                <a16:creationId xmlns:a16="http://schemas.microsoft.com/office/drawing/2014/main" id="{DBBE5FA5-DAF8-22BB-2139-2F9D99B58580}"/>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F32C29E2-A462-1186-C406-AAA568DF778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4" name="Tekstvak 6">
            <a:extLst>
              <a:ext uri="{FF2B5EF4-FFF2-40B4-BE49-F238E27FC236}">
                <a16:creationId xmlns:a16="http://schemas.microsoft.com/office/drawing/2014/main" id="{33D71087-3573-412A-1EFA-FEBC22092236}"/>
              </a:ext>
            </a:extLst>
          </p:cNvPr>
          <p:cNvSpPr txBox="1"/>
          <p:nvPr/>
        </p:nvSpPr>
        <p:spPr>
          <a:xfrm>
            <a:off x="2933240" y="6018236"/>
            <a:ext cx="63255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t-LT" sz="900" i="1" dirty="0">
                <a:latin typeface="+mj-lt"/>
              </a:rPr>
              <a:t>Šaltinis</a:t>
            </a:r>
            <a:r>
              <a:rPr lang="en-GB" sz="900" i="1" dirty="0">
                <a:latin typeface="+mj-lt"/>
              </a:rPr>
              <a:t>: </a:t>
            </a:r>
            <a:r>
              <a:rPr lang="en-GB" sz="900" dirty="0">
                <a:latin typeface="+mj-lt"/>
                <a:ea typeface="+mn-lt"/>
                <a:cs typeface="+mn-lt"/>
                <a:hlinkClick r:id="rId5"/>
              </a:rPr>
              <a:t>https://www.specializedtherapy.com/the-fixed-mindset-and-its-ability-to-impact-life-and-learning/</a:t>
            </a:r>
            <a:endParaRPr lang="en-GB" sz="900" dirty="0">
              <a:latin typeface="+mj-lt"/>
              <a:ea typeface="+mn-lt"/>
              <a:cs typeface="+mn-lt"/>
            </a:endParaRPr>
          </a:p>
          <a:p>
            <a:pPr algn="ctr"/>
            <a:endParaRPr lang="en-GB" sz="900" dirty="0">
              <a:latin typeface="+mj-lt"/>
              <a:ea typeface="+mn-lt"/>
              <a:cs typeface="+mn-lt"/>
            </a:endParaRPr>
          </a:p>
        </p:txBody>
      </p:sp>
    </p:spTree>
    <p:extLst>
      <p:ext uri="{BB962C8B-B14F-4D97-AF65-F5344CB8AC3E}">
        <p14:creationId xmlns:p14="http://schemas.microsoft.com/office/powerpoint/2010/main" val="31208700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Winners Triangle – UPDATED 2022 – A Complete Guide">
            <a:extLst>
              <a:ext uri="{FF2B5EF4-FFF2-40B4-BE49-F238E27FC236}">
                <a16:creationId xmlns:a16="http://schemas.microsoft.com/office/drawing/2014/main" id="{C0D63260-0648-D6C7-3601-924CC38A6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27" b="7597"/>
          <a:stretch/>
        </p:blipFill>
        <p:spPr bwMode="auto">
          <a:xfrm>
            <a:off x="3146361" y="1520404"/>
            <a:ext cx="7426049" cy="4732790"/>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1574B831-058F-F93A-71A9-2B7B6E95AC10}"/>
              </a:ext>
            </a:extLst>
          </p:cNvPr>
          <p:cNvSpPr>
            <a:spLocks noGrp="1"/>
          </p:cNvSpPr>
          <p:nvPr>
            <p:ph type="ftr" sz="quarter" idx="11"/>
          </p:nvPr>
        </p:nvSpPr>
        <p:spPr>
          <a:xfrm>
            <a:off x="4038600" y="6354763"/>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9C3B8DF0-058C-9D77-92F1-5F01BAC54EE8}"/>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2" name="Title 1"/>
          <p:cNvSpPr>
            <a:spLocks noGrp="1"/>
          </p:cNvSpPr>
          <p:nvPr>
            <p:ph type="title"/>
          </p:nvPr>
        </p:nvSpPr>
        <p:spPr/>
        <p:txBody>
          <a:bodyPr>
            <a:noAutofit/>
          </a:bodyPr>
          <a:lstStyle/>
          <a:p>
            <a:r>
              <a:rPr lang="lt-LT" sz="6000" dirty="0"/>
              <a:t>Dramos trikampis </a:t>
            </a:r>
            <a:r>
              <a:rPr lang="nl-NL" sz="6000" dirty="0"/>
              <a:t>(Karpman)</a:t>
            </a:r>
          </a:p>
        </p:txBody>
      </p:sp>
      <p:sp>
        <p:nvSpPr>
          <p:cNvPr id="9" name="Textfeld 8">
            <a:extLst>
              <a:ext uri="{FF2B5EF4-FFF2-40B4-BE49-F238E27FC236}">
                <a16:creationId xmlns:a16="http://schemas.microsoft.com/office/drawing/2014/main" id="{FDA2B8B7-A16D-5C85-22D5-DF9D62321414}"/>
              </a:ext>
            </a:extLst>
          </p:cNvPr>
          <p:cNvSpPr txBox="1"/>
          <p:nvPr/>
        </p:nvSpPr>
        <p:spPr>
          <a:xfrm>
            <a:off x="713952" y="3071191"/>
            <a:ext cx="3123262" cy="1631216"/>
          </a:xfrm>
          <a:prstGeom prst="rect">
            <a:avLst/>
          </a:prstGeom>
          <a:noFill/>
        </p:spPr>
        <p:txBody>
          <a:bodyPr wrap="square">
            <a:spAutoFit/>
          </a:bodyPr>
          <a:lstStyle/>
          <a:p>
            <a:r>
              <a:rPr lang="lt-LT" sz="2000" b="1" dirty="0">
                <a:solidFill>
                  <a:schemeClr val="accent1"/>
                </a:solidFill>
              </a:rPr>
              <a:t>POZICIJOS KOMUNIKACIJOS SRITYJE:</a:t>
            </a:r>
            <a:endParaRPr lang="nl-NL" sz="2000" b="1" dirty="0">
              <a:solidFill>
                <a:schemeClr val="accent1"/>
              </a:solidFill>
            </a:endParaRPr>
          </a:p>
          <a:p>
            <a:endParaRPr lang="nl-NL" sz="2000" b="1" dirty="0">
              <a:solidFill>
                <a:schemeClr val="accent1"/>
              </a:solidFill>
            </a:endParaRPr>
          </a:p>
          <a:p>
            <a:r>
              <a:rPr lang="lt-LT" sz="2000" dirty="0"/>
              <a:t>LAIKYKITES ATOKIAU NUO DRAMOS TRIKAMPIO</a:t>
            </a:r>
            <a:endParaRPr lang="en-GB" sz="2000" dirty="0"/>
          </a:p>
        </p:txBody>
      </p:sp>
      <p:pic>
        <p:nvPicPr>
          <p:cNvPr id="10" name="Afbeelding 9" descr="Afbeelding met wit&#10;&#10;Automatisch gegenereerde beschrijving">
            <a:extLst>
              <a:ext uri="{FF2B5EF4-FFF2-40B4-BE49-F238E27FC236}">
                <a16:creationId xmlns:a16="http://schemas.microsoft.com/office/drawing/2014/main" id="{8E277B34-2593-E469-8D3A-B54F70204B0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A8B9EE0F-6237-7B97-17BE-3EA407D2C55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
        <p:nvSpPr>
          <p:cNvPr id="5" name="Tekstvak 13">
            <a:extLst>
              <a:ext uri="{FF2B5EF4-FFF2-40B4-BE49-F238E27FC236}">
                <a16:creationId xmlns:a16="http://schemas.microsoft.com/office/drawing/2014/main" id="{98E4DE0F-C906-05F4-9818-3B19C9B11B56}"/>
              </a:ext>
            </a:extLst>
          </p:cNvPr>
          <p:cNvSpPr txBox="1"/>
          <p:nvPr/>
        </p:nvSpPr>
        <p:spPr>
          <a:xfrm>
            <a:off x="838199" y="6105236"/>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https://firststeprehab.co.za/drama-triangle/</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30860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actional Analysis resources and information | Clinical social work,  Transactional analysis, Drama triangle">
            <a:extLst>
              <a:ext uri="{FF2B5EF4-FFF2-40B4-BE49-F238E27FC236}">
                <a16:creationId xmlns:a16="http://schemas.microsoft.com/office/drawing/2014/main" id="{72049AEF-8299-3C2E-7E53-0FEA9C4839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0"/>
          <a:stretch/>
        </p:blipFill>
        <p:spPr bwMode="auto">
          <a:xfrm>
            <a:off x="3186977" y="1534886"/>
            <a:ext cx="5818046" cy="473004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C2DD835E-ACC9-7309-407C-143E00997663}"/>
              </a:ext>
            </a:extLst>
          </p:cNvPr>
          <p:cNvSpPr>
            <a:spLocks noGrp="1"/>
          </p:cNvSpPr>
          <p:nvPr>
            <p:ph type="ftr" sz="quarter" idx="11"/>
          </p:nvPr>
        </p:nvSpPr>
        <p:spPr>
          <a:xfrm>
            <a:off x="4038600" y="6354717"/>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56F6F7DB-2E91-0F78-2A29-B807EBA4F541}"/>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sp>
        <p:nvSpPr>
          <p:cNvPr id="3" name="Titel 2"/>
          <p:cNvSpPr>
            <a:spLocks noGrp="1"/>
          </p:cNvSpPr>
          <p:nvPr>
            <p:ph type="title"/>
          </p:nvPr>
        </p:nvSpPr>
        <p:spPr/>
        <p:txBody>
          <a:bodyPr/>
          <a:lstStyle/>
          <a:p>
            <a:r>
              <a:rPr lang="lt-LT" sz="5400" dirty="0"/>
              <a:t>Kaip</a:t>
            </a:r>
            <a:r>
              <a:rPr lang="en-US" sz="5400" dirty="0"/>
              <a:t>? </a:t>
            </a:r>
            <a:r>
              <a:rPr lang="en-US" sz="5400" dirty="0">
                <a:sym typeface="Wingdings" panose="05000000000000000000" pitchFamily="2" charset="2"/>
              </a:rPr>
              <a:t> </a:t>
            </a:r>
            <a:r>
              <a:rPr lang="lt-LT" sz="5400" dirty="0">
                <a:sym typeface="Wingdings" panose="05000000000000000000" pitchFamily="2" charset="2"/>
              </a:rPr>
              <a:t>Nugalėtojo trikampis</a:t>
            </a:r>
            <a:endParaRPr lang="en-US" sz="5400" dirty="0"/>
          </a:p>
        </p:txBody>
      </p:sp>
      <p:pic>
        <p:nvPicPr>
          <p:cNvPr id="7" name="Afbeelding 9" descr="Afbeelding met wit&#10;&#10;Automatisch gegenereerde beschrijving">
            <a:extLst>
              <a:ext uri="{FF2B5EF4-FFF2-40B4-BE49-F238E27FC236}">
                <a16:creationId xmlns:a16="http://schemas.microsoft.com/office/drawing/2014/main" id="{EC8A25DD-C098-0CD8-CAE8-234380B067AB}"/>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0CE99625-8204-7C6E-60AD-E6B0F5DFEC8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
        <p:nvSpPr>
          <p:cNvPr id="5" name="Tekstvak 8">
            <a:extLst>
              <a:ext uri="{FF2B5EF4-FFF2-40B4-BE49-F238E27FC236}">
                <a16:creationId xmlns:a16="http://schemas.microsoft.com/office/drawing/2014/main" id="{B7851CE7-6911-6557-A549-4BE7E77D7EBA}"/>
              </a:ext>
            </a:extLst>
          </p:cNvPr>
          <p:cNvSpPr txBox="1"/>
          <p:nvPr/>
        </p:nvSpPr>
        <p:spPr>
          <a:xfrm>
            <a:off x="8896363" y="4953782"/>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hlinkClick r:id="rId5"/>
              </a:rPr>
              <a:t>https://nl.pinterest.com/pin/221450506658142540/</a:t>
            </a:r>
            <a:endParaRPr lang="en-GB" sz="900" dirty="0">
              <a:latin typeface="+mj-lt"/>
            </a:endParaRPr>
          </a:p>
          <a:p>
            <a:endParaRPr lang="en-GB" sz="900" dirty="0">
              <a:latin typeface="+mj-lt"/>
              <a:ea typeface="+mn-lt"/>
              <a:cs typeface="Arial"/>
            </a:endParaRPr>
          </a:p>
        </p:txBody>
      </p:sp>
    </p:spTree>
    <p:extLst>
      <p:ext uri="{BB962C8B-B14F-4D97-AF65-F5344CB8AC3E}">
        <p14:creationId xmlns:p14="http://schemas.microsoft.com/office/powerpoint/2010/main" val="398091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80ED2B80-E1C8-CC05-6D2B-FB423B0E8215}"/>
              </a:ext>
            </a:extLst>
          </p:cNvPr>
          <p:cNvSpPr>
            <a:spLocks noGrp="1"/>
          </p:cNvSpPr>
          <p:nvPr>
            <p:ph type="ftr" sz="quarter" idx="11"/>
          </p:nvPr>
        </p:nvSpPr>
        <p:spPr>
          <a:xfrm>
            <a:off x="3867619" y="6354762"/>
            <a:ext cx="4114800" cy="365125"/>
          </a:xfrm>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6CE7B75A-7132-7360-FAC1-28751DD1393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2" name="Titel 1"/>
          <p:cNvSpPr>
            <a:spLocks noGrp="1"/>
          </p:cNvSpPr>
          <p:nvPr>
            <p:ph type="title"/>
          </p:nvPr>
        </p:nvSpPr>
        <p:spPr/>
        <p:txBody>
          <a:bodyPr/>
          <a:lstStyle/>
          <a:p>
            <a:r>
              <a:rPr lang="lt-LT" sz="4800" dirty="0"/>
              <a:t>Man viskas gerai – tau viskas gerai</a:t>
            </a:r>
            <a:endParaRPr lang="nl-NL" sz="4800" dirty="0"/>
          </a:p>
        </p:txBody>
      </p:sp>
      <p:sp>
        <p:nvSpPr>
          <p:cNvPr id="3" name="Tijdelijke aanduiding voor inhoud 2"/>
          <p:cNvSpPr>
            <a:spLocks noGrp="1"/>
          </p:cNvSpPr>
          <p:nvPr>
            <p:ph idx="4294967295"/>
          </p:nvPr>
        </p:nvSpPr>
        <p:spPr>
          <a:xfrm>
            <a:off x="0" y="1825625"/>
            <a:ext cx="10515600" cy="4351338"/>
          </a:xfrm>
        </p:spPr>
        <p:txBody>
          <a:bodyPr/>
          <a:lstStyle/>
          <a:p>
            <a:endParaRPr lang="nl-NL" dirty="0"/>
          </a:p>
          <a:p>
            <a:pPr marL="0" fontAlgn="t">
              <a:spcBef>
                <a:spcPts val="0"/>
              </a:spcBef>
            </a:pPr>
            <a:endParaRPr lang="nl-NL" dirty="0">
              <a:latin typeface="Arial" panose="020B0604020202020204" pitchFamily="34" charset="0"/>
            </a:endParaRPr>
          </a:p>
          <a:p>
            <a:endParaRPr lang="nl-NL" dirty="0"/>
          </a:p>
        </p:txBody>
      </p:sp>
      <p:graphicFrame>
        <p:nvGraphicFramePr>
          <p:cNvPr id="4" name="Tabel 3">
            <a:extLst>
              <a:ext uri="{FF2B5EF4-FFF2-40B4-BE49-F238E27FC236}">
                <a16:creationId xmlns:a16="http://schemas.microsoft.com/office/drawing/2014/main" id="{260B51B6-8D71-A17A-2DE3-75F76A62CB9E}"/>
              </a:ext>
            </a:extLst>
          </p:cNvPr>
          <p:cNvGraphicFramePr>
            <a:graphicFrameLocks noGrp="1"/>
          </p:cNvGraphicFramePr>
          <p:nvPr>
            <p:extLst>
              <p:ext uri="{D42A27DB-BD31-4B8C-83A1-F6EECF244321}">
                <p14:modId xmlns:p14="http://schemas.microsoft.com/office/powerpoint/2010/main" val="2598568604"/>
              </p:ext>
            </p:extLst>
          </p:nvPr>
        </p:nvGraphicFramePr>
        <p:xfrm>
          <a:off x="884933" y="3580713"/>
          <a:ext cx="10422134" cy="2239644"/>
        </p:xfrm>
        <a:graphic>
          <a:graphicData uri="http://schemas.openxmlformats.org/drawingml/2006/table">
            <a:tbl>
              <a:tblPr bandRow="1">
                <a:tableStyleId>{74C1A8A3-306A-4EB7-A6B1-4F7E0EB9C5D6}</a:tableStyleId>
              </a:tblPr>
              <a:tblGrid>
                <a:gridCol w="2246962">
                  <a:extLst>
                    <a:ext uri="{9D8B030D-6E8A-4147-A177-3AD203B41FA5}">
                      <a16:colId xmlns:a16="http://schemas.microsoft.com/office/drawing/2014/main" val="3577882359"/>
                    </a:ext>
                  </a:extLst>
                </a:gridCol>
                <a:gridCol w="8175172">
                  <a:extLst>
                    <a:ext uri="{9D8B030D-6E8A-4147-A177-3AD203B41FA5}">
                      <a16:colId xmlns:a16="http://schemas.microsoft.com/office/drawing/2014/main" val="3880043252"/>
                    </a:ext>
                  </a:extLst>
                </a:gridCol>
              </a:tblGrid>
              <a:tr h="718640">
                <a:tc>
                  <a:txBody>
                    <a:bodyPr/>
                    <a:lstStyle/>
                    <a:p>
                      <a:pPr>
                        <a:lnSpc>
                          <a:spcPct val="107000"/>
                        </a:lnSpc>
                        <a:spcAft>
                          <a:spcPts val="800"/>
                        </a:spcAft>
                      </a:pPr>
                      <a:r>
                        <a:rPr lang="lt-LT" sz="1800" kern="100" noProof="0" dirty="0">
                          <a:effectLst/>
                        </a:rPr>
                        <a:t>Užuot saugojęsis</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lt-LT" sz="1800" i="1" kern="100" dirty="0">
                          <a:effectLst/>
                        </a:rPr>
                        <a:t>Esu pasiryžęs padėti kitam asmeniui rasti ir išspręsti jo arba jos problemą, kartu padėdamas asmeniui prisiimti atsakomybę.</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59036259"/>
                  </a:ext>
                </a:extLst>
              </a:tr>
              <a:tr h="815746">
                <a:tc>
                  <a:txBody>
                    <a:bodyPr/>
                    <a:lstStyle/>
                    <a:p>
                      <a:pPr>
                        <a:lnSpc>
                          <a:spcPct val="107000"/>
                        </a:lnSpc>
                        <a:spcAft>
                          <a:spcPts val="800"/>
                        </a:spcAft>
                      </a:pPr>
                      <a:r>
                        <a:rPr lang="lt-LT" sz="1800" kern="100" noProof="0" dirty="0">
                          <a:effectLst/>
                        </a:rPr>
                        <a:t>Užuot elgęsis kaip auka</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lt-LT" sz="1800" i="1" kern="100" dirty="0">
                          <a:effectLst/>
                        </a:rPr>
                        <a:t>Paprašysiu kitų pagalbos ir imsiuosi darbo. Įsipareigosiu siekti realių, man svarbių tikslų.</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49911421"/>
                  </a:ext>
                </a:extLst>
              </a:tr>
              <a:tr h="705258">
                <a:tc>
                  <a:txBody>
                    <a:bodyPr/>
                    <a:lstStyle/>
                    <a:p>
                      <a:pPr>
                        <a:lnSpc>
                          <a:spcPct val="107000"/>
                        </a:lnSpc>
                        <a:spcAft>
                          <a:spcPts val="800"/>
                        </a:spcAft>
                      </a:pPr>
                      <a:r>
                        <a:rPr lang="lt-LT" sz="1800" kern="100" noProof="0" dirty="0">
                          <a:effectLst/>
                        </a:rPr>
                        <a:t>Užuot kaltinęs</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lt-LT" sz="1800" i="1" kern="100" dirty="0">
                          <a:effectLst/>
                        </a:rPr>
                        <a:t>Mąstysiu kartu ir kursiu geresnę aplinka sau ir kitiems.</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651519184"/>
                  </a:ext>
                </a:extLst>
              </a:tr>
            </a:tbl>
          </a:graphicData>
        </a:graphic>
      </p:graphicFrame>
      <p:pic>
        <p:nvPicPr>
          <p:cNvPr id="3074" name="Picture 2" descr="Starting to Shift from the Drama Triangle to the Winner's Triangle">
            <a:extLst>
              <a:ext uri="{FF2B5EF4-FFF2-40B4-BE49-F238E27FC236}">
                <a16:creationId xmlns:a16="http://schemas.microsoft.com/office/drawing/2014/main" id="{1E693488-0AC2-FC8D-BA01-DC8916CB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137" y="1620621"/>
            <a:ext cx="7165726" cy="178070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9" descr="Afbeelding met wit&#10;&#10;Automatisch gegenereerde beschrijving">
            <a:extLst>
              <a:ext uri="{FF2B5EF4-FFF2-40B4-BE49-F238E27FC236}">
                <a16:creationId xmlns:a16="http://schemas.microsoft.com/office/drawing/2014/main" id="{9583BDDE-E366-F01E-7213-A8060EFA6F15}"/>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B1DA3088-F140-DCC6-886D-D95932E6DBC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Tree>
    <p:extLst>
      <p:ext uri="{BB962C8B-B14F-4D97-AF65-F5344CB8AC3E}">
        <p14:creationId xmlns:p14="http://schemas.microsoft.com/office/powerpoint/2010/main" val="318820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eberg Model of Staff Selection&quot;">
            <a:extLst>
              <a:ext uri="{FF2B5EF4-FFF2-40B4-BE49-F238E27FC236}">
                <a16:creationId xmlns:a16="http://schemas.microsoft.com/office/drawing/2014/main" id="{025F3F82-E0DF-0FF7-C92D-F9E9180EBB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00"/>
          <a:stretch/>
        </p:blipFill>
        <p:spPr bwMode="auto">
          <a:xfrm>
            <a:off x="7369628" y="1650389"/>
            <a:ext cx="4800600" cy="4615474"/>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p:cNvSpPr>
            <a:spLocks noGrp="1"/>
          </p:cNvSpPr>
          <p:nvPr>
            <p:ph idx="1"/>
          </p:nvPr>
        </p:nvSpPr>
        <p:spPr>
          <a:xfrm>
            <a:off x="838200" y="1825625"/>
            <a:ext cx="6357257" cy="4351338"/>
          </a:xfrm>
        </p:spPr>
        <p:txBody>
          <a:bodyPr>
            <a:noAutofit/>
          </a:bodyPr>
          <a:lstStyle/>
          <a:p>
            <a:pPr marL="0" indent="0">
              <a:buNone/>
            </a:pPr>
            <a:r>
              <a:rPr lang="lt-LT" sz="2000" b="1" dirty="0">
                <a:solidFill>
                  <a:schemeClr val="accent1"/>
                </a:solidFill>
              </a:rPr>
              <a:t>Matoma ... kitiems</a:t>
            </a:r>
            <a:endParaRPr lang="nl-NL" sz="2000" b="1" dirty="0">
              <a:solidFill>
                <a:schemeClr val="accent1"/>
              </a:solidFill>
            </a:endParaRPr>
          </a:p>
          <a:p>
            <a:pPr marL="0" indent="0">
              <a:buNone/>
            </a:pPr>
            <a:r>
              <a:rPr lang="nl-NL" sz="2000" i="1" dirty="0">
                <a:sym typeface="Wingdings" panose="05000000000000000000" pitchFamily="2" charset="2"/>
              </a:rPr>
              <a:t></a:t>
            </a:r>
            <a:r>
              <a:rPr lang="nl-NL" sz="2000" i="1" dirty="0">
                <a:solidFill>
                  <a:schemeClr val="accent1"/>
                </a:solidFill>
                <a:sym typeface="Wingdings" panose="05000000000000000000" pitchFamily="2" charset="2"/>
              </a:rPr>
              <a:t> </a:t>
            </a:r>
            <a:r>
              <a:rPr lang="lt-LT" sz="2000" i="1" dirty="0"/>
              <a:t>Žinių didinimas „paprasta“</a:t>
            </a:r>
            <a:endParaRPr lang="nl-NL" sz="2000" i="1" dirty="0"/>
          </a:p>
          <a:p>
            <a:pPr marL="271463" indent="0" defTabSz="533400">
              <a:buNone/>
            </a:pPr>
            <a:r>
              <a:rPr lang="lt-LT" sz="1800" i="1" dirty="0"/>
              <a:t>Ką jūs darote?: elgesys</a:t>
            </a:r>
            <a:endParaRPr lang="nl-NL" sz="1800" dirty="0"/>
          </a:p>
          <a:p>
            <a:pPr marL="0" indent="0">
              <a:buNone/>
            </a:pPr>
            <a:endParaRPr lang="nl-NL" sz="2000" dirty="0"/>
          </a:p>
          <a:p>
            <a:pPr marL="0" indent="0">
              <a:buNone/>
            </a:pPr>
            <a:r>
              <a:rPr lang="lt-LT" sz="2000" b="1" dirty="0">
                <a:solidFill>
                  <a:schemeClr val="accent1"/>
                </a:solidFill>
              </a:rPr>
              <a:t>Nematoma ... kitiems</a:t>
            </a:r>
            <a:endParaRPr lang="nl-NL" sz="2000" b="1" dirty="0">
              <a:solidFill>
                <a:schemeClr val="accent1"/>
              </a:solidFill>
            </a:endParaRPr>
          </a:p>
          <a:p>
            <a:pPr marL="0" indent="0">
              <a:buNone/>
            </a:pPr>
            <a:r>
              <a:rPr lang="nl-NL" sz="2000" i="1" dirty="0">
                <a:sym typeface="Wingdings" panose="05000000000000000000" pitchFamily="2" charset="2"/>
              </a:rPr>
              <a:t></a:t>
            </a:r>
            <a:r>
              <a:rPr lang="nl-NL" sz="2400" i="1" dirty="0">
                <a:sym typeface="Wingdings" panose="05000000000000000000" pitchFamily="2" charset="2"/>
              </a:rPr>
              <a:t> </a:t>
            </a:r>
            <a:r>
              <a:rPr lang="lt-LT" sz="2000" i="1" dirty="0"/>
              <a:t>Žinių didinimas „sunkiau“</a:t>
            </a:r>
            <a:endParaRPr lang="nl-NL" sz="2000" i="1" dirty="0"/>
          </a:p>
          <a:p>
            <a:pPr marL="358775" indent="0">
              <a:buNone/>
              <a:tabLst>
                <a:tab pos="446088" algn="l"/>
              </a:tabLst>
            </a:pPr>
            <a:r>
              <a:rPr lang="lt-LT" sz="1800" i="1" dirty="0"/>
              <a:t>Ką manote?: elgesys, jausmai ir mintys</a:t>
            </a:r>
            <a:endParaRPr lang="nl-NL" sz="1800" dirty="0"/>
          </a:p>
          <a:p>
            <a:pPr marL="358775" indent="0">
              <a:buNone/>
              <a:tabLst>
                <a:tab pos="446088" algn="l"/>
              </a:tabLst>
            </a:pPr>
            <a:r>
              <a:rPr lang="lt-LT" sz="1800" i="1" dirty="0"/>
              <a:t>Ko norite?: savęs pažinimas, savęs įvaizdis, asmeniniai tikslai, elgesys, jausmai ir mintys kaip dirgiklis ar pasekmės?</a:t>
            </a:r>
            <a:endParaRPr lang="nl-NL" sz="1800" dirty="0"/>
          </a:p>
          <a:p>
            <a:pPr marL="358775" indent="0">
              <a:buNone/>
            </a:pPr>
            <a:endParaRPr lang="nl-NL" sz="2000" dirty="0"/>
          </a:p>
          <a:p>
            <a:pPr marL="0" indent="0">
              <a:buNone/>
            </a:pPr>
            <a:endParaRPr lang="nl-NL" sz="2000" dirty="0"/>
          </a:p>
        </p:txBody>
      </p:sp>
      <p:sp>
        <p:nvSpPr>
          <p:cNvPr id="3" name="Fußzeilenplatzhalter 2">
            <a:extLst>
              <a:ext uri="{FF2B5EF4-FFF2-40B4-BE49-F238E27FC236}">
                <a16:creationId xmlns:a16="http://schemas.microsoft.com/office/drawing/2014/main" id="{33B91DC6-9DBA-A634-53EE-4699A1305FAC}"/>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6CBF05A5-08EB-44CC-C555-96717F4FFDC6}"/>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5" name="Titel 4"/>
          <p:cNvSpPr>
            <a:spLocks noGrp="1"/>
          </p:cNvSpPr>
          <p:nvPr>
            <p:ph type="title"/>
          </p:nvPr>
        </p:nvSpPr>
        <p:spPr>
          <a:xfrm>
            <a:off x="838200" y="455011"/>
            <a:ext cx="10363201" cy="780585"/>
          </a:xfrm>
        </p:spPr>
        <p:txBody>
          <a:bodyPr>
            <a:noAutofit/>
          </a:bodyPr>
          <a:lstStyle/>
          <a:p>
            <a:r>
              <a:rPr lang="lt-LT" sz="4400" dirty="0"/>
              <a:t>Žemutinės srovės įtaka </a:t>
            </a:r>
            <a:r>
              <a:rPr lang="nl-NL" sz="4400" dirty="0"/>
              <a:t>(McClelland)</a:t>
            </a:r>
          </a:p>
        </p:txBody>
      </p:sp>
      <p:pic>
        <p:nvPicPr>
          <p:cNvPr id="7" name="Afbeelding 9" descr="Afbeelding met wit&#10;&#10;Automatisch gegenereerde beschrijving">
            <a:extLst>
              <a:ext uri="{FF2B5EF4-FFF2-40B4-BE49-F238E27FC236}">
                <a16:creationId xmlns:a16="http://schemas.microsoft.com/office/drawing/2014/main" id="{2C16ABF4-0EB9-177D-B6EB-91F77C602106}"/>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12A3DE86-5D52-684D-52D3-A039A9BD835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4" name="Tekstvak 9">
            <a:extLst>
              <a:ext uri="{FF2B5EF4-FFF2-40B4-BE49-F238E27FC236}">
                <a16:creationId xmlns:a16="http://schemas.microsoft.com/office/drawing/2014/main" id="{FE7B3053-4704-42F9-0789-1B073833896F}"/>
              </a:ext>
            </a:extLst>
          </p:cNvPr>
          <p:cNvSpPr txBox="1"/>
          <p:nvPr/>
        </p:nvSpPr>
        <p:spPr>
          <a:xfrm>
            <a:off x="7859455" y="6071767"/>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https://exeqserve.com/iceberg-need-build-competency-model-ed-ebreo/</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95768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21CA135-B44E-46C8-B6B7-28222DD1F65D}"/>
              </a:ext>
            </a:extLst>
          </p:cNvPr>
          <p:cNvSpPr>
            <a:spLocks noGrp="1"/>
          </p:cNvSpPr>
          <p:nvPr>
            <p:ph idx="1"/>
          </p:nvPr>
        </p:nvSpPr>
        <p:spPr/>
        <p:txBody>
          <a:bodyPr>
            <a:normAutofit/>
          </a:bodyPr>
          <a:lstStyle/>
          <a:p>
            <a:pPr>
              <a:lnSpc>
                <a:spcPct val="150000"/>
              </a:lnSpc>
            </a:pPr>
            <a:r>
              <a:rPr lang="lt-LT" sz="2000" dirty="0"/>
              <a:t>Kai žmonės jaučiasi neišgirsti arba mano, kad jų nuomonė ignoruojama.</a:t>
            </a:r>
            <a:endParaRPr lang="en-US" sz="2000" dirty="0"/>
          </a:p>
          <a:p>
            <a:pPr>
              <a:lnSpc>
                <a:spcPct val="150000"/>
              </a:lnSpc>
            </a:pPr>
            <a:r>
              <a:rPr lang="lt-LT" sz="2000" dirty="0"/>
              <a:t>Kai žmonės daug skundžiasi, bet neaptaria to susirinkime ar tiesiai su atitinkamu asmeniu.</a:t>
            </a:r>
            <a:endParaRPr lang="en-US" sz="2000" dirty="0"/>
          </a:p>
          <a:p>
            <a:pPr>
              <a:lnSpc>
                <a:spcPct val="150000"/>
              </a:lnSpc>
            </a:pPr>
            <a:r>
              <a:rPr lang="lt-LT" sz="2000" dirty="0"/>
              <a:t>Kai pasiūlymui sakoma „taip“, tačiau jis nėra įgyvendinamas.</a:t>
            </a:r>
            <a:endParaRPr lang="en-US" sz="2000" dirty="0"/>
          </a:p>
          <a:p>
            <a:pPr>
              <a:lnSpc>
                <a:spcPct val="150000"/>
              </a:lnSpc>
            </a:pPr>
            <a:r>
              <a:rPr lang="lt-LT" sz="2000" dirty="0"/>
              <a:t>Kai ieškoma įvairiausių pateisinimų, kodėl kažko vis tiek negalima padaryti.</a:t>
            </a:r>
            <a:endParaRPr lang="en-US" sz="2000" dirty="0"/>
          </a:p>
          <a:p>
            <a:pPr marL="0" indent="0">
              <a:buNone/>
            </a:pPr>
            <a:endParaRPr lang="en-US" sz="2000" dirty="0"/>
          </a:p>
          <a:p>
            <a:pPr marL="0" indent="0">
              <a:buNone/>
            </a:pPr>
            <a:r>
              <a:rPr lang="lt-LT" sz="2000" dirty="0">
                <a:solidFill>
                  <a:schemeClr val="accent1"/>
                </a:solidFill>
              </a:rPr>
              <a:t>MES DAŽNAI APIE TAI NEKALBAME TYLIAI IR ATVIRAI, IR VISAIP TAM PRIEŠINAMĖS.</a:t>
            </a:r>
            <a:endParaRPr lang="en-US" sz="2000" dirty="0">
              <a:solidFill>
                <a:schemeClr val="accent1"/>
              </a:solidFill>
            </a:endParaRPr>
          </a:p>
        </p:txBody>
      </p:sp>
      <p:sp>
        <p:nvSpPr>
          <p:cNvPr id="5" name="Fußzeilenplatzhalter 4">
            <a:extLst>
              <a:ext uri="{FF2B5EF4-FFF2-40B4-BE49-F238E27FC236}">
                <a16:creationId xmlns:a16="http://schemas.microsoft.com/office/drawing/2014/main" id="{B7D65C6E-5978-A8C7-D11F-7C1D605A727A}"/>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ED278E83-293E-E8D6-554C-3F5042644EF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2" name="Titel 1">
            <a:extLst>
              <a:ext uri="{FF2B5EF4-FFF2-40B4-BE49-F238E27FC236}">
                <a16:creationId xmlns:a16="http://schemas.microsoft.com/office/drawing/2014/main" id="{1D2A5B3F-3F3D-4F2E-9844-F1CEF78D54E8}"/>
              </a:ext>
            </a:extLst>
          </p:cNvPr>
          <p:cNvSpPr>
            <a:spLocks noGrp="1"/>
          </p:cNvSpPr>
          <p:nvPr>
            <p:ph type="title"/>
          </p:nvPr>
        </p:nvSpPr>
        <p:spPr/>
        <p:txBody>
          <a:bodyPr/>
          <a:lstStyle/>
          <a:p>
            <a:r>
              <a:rPr lang="lt-LT" dirty="0"/>
              <a:t>Žemutinė srovė</a:t>
            </a:r>
            <a:endParaRPr lang="en-US" dirty="0"/>
          </a:p>
        </p:txBody>
      </p:sp>
      <p:pic>
        <p:nvPicPr>
          <p:cNvPr id="8" name="Afbeelding 9" descr="Afbeelding met wit&#10;&#10;Automatisch gegenereerde beschrijving">
            <a:extLst>
              <a:ext uri="{FF2B5EF4-FFF2-40B4-BE49-F238E27FC236}">
                <a16:creationId xmlns:a16="http://schemas.microsoft.com/office/drawing/2014/main" id="{2CD53E8E-A097-5DF5-4B3B-1135A30C48E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2CB93B2A-92AD-8E85-E39B-37EEF128D5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Tree>
    <p:extLst>
      <p:ext uri="{BB962C8B-B14F-4D97-AF65-F5344CB8AC3E}">
        <p14:creationId xmlns:p14="http://schemas.microsoft.com/office/powerpoint/2010/main" val="219386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5B1BB54-0ED4-6082-3FE8-3C51297261FA}"/>
              </a:ext>
            </a:extLst>
          </p:cNvPr>
          <p:cNvPicPr>
            <a:picLocks noChangeAspect="1"/>
          </p:cNvPicPr>
          <p:nvPr/>
        </p:nvPicPr>
        <p:blipFill>
          <a:blip r:embed="rId2"/>
          <a:stretch>
            <a:fillRect/>
          </a:stretch>
        </p:blipFill>
        <p:spPr>
          <a:xfrm>
            <a:off x="1715338" y="1670543"/>
            <a:ext cx="5552578" cy="4760001"/>
          </a:xfrm>
          <a:prstGeom prst="rect">
            <a:avLst/>
          </a:prstGeom>
        </p:spPr>
      </p:pic>
      <p:sp>
        <p:nvSpPr>
          <p:cNvPr id="4" name="Fußzeilenplatzhalter 3">
            <a:extLst>
              <a:ext uri="{FF2B5EF4-FFF2-40B4-BE49-F238E27FC236}">
                <a16:creationId xmlns:a16="http://schemas.microsoft.com/office/drawing/2014/main" id="{A20339C4-1DCC-BF82-83F8-17B5D2A0B9B0}"/>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7F4EA1E0-D8E5-E7E1-125E-B76E51B80C54}"/>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2" name="Titel 1"/>
          <p:cNvSpPr>
            <a:spLocks noGrp="1"/>
          </p:cNvSpPr>
          <p:nvPr>
            <p:ph type="title"/>
          </p:nvPr>
        </p:nvSpPr>
        <p:spPr/>
        <p:txBody>
          <a:bodyPr>
            <a:normAutofit fontScale="90000"/>
          </a:bodyPr>
          <a:lstStyle/>
          <a:p>
            <a:r>
              <a:rPr lang="lt-LT" dirty="0"/>
              <a:t>Kliūtys ir galimybės</a:t>
            </a:r>
            <a:endParaRPr lang="nl-NL" dirty="0"/>
          </a:p>
        </p:txBody>
      </p:sp>
      <p:pic>
        <p:nvPicPr>
          <p:cNvPr id="8" name="Afbeelding 7">
            <a:extLst>
              <a:ext uri="{FF2B5EF4-FFF2-40B4-BE49-F238E27FC236}">
                <a16:creationId xmlns:a16="http://schemas.microsoft.com/office/drawing/2014/main" id="{873D04CF-071F-1100-B11C-917DEA923EC7}"/>
              </a:ext>
            </a:extLst>
          </p:cNvPr>
          <p:cNvPicPr>
            <a:picLocks noChangeAspect="1"/>
          </p:cNvPicPr>
          <p:nvPr/>
        </p:nvPicPr>
        <p:blipFill>
          <a:blip r:embed="rId3"/>
          <a:stretch>
            <a:fillRect/>
          </a:stretch>
        </p:blipFill>
        <p:spPr>
          <a:xfrm>
            <a:off x="8153400" y="1522967"/>
            <a:ext cx="2078768" cy="5196921"/>
          </a:xfrm>
          <a:prstGeom prst="rect">
            <a:avLst/>
          </a:prstGeom>
        </p:spPr>
      </p:pic>
      <p:pic>
        <p:nvPicPr>
          <p:cNvPr id="9" name="Afbeelding 9" descr="Afbeelding met wit&#10;&#10;Automatisch gegenereerde beschrijving">
            <a:extLst>
              <a:ext uri="{FF2B5EF4-FFF2-40B4-BE49-F238E27FC236}">
                <a16:creationId xmlns:a16="http://schemas.microsoft.com/office/drawing/2014/main" id="{EC5125D0-ED62-8843-B332-FEE8723CC14E}"/>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AE6A596C-4CDA-24A7-11BE-D1C58914247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13" name="Textfeld 12">
            <a:extLst>
              <a:ext uri="{FF2B5EF4-FFF2-40B4-BE49-F238E27FC236}">
                <a16:creationId xmlns:a16="http://schemas.microsoft.com/office/drawing/2014/main" id="{A0C3B292-1C9D-A592-04A5-234666A8D462}"/>
              </a:ext>
            </a:extLst>
          </p:cNvPr>
          <p:cNvSpPr txBox="1"/>
          <p:nvPr/>
        </p:nvSpPr>
        <p:spPr>
          <a:xfrm>
            <a:off x="1120636" y="1522967"/>
            <a:ext cx="6226628" cy="369332"/>
          </a:xfrm>
          <a:prstGeom prst="rect">
            <a:avLst/>
          </a:prstGeom>
          <a:noFill/>
        </p:spPr>
        <p:txBody>
          <a:bodyPr wrap="square">
            <a:spAutoFit/>
          </a:bodyPr>
          <a:lstStyle/>
          <a:p>
            <a:r>
              <a:rPr lang="lt-LT" dirty="0">
                <a:solidFill>
                  <a:schemeClr val="accent1"/>
                </a:solidFill>
              </a:rPr>
              <a:t>MĄSTYMAS APIE KLIŪTIS </a:t>
            </a:r>
            <a:r>
              <a:rPr lang="nl-NL" dirty="0">
                <a:solidFill>
                  <a:schemeClr val="accent1"/>
                </a:solidFill>
                <a:sym typeface="Wingdings" panose="05000000000000000000" pitchFamily="2" charset="2"/>
              </a:rPr>
              <a:t> </a:t>
            </a:r>
            <a:r>
              <a:rPr lang="lt-LT" dirty="0">
                <a:solidFill>
                  <a:schemeClr val="accent1"/>
                </a:solidFill>
                <a:sym typeface="Wingdings" panose="05000000000000000000" pitchFamily="2" charset="2"/>
              </a:rPr>
              <a:t>MĄSTYMAS APIE GALIMYBES</a:t>
            </a:r>
            <a:endParaRPr lang="en-GB" dirty="0">
              <a:solidFill>
                <a:schemeClr val="accent1"/>
              </a:solidFill>
            </a:endParaRPr>
          </a:p>
        </p:txBody>
      </p:sp>
      <p:sp>
        <p:nvSpPr>
          <p:cNvPr id="5" name="Tekstvak 10">
            <a:extLst>
              <a:ext uri="{FF2B5EF4-FFF2-40B4-BE49-F238E27FC236}">
                <a16:creationId xmlns:a16="http://schemas.microsoft.com/office/drawing/2014/main" id="{3331DA3E-3A42-44C6-5013-CB4E70901B20}"/>
              </a:ext>
            </a:extLst>
          </p:cNvPr>
          <p:cNvSpPr txBox="1"/>
          <p:nvPr/>
        </p:nvSpPr>
        <p:spPr>
          <a:xfrm>
            <a:off x="899102" y="5839031"/>
            <a:ext cx="2373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https://beta.elsevier.com/connect/the-5-most-powerful-self-beliefs-that-ignite-human-behavior?trial=true</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126562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679B57F-90CE-BE55-3CE0-5A34900837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30959" y="1790859"/>
            <a:ext cx="7530082" cy="4444841"/>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A60437A0-F5C9-B342-D20E-6702FA710793}"/>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1DB45839-6EAC-33DF-9AA7-86CC13BC914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2" name="Titel 1">
            <a:extLst>
              <a:ext uri="{FF2B5EF4-FFF2-40B4-BE49-F238E27FC236}">
                <a16:creationId xmlns:a16="http://schemas.microsoft.com/office/drawing/2014/main" id="{D844BF74-9F02-41B7-318B-2A3E2C58BD56}"/>
              </a:ext>
            </a:extLst>
          </p:cNvPr>
          <p:cNvSpPr>
            <a:spLocks noGrp="1"/>
          </p:cNvSpPr>
          <p:nvPr>
            <p:ph type="title"/>
          </p:nvPr>
        </p:nvSpPr>
        <p:spPr/>
        <p:txBody>
          <a:bodyPr/>
          <a:lstStyle/>
          <a:p>
            <a:r>
              <a:rPr lang="lt-LT" sz="5400" dirty="0"/>
              <a:t>Pagrindinės savybės </a:t>
            </a:r>
            <a:r>
              <a:rPr lang="nl-NL" sz="5400" dirty="0"/>
              <a:t>(Ofman)</a:t>
            </a:r>
          </a:p>
        </p:txBody>
      </p:sp>
      <p:pic>
        <p:nvPicPr>
          <p:cNvPr id="7" name="Afbeelding 9" descr="Afbeelding met wit&#10;&#10;Automatisch gegenereerde beschrijving">
            <a:extLst>
              <a:ext uri="{FF2B5EF4-FFF2-40B4-BE49-F238E27FC236}">
                <a16:creationId xmlns:a16="http://schemas.microsoft.com/office/drawing/2014/main" id="{7419CE1E-62A2-00BF-DFB5-825C5820FF2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D395249F-84CD-42DB-4C44-7954838223F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5" name="Tekstvak 8">
            <a:extLst>
              <a:ext uri="{FF2B5EF4-FFF2-40B4-BE49-F238E27FC236}">
                <a16:creationId xmlns:a16="http://schemas.microsoft.com/office/drawing/2014/main" id="{44CB6DB6-A42E-7968-FCEA-17769170EDD8}"/>
              </a:ext>
            </a:extLst>
          </p:cNvPr>
          <p:cNvSpPr txBox="1"/>
          <p:nvPr/>
        </p:nvSpPr>
        <p:spPr>
          <a:xfrm>
            <a:off x="7239749" y="5936673"/>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https://www.arteveldehogeschool.be/spotlight/node/93/</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40754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38200" y="1825672"/>
            <a:ext cx="11172473" cy="4351213"/>
          </a:xfrm>
        </p:spPr>
        <p:txBody>
          <a:bodyPr vert="horz" lIns="91037" tIns="45518" rIns="91037" bIns="45518" rtlCol="0" anchor="t">
            <a:normAutofit fontScale="92500" lnSpcReduction="20000"/>
          </a:bodyPr>
          <a:lstStyle/>
          <a:p>
            <a:pPr marL="0" indent="0">
              <a:spcAft>
                <a:spcPts val="1195"/>
              </a:spcAft>
              <a:buNone/>
            </a:pPr>
            <a:r>
              <a:rPr lang="lt-LT" sz="2389" b="1" dirty="0"/>
              <a:t>APLINKA</a:t>
            </a:r>
            <a:endParaRPr lang="en-GB" sz="2389" b="1" dirty="0"/>
          </a:p>
          <a:p>
            <a:pPr marL="512087" indent="-512087">
              <a:buFont typeface="+mj-lt"/>
              <a:buAutoNum type="arabicPeriod"/>
            </a:pPr>
            <a:r>
              <a:rPr lang="lt-LT" sz="2389" dirty="0"/>
              <a:t>Įvadas: pasipriešinimas</a:t>
            </a:r>
            <a:endParaRPr lang="en-GB" sz="2389" dirty="0"/>
          </a:p>
          <a:p>
            <a:pPr marL="512087" indent="-512087">
              <a:buFont typeface="+mj-lt"/>
              <a:buAutoNum type="arabicPeriod"/>
            </a:pPr>
            <a:r>
              <a:rPr lang="lt-LT" sz="2389" dirty="0"/>
              <a:t>Neurospichologija: kaip veikia smegenys</a:t>
            </a:r>
            <a:endParaRPr lang="en-GB" sz="2389" dirty="0"/>
          </a:p>
          <a:p>
            <a:pPr marL="0" indent="0">
              <a:buNone/>
            </a:pPr>
            <a:endParaRPr lang="en-GB" sz="2389" dirty="0"/>
          </a:p>
          <a:p>
            <a:pPr marL="0" indent="0">
              <a:spcAft>
                <a:spcPts val="1195"/>
              </a:spcAft>
              <a:buNone/>
            </a:pPr>
            <a:r>
              <a:rPr lang="lt-LT" sz="2389" b="1" dirty="0"/>
              <a:t>Į KĄ SUTELKIA DĖMESĮ MOTERIS VADOVĖ?</a:t>
            </a:r>
            <a:endParaRPr lang="en-GB" sz="2389" b="1" dirty="0"/>
          </a:p>
          <a:p>
            <a:pPr marL="512087" indent="-512087">
              <a:buFont typeface="+mj-lt"/>
              <a:buAutoNum type="arabicPeriod" startAt="3"/>
            </a:pPr>
            <a:r>
              <a:rPr lang="lt-LT" sz="2389" dirty="0"/>
              <a:t>Įtakos ratas </a:t>
            </a:r>
            <a:r>
              <a:rPr lang="en-GB" sz="2389" dirty="0"/>
              <a:t>(Covey) </a:t>
            </a:r>
            <a:r>
              <a:rPr lang="lt-LT" sz="2389" dirty="0"/>
              <a:t>ir</a:t>
            </a:r>
            <a:r>
              <a:rPr lang="en-GB" sz="2389" dirty="0"/>
              <a:t> </a:t>
            </a:r>
            <a:r>
              <a:rPr lang="lt-LT" sz="2389" dirty="0"/>
              <a:t>socialinės kultūros pažinimo raidos teorija </a:t>
            </a:r>
            <a:r>
              <a:rPr lang="en-GB" sz="2389" dirty="0"/>
              <a:t>(Vygotsky)</a:t>
            </a:r>
          </a:p>
          <a:p>
            <a:pPr marL="512087" indent="-512087">
              <a:buFont typeface="+mj-lt"/>
              <a:buAutoNum type="arabicPeriod" startAt="3"/>
            </a:pPr>
            <a:r>
              <a:rPr lang="lt-LT" sz="2389" dirty="0"/>
              <a:t>Mąstysena</a:t>
            </a:r>
            <a:r>
              <a:rPr lang="en-GB" sz="2389" dirty="0"/>
              <a:t> (Dweck)</a:t>
            </a:r>
          </a:p>
          <a:p>
            <a:pPr marL="512087" indent="-512087">
              <a:buFont typeface="+mj-lt"/>
              <a:buAutoNum type="arabicPeriod" startAt="3"/>
            </a:pPr>
            <a:r>
              <a:rPr lang="lt-LT" sz="2389" dirty="0"/>
              <a:t>Nuo dramos trikampio iki nugalėtojų trikampio </a:t>
            </a:r>
            <a:r>
              <a:rPr lang="en-GB" sz="2389" dirty="0"/>
              <a:t>(</a:t>
            </a:r>
            <a:r>
              <a:rPr lang="en-GB" sz="2389" dirty="0" err="1"/>
              <a:t>Karpman</a:t>
            </a:r>
            <a:r>
              <a:rPr lang="en-GB" sz="2389" dirty="0"/>
              <a:t>)</a:t>
            </a:r>
          </a:p>
          <a:p>
            <a:pPr marL="512087" indent="-512087">
              <a:buFont typeface="+mj-lt"/>
              <a:buAutoNum type="arabicPeriod" startAt="3"/>
            </a:pPr>
            <a:r>
              <a:rPr lang="lt-LT" sz="2389" dirty="0"/>
              <a:t>Žemutinės srovės įtaka </a:t>
            </a:r>
            <a:r>
              <a:rPr lang="en-GB" sz="2389" dirty="0"/>
              <a:t>(McClelland)</a:t>
            </a:r>
          </a:p>
          <a:p>
            <a:pPr marL="512087" indent="-512087">
              <a:buFont typeface="+mj-lt"/>
              <a:buAutoNum type="arabicPeriod" startAt="3"/>
            </a:pPr>
            <a:r>
              <a:rPr lang="lt-LT" sz="2389" dirty="0"/>
              <a:t>Pagrindinės savybės </a:t>
            </a:r>
            <a:r>
              <a:rPr lang="en-GB" sz="2389" dirty="0"/>
              <a:t>(</a:t>
            </a:r>
            <a:r>
              <a:rPr lang="en-GB" sz="2389" dirty="0" err="1"/>
              <a:t>Ofman</a:t>
            </a:r>
            <a:r>
              <a:rPr lang="en-GB" sz="2389" dirty="0"/>
              <a:t>)</a:t>
            </a:r>
          </a:p>
          <a:p>
            <a:pPr marL="512087" indent="-512087">
              <a:buFont typeface="+mj-lt"/>
              <a:buAutoNum type="arabicPeriod" startAt="3"/>
            </a:pPr>
            <a:r>
              <a:rPr lang="lt-LT" sz="2389" dirty="0"/>
              <a:t>Elgesio pokyčių etapai </a:t>
            </a:r>
            <a:r>
              <a:rPr lang="en-GB" sz="2389" dirty="0"/>
              <a:t>(</a:t>
            </a:r>
            <a:r>
              <a:rPr lang="en-GB" sz="2389" dirty="0" err="1"/>
              <a:t>Diclemente</a:t>
            </a:r>
            <a:r>
              <a:rPr lang="en-GB" sz="2389" dirty="0"/>
              <a:t> &amp; Prochaska)</a:t>
            </a:r>
          </a:p>
          <a:p>
            <a:pPr marL="0" indent="0">
              <a:buNone/>
            </a:pPr>
            <a:endParaRPr lang="en-GB" sz="2389" dirty="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pPr defTabSz="910377" eaLnBrk="0" fontAlgn="base" hangingPunct="0">
              <a:spcBef>
                <a:spcPct val="0"/>
              </a:spcBef>
              <a:spcAft>
                <a:spcPct val="0"/>
              </a:spcAft>
            </a:pPr>
            <a:r>
              <a:rPr lang="en-GB" dirty="0">
                <a:solidFill>
                  <a:prstClr val="black">
                    <a:tint val="75000"/>
                  </a:prstClr>
                </a:solidFill>
                <a:latin typeface="Jost"/>
                <a:cs typeface="Arial" panose="020B0604020202020204" pitchFamily="34" charset="0"/>
              </a:rPr>
              <a:t>ERASMUS+ DIGIGEN 
Project Ref. No. 2021-1-DE02-KA220-VET-000025335</a:t>
            </a:r>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38201" y="372638"/>
            <a:ext cx="9394370" cy="780585"/>
          </a:xfrm>
        </p:spPr>
        <p:txBody>
          <a:bodyPr/>
          <a:lstStyle/>
          <a:p>
            <a:r>
              <a:rPr lang="lt-LT" dirty="0"/>
              <a:t>Metodų numeravimas </a:t>
            </a:r>
            <a:r>
              <a:rPr lang="en-GB" dirty="0"/>
              <a:t>I</a:t>
            </a:r>
          </a:p>
        </p:txBody>
      </p:sp>
      <p:sp>
        <p:nvSpPr>
          <p:cNvPr id="8" name="Foliennummernplatzhalter 7">
            <a:extLst>
              <a:ext uri="{FF2B5EF4-FFF2-40B4-BE49-F238E27FC236}">
                <a16:creationId xmlns:a16="http://schemas.microsoft.com/office/drawing/2014/main" id="{39AA125D-ECC6-5220-5518-1995A2515182}"/>
              </a:ext>
            </a:extLst>
          </p:cNvPr>
          <p:cNvSpPr>
            <a:spLocks noGrp="1"/>
          </p:cNvSpPr>
          <p:nvPr>
            <p:ph type="sldNum" sz="quarter" idx="12"/>
          </p:nvPr>
        </p:nvSpPr>
        <p:spPr/>
        <p:txBody>
          <a:bodyPr/>
          <a:lstStyle/>
          <a:p>
            <a:fld id="{F96B14D3-7D2A-2041-9DA6-67735C9926F2}" type="slidenum">
              <a:rPr lang="en-GB" noProof="0" smtClean="0"/>
              <a:t>1</a:t>
            </a:fld>
            <a:endParaRPr lang="en-GB" noProof="0"/>
          </a:p>
        </p:txBody>
      </p:sp>
    </p:spTree>
    <p:extLst>
      <p:ext uri="{BB962C8B-B14F-4D97-AF65-F5344CB8AC3E}">
        <p14:creationId xmlns:p14="http://schemas.microsoft.com/office/powerpoint/2010/main" val="207077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35DAF25-D51F-3B5B-DE12-928916F69005}"/>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F9099B91-7548-F722-A113-9FF750FCE4EB}"/>
              </a:ext>
            </a:extLst>
          </p:cNvPr>
          <p:cNvSpPr>
            <a:spLocks noGrp="1"/>
          </p:cNvSpPr>
          <p:nvPr>
            <p:ph type="sldNum" sz="quarter" idx="12"/>
          </p:nvPr>
        </p:nvSpPr>
        <p:spPr/>
        <p:txBody>
          <a:bodyPr/>
          <a:lstStyle/>
          <a:p>
            <a:fld id="{F96B14D3-7D2A-2041-9DA6-67735C9926F2}" type="slidenum">
              <a:rPr lang="en-GB" noProof="0" smtClean="0"/>
              <a:t>19</a:t>
            </a:fld>
            <a:endParaRPr lang="en-GB" noProof="0"/>
          </a:p>
        </p:txBody>
      </p:sp>
      <p:sp>
        <p:nvSpPr>
          <p:cNvPr id="2" name="Titel 1">
            <a:extLst>
              <a:ext uri="{FF2B5EF4-FFF2-40B4-BE49-F238E27FC236}">
                <a16:creationId xmlns:a16="http://schemas.microsoft.com/office/drawing/2014/main" id="{C9DA7EAB-29B3-D5A8-C5F5-AB86E396EB9E}"/>
              </a:ext>
            </a:extLst>
          </p:cNvPr>
          <p:cNvSpPr>
            <a:spLocks noGrp="1"/>
          </p:cNvSpPr>
          <p:nvPr>
            <p:ph type="title"/>
          </p:nvPr>
        </p:nvSpPr>
        <p:spPr/>
        <p:txBody>
          <a:bodyPr/>
          <a:lstStyle/>
          <a:p>
            <a:r>
              <a:rPr lang="lt-LT" dirty="0"/>
              <a:t>Pavyzdžiai</a:t>
            </a:r>
            <a:endParaRPr lang="nl-NL" dirty="0"/>
          </a:p>
        </p:txBody>
      </p:sp>
      <p:pic>
        <p:nvPicPr>
          <p:cNvPr id="7" name="Afbeelding 9" descr="Afbeelding met wit&#10;&#10;Automatisch gegenereerde beschrijving">
            <a:extLst>
              <a:ext uri="{FF2B5EF4-FFF2-40B4-BE49-F238E27FC236}">
                <a16:creationId xmlns:a16="http://schemas.microsoft.com/office/drawing/2014/main" id="{6E6B1DA4-E260-9AF3-D19F-DF676BDBF40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CB989525-1AE6-50E3-2B0D-E887AECAE7B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5" name="Picture 6" descr="Core Quality">
            <a:extLst>
              <a:ext uri="{FF2B5EF4-FFF2-40B4-BE49-F238E27FC236}">
                <a16:creationId xmlns:a16="http://schemas.microsoft.com/office/drawing/2014/main" id="{47E45B15-3A66-78B6-FBA9-9D7020FD7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129" y="1954992"/>
            <a:ext cx="5194412" cy="389580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89037F56-9002-2191-19B2-8DDEB0E9D7C7}"/>
              </a:ext>
            </a:extLst>
          </p:cNvPr>
          <p:cNvSpPr txBox="1"/>
          <p:nvPr/>
        </p:nvSpPr>
        <p:spPr>
          <a:xfrm>
            <a:off x="1152038" y="560539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4"/>
              </a:rPr>
              <a:t>https://dyonhoekstra.weebly.com/daniel-ofmans-model-of-core-quadrants.html</a:t>
            </a:r>
            <a:endParaRPr lang="nl-NL" dirty="0">
              <a:latin typeface="+mj-lt"/>
            </a:endParaRPr>
          </a:p>
          <a:p>
            <a:endParaRPr lang="en-GB" sz="900" dirty="0">
              <a:latin typeface="+mj-lt"/>
              <a:ea typeface="+mn-lt"/>
              <a:cs typeface="+mn-lt"/>
            </a:endParaRPr>
          </a:p>
        </p:txBody>
      </p:sp>
      <p:sp>
        <p:nvSpPr>
          <p:cNvPr id="10" name="Tekstvak 10">
            <a:extLst>
              <a:ext uri="{FF2B5EF4-FFF2-40B4-BE49-F238E27FC236}">
                <a16:creationId xmlns:a16="http://schemas.microsoft.com/office/drawing/2014/main" id="{0754B843-7BA8-CC0D-D18A-F5A57F284CCA}"/>
              </a:ext>
            </a:extLst>
          </p:cNvPr>
          <p:cNvSpPr txBox="1"/>
          <p:nvPr/>
        </p:nvSpPr>
        <p:spPr>
          <a:xfrm>
            <a:off x="6931696" y="560539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https://www.slideshare.net/Harizmalife/core-quality</a:t>
            </a:r>
            <a:endParaRPr lang="nl-NL" dirty="0">
              <a:latin typeface="+mj-lt"/>
            </a:endParaRPr>
          </a:p>
          <a:p>
            <a:endParaRPr lang="en-GB" sz="900" dirty="0">
              <a:latin typeface="+mj-lt"/>
              <a:ea typeface="+mn-lt"/>
              <a:cs typeface="+mn-lt"/>
            </a:endParaRPr>
          </a:p>
        </p:txBody>
      </p:sp>
      <p:pic>
        <p:nvPicPr>
          <p:cNvPr id="11" name="Picture 12">
            <a:extLst>
              <a:ext uri="{FF2B5EF4-FFF2-40B4-BE49-F238E27FC236}">
                <a16:creationId xmlns:a16="http://schemas.microsoft.com/office/drawing/2014/main" id="{C68AA730-A188-1437-71D3-7D13C743F05C}"/>
              </a:ext>
            </a:extLst>
          </p:cNvPr>
          <p:cNvPicPr>
            <a:picLocks noChangeAspect="1"/>
          </p:cNvPicPr>
          <p:nvPr/>
        </p:nvPicPr>
        <p:blipFill>
          <a:blip r:embed="rId6"/>
          <a:stretch>
            <a:fillRect/>
          </a:stretch>
        </p:blipFill>
        <p:spPr>
          <a:xfrm>
            <a:off x="1297053" y="2268507"/>
            <a:ext cx="4228166" cy="3268777"/>
          </a:xfrm>
          <a:prstGeom prst="rect">
            <a:avLst/>
          </a:prstGeom>
        </p:spPr>
      </p:pic>
    </p:spTree>
    <p:extLst>
      <p:ext uri="{BB962C8B-B14F-4D97-AF65-F5344CB8AC3E}">
        <p14:creationId xmlns:p14="http://schemas.microsoft.com/office/powerpoint/2010/main" val="17311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8797"/>
            <a:ext cx="10515600" cy="4351338"/>
          </a:xfrm>
        </p:spPr>
        <p:txBody>
          <a:bodyPr/>
          <a:lstStyle/>
          <a:p>
            <a:endParaRPr lang="nl-NL"/>
          </a:p>
          <a:p>
            <a:pPr marL="0" indent="0">
              <a:buNone/>
            </a:pPr>
            <a:endParaRPr lang="en-US"/>
          </a:p>
        </p:txBody>
      </p:sp>
      <p:sp>
        <p:nvSpPr>
          <p:cNvPr id="6" name="Fußzeilenplatzhalter 5">
            <a:extLst>
              <a:ext uri="{FF2B5EF4-FFF2-40B4-BE49-F238E27FC236}">
                <a16:creationId xmlns:a16="http://schemas.microsoft.com/office/drawing/2014/main" id="{11D73EBB-10A0-E570-36C5-E888DB837C25}"/>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7AC96922-59D1-11E4-DBDB-F8E38975F597}"/>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2" name="Title 1"/>
          <p:cNvSpPr>
            <a:spLocks noGrp="1"/>
          </p:cNvSpPr>
          <p:nvPr>
            <p:ph type="title"/>
          </p:nvPr>
        </p:nvSpPr>
        <p:spPr>
          <a:xfrm>
            <a:off x="838200" y="372638"/>
            <a:ext cx="9778999" cy="780585"/>
          </a:xfrm>
        </p:spPr>
        <p:txBody>
          <a:bodyPr>
            <a:normAutofit fontScale="90000"/>
          </a:bodyPr>
          <a:lstStyle/>
          <a:p>
            <a:r>
              <a:rPr lang="lt-LT" sz="6700" dirty="0"/>
              <a:t>Elgesio pokyčių etapai</a:t>
            </a:r>
            <a:br>
              <a:rPr lang="nl-NL" sz="1800" dirty="0">
                <a:solidFill>
                  <a:srgbClr val="FF0000"/>
                </a:solidFill>
              </a:rPr>
            </a:br>
            <a:endParaRPr lang="en-US" sz="1800" dirty="0">
              <a:solidFill>
                <a:srgbClr val="FF0000"/>
              </a:solidFill>
            </a:endParaRPr>
          </a:p>
        </p:txBody>
      </p:sp>
      <p:graphicFrame>
        <p:nvGraphicFramePr>
          <p:cNvPr id="5" name="Tabel 4">
            <a:extLst>
              <a:ext uri="{FF2B5EF4-FFF2-40B4-BE49-F238E27FC236}">
                <a16:creationId xmlns:a16="http://schemas.microsoft.com/office/drawing/2014/main" id="{8B6A1897-E29A-CB4B-4031-81DB12E275D5}"/>
              </a:ext>
            </a:extLst>
          </p:cNvPr>
          <p:cNvGraphicFramePr>
            <a:graphicFrameLocks noGrp="1"/>
          </p:cNvGraphicFramePr>
          <p:nvPr>
            <p:extLst>
              <p:ext uri="{D42A27DB-BD31-4B8C-83A1-F6EECF244321}">
                <p14:modId xmlns:p14="http://schemas.microsoft.com/office/powerpoint/2010/main" val="3453883260"/>
              </p:ext>
            </p:extLst>
          </p:nvPr>
        </p:nvGraphicFramePr>
        <p:xfrm>
          <a:off x="1104900" y="1791484"/>
          <a:ext cx="9982199" cy="3912255"/>
        </p:xfrm>
        <a:graphic>
          <a:graphicData uri="http://schemas.openxmlformats.org/drawingml/2006/table">
            <a:tbl>
              <a:tblPr firstRow="1" bandRow="1">
                <a:tableStyleId>{74C1A8A3-306A-4EB7-A6B1-4F7E0EB9C5D6}</a:tableStyleId>
              </a:tblPr>
              <a:tblGrid>
                <a:gridCol w="520700">
                  <a:extLst>
                    <a:ext uri="{9D8B030D-6E8A-4147-A177-3AD203B41FA5}">
                      <a16:colId xmlns:a16="http://schemas.microsoft.com/office/drawing/2014/main" val="3814345964"/>
                    </a:ext>
                  </a:extLst>
                </a:gridCol>
                <a:gridCol w="1905000">
                  <a:extLst>
                    <a:ext uri="{9D8B030D-6E8A-4147-A177-3AD203B41FA5}">
                      <a16:colId xmlns:a16="http://schemas.microsoft.com/office/drawing/2014/main" val="2493073047"/>
                    </a:ext>
                  </a:extLst>
                </a:gridCol>
                <a:gridCol w="4089400">
                  <a:extLst>
                    <a:ext uri="{9D8B030D-6E8A-4147-A177-3AD203B41FA5}">
                      <a16:colId xmlns:a16="http://schemas.microsoft.com/office/drawing/2014/main" val="721258348"/>
                    </a:ext>
                  </a:extLst>
                </a:gridCol>
                <a:gridCol w="3467099">
                  <a:extLst>
                    <a:ext uri="{9D8B030D-6E8A-4147-A177-3AD203B41FA5}">
                      <a16:colId xmlns:a16="http://schemas.microsoft.com/office/drawing/2014/main" val="1850565594"/>
                    </a:ext>
                  </a:extLst>
                </a:gridCol>
              </a:tblGrid>
              <a:tr h="433152">
                <a:tc>
                  <a:txBody>
                    <a:bodyPr/>
                    <a:lstStyle/>
                    <a:p>
                      <a:pPr>
                        <a:lnSpc>
                          <a:spcPct val="107000"/>
                        </a:lnSpc>
                        <a:spcAft>
                          <a:spcPts val="800"/>
                        </a:spcAft>
                      </a:pPr>
                      <a:r>
                        <a:rPr lang="lt-LT" sz="2000" b="1" noProof="0" dirty="0">
                          <a:solidFill>
                            <a:schemeClr val="bg1"/>
                          </a:solidFill>
                          <a:effectLst/>
                        </a:rPr>
                        <a:t>Nr.</a:t>
                      </a:r>
                      <a:endParaRPr lang="en-GB" sz="20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nSpc>
                          <a:spcPct val="107000"/>
                        </a:lnSpc>
                        <a:spcAft>
                          <a:spcPts val="800"/>
                        </a:spcAft>
                      </a:pPr>
                      <a:r>
                        <a:rPr lang="lt-LT" sz="1800" b="1" noProof="0" dirty="0">
                          <a:solidFill>
                            <a:schemeClr val="bg1"/>
                          </a:solidFill>
                          <a:effectLst/>
                        </a:rPr>
                        <a:t>Etapas</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nSpc>
                          <a:spcPct val="107000"/>
                        </a:lnSpc>
                        <a:spcAft>
                          <a:spcPts val="800"/>
                        </a:spcAft>
                      </a:pPr>
                      <a:r>
                        <a:rPr lang="lt-LT" sz="1800" b="1" noProof="0" dirty="0">
                          <a:solidFill>
                            <a:schemeClr val="bg1"/>
                          </a:solidFill>
                          <a:effectLst/>
                        </a:rPr>
                        <a:t>Ką daro treneris</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marL="88900" indent="0">
                        <a:lnSpc>
                          <a:spcPct val="107000"/>
                        </a:lnSpc>
                        <a:spcAft>
                          <a:spcPts val="800"/>
                        </a:spcAft>
                      </a:pPr>
                      <a:r>
                        <a:rPr lang="lt-LT" sz="1800" b="1" noProof="0" dirty="0">
                          <a:solidFill>
                            <a:schemeClr val="bg1"/>
                          </a:solidFill>
                          <a:effectLst/>
                        </a:rPr>
                        <a:t>Ką daryti?</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9427244"/>
                  </a:ext>
                </a:extLst>
              </a:tr>
              <a:tr h="713616">
                <a:tc>
                  <a:txBody>
                    <a:bodyPr/>
                    <a:lstStyle/>
                    <a:p>
                      <a:pPr algn="l">
                        <a:lnSpc>
                          <a:spcPct val="107000"/>
                        </a:lnSpc>
                        <a:spcAft>
                          <a:spcPts val="800"/>
                        </a:spcAft>
                      </a:pPr>
                      <a:r>
                        <a:rPr lang="en-GB" sz="2000" noProof="0" dirty="0">
                          <a:solidFill>
                            <a:srgbClr val="000000"/>
                          </a:solidFill>
                          <a:effectLst/>
                        </a:rPr>
                        <a:t>1.</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Išankstinis apmąstymas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Rimtai negalvoja apie pokyčius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Pripažinti dviprasmiškumą</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36345479"/>
                  </a:ext>
                </a:extLst>
              </a:tr>
              <a:tr h="624639">
                <a:tc>
                  <a:txBody>
                    <a:bodyPr/>
                    <a:lstStyle/>
                    <a:p>
                      <a:pPr algn="l">
                        <a:lnSpc>
                          <a:spcPct val="107000"/>
                        </a:lnSpc>
                        <a:spcAft>
                          <a:spcPts val="800"/>
                        </a:spcAft>
                      </a:pPr>
                      <a:r>
                        <a:rPr lang="en-GB" sz="2000" noProof="0" dirty="0">
                          <a:solidFill>
                            <a:srgbClr val="000000"/>
                          </a:solidFill>
                          <a:effectLst/>
                        </a:rPr>
                        <a:t>2.</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Apmąstymas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Rimtai svarsto apie pokyčius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Sutelkti dėmesį į pusiausvyros ieškojimą, krypties keitimą</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3033793"/>
                  </a:ext>
                </a:extLst>
              </a:tr>
              <a:tr h="713616">
                <a:tc>
                  <a:txBody>
                    <a:bodyPr/>
                    <a:lstStyle/>
                    <a:p>
                      <a:pPr algn="l">
                        <a:lnSpc>
                          <a:spcPct val="107000"/>
                        </a:lnSpc>
                        <a:spcAft>
                          <a:spcPts val="800"/>
                        </a:spcAft>
                      </a:pPr>
                      <a:r>
                        <a:rPr lang="en-GB" sz="2000" noProof="0" dirty="0">
                          <a:solidFill>
                            <a:srgbClr val="000000"/>
                          </a:solidFill>
                          <a:effectLst/>
                        </a:rPr>
                        <a:t>3. </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Pasirengimas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Nori keistis, planuoja pokyčius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Sugalvokite protingus tikslus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3338347"/>
                  </a:ext>
                </a:extLst>
              </a:tr>
              <a:tr h="713616">
                <a:tc>
                  <a:txBody>
                    <a:bodyPr/>
                    <a:lstStyle/>
                    <a:p>
                      <a:pPr algn="l">
                        <a:lnSpc>
                          <a:spcPct val="107000"/>
                        </a:lnSpc>
                        <a:spcAft>
                          <a:spcPts val="800"/>
                        </a:spcAft>
                      </a:pPr>
                      <a:r>
                        <a:rPr lang="en-GB" sz="2000" noProof="0" dirty="0">
                          <a:solidFill>
                            <a:srgbClr val="000000"/>
                          </a:solidFill>
                          <a:effectLst/>
                        </a:rPr>
                        <a:t>4.</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Veiksmas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Taiko nauja elgsena praktikoje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Padėti / palaikyti</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05390547"/>
                  </a:ext>
                </a:extLst>
              </a:tr>
              <a:tr h="713616">
                <a:tc>
                  <a:txBody>
                    <a:bodyPr/>
                    <a:lstStyle/>
                    <a:p>
                      <a:pPr algn="l">
                        <a:lnSpc>
                          <a:spcPct val="107000"/>
                        </a:lnSpc>
                        <a:spcAft>
                          <a:spcPts val="800"/>
                        </a:spcAft>
                      </a:pPr>
                      <a:r>
                        <a:rPr lang="en-GB" sz="2000" noProof="0" dirty="0">
                          <a:solidFill>
                            <a:srgbClr val="000000"/>
                          </a:solidFill>
                          <a:effectLst/>
                        </a:rPr>
                        <a:t>5.</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Išlaikymas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Išlaiko nauja gyvenimo būdą, jei veiksmas bus sėkmingas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lt-LT" sz="1800" noProof="0" dirty="0">
                          <a:solidFill>
                            <a:srgbClr val="000000"/>
                          </a:solidFill>
                          <a:effectLst/>
                        </a:rPr>
                        <a:t>Norėti mokytis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07849177"/>
                  </a:ext>
                </a:extLst>
              </a:tr>
            </a:tbl>
          </a:graphicData>
        </a:graphic>
      </p:graphicFrame>
      <p:pic>
        <p:nvPicPr>
          <p:cNvPr id="9" name="Afbeelding 9" descr="Afbeelding met wit&#10;&#10;Automatisch gegenereerde beschrijving">
            <a:extLst>
              <a:ext uri="{FF2B5EF4-FFF2-40B4-BE49-F238E27FC236}">
                <a16:creationId xmlns:a16="http://schemas.microsoft.com/office/drawing/2014/main" id="{D451074E-3C6B-20F8-EA0E-EC709F366E1F}"/>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B6656F14-1392-B4E1-6130-7972C5EC1BC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7" name="Textfeld 6">
            <a:extLst>
              <a:ext uri="{FF2B5EF4-FFF2-40B4-BE49-F238E27FC236}">
                <a16:creationId xmlns:a16="http://schemas.microsoft.com/office/drawing/2014/main" id="{CD326E28-DC56-F0A8-DE0B-005910227735}"/>
              </a:ext>
            </a:extLst>
          </p:cNvPr>
          <p:cNvSpPr txBox="1"/>
          <p:nvPr/>
        </p:nvSpPr>
        <p:spPr>
          <a:xfrm>
            <a:off x="1068146" y="5718635"/>
            <a:ext cx="1001895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mj-lt"/>
              </a:rPr>
              <a:t>Prochaska, J. O., &amp; DiClemente, C. C. (1983). Stages and processes of self-change of smoking: Toward an integrative model of change. </a:t>
            </a:r>
            <a:r>
              <a:rPr lang="en-US" sz="1100" b="0" i="1" dirty="0">
                <a:solidFill>
                  <a:srgbClr val="333333"/>
                </a:solidFill>
                <a:effectLst/>
                <a:latin typeface="+mj-lt"/>
              </a:rPr>
              <a:t>Journal of Consulting and Clinical Psychology, 51</a:t>
            </a:r>
            <a:r>
              <a:rPr lang="en-US" sz="1100" b="0" i="0" dirty="0">
                <a:solidFill>
                  <a:srgbClr val="333333"/>
                </a:solidFill>
                <a:effectLst/>
                <a:latin typeface="+mj-lt"/>
              </a:rPr>
              <a:t>(3), 390–395. </a:t>
            </a:r>
            <a:r>
              <a:rPr lang="en-US" sz="1100" b="0" i="0" u="none" strike="noStrike" dirty="0">
                <a:solidFill>
                  <a:srgbClr val="2C72B7"/>
                </a:solidFill>
                <a:effectLst/>
                <a:latin typeface="+mj-lt"/>
                <a:hlinkClick r:id="rId4"/>
              </a:rPr>
              <a:t>https://doi.org/10.1037/0022-006X.51.3.390</a:t>
            </a:r>
            <a:endParaRPr lang="en-US" sz="1100" dirty="0">
              <a:latin typeface="+mj-lt"/>
            </a:endParaRPr>
          </a:p>
        </p:txBody>
      </p:sp>
    </p:spTree>
    <p:extLst>
      <p:ext uri="{BB962C8B-B14F-4D97-AF65-F5344CB8AC3E}">
        <p14:creationId xmlns:p14="http://schemas.microsoft.com/office/powerpoint/2010/main" val="157729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810738A-F7A0-065B-82A8-B6C20C18EAF5}"/>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41C86B2-68A4-EB17-E991-3E257FCFE06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2" name="Titel 1">
            <a:extLst>
              <a:ext uri="{FF2B5EF4-FFF2-40B4-BE49-F238E27FC236}">
                <a16:creationId xmlns:a16="http://schemas.microsoft.com/office/drawing/2014/main" id="{488EEB90-D989-4BD4-BBDA-56EF153ED2A8}"/>
              </a:ext>
            </a:extLst>
          </p:cNvPr>
          <p:cNvSpPr>
            <a:spLocks noGrp="1"/>
          </p:cNvSpPr>
          <p:nvPr>
            <p:ph type="title"/>
          </p:nvPr>
        </p:nvSpPr>
        <p:spPr>
          <a:xfrm>
            <a:off x="838201" y="372638"/>
            <a:ext cx="9920288" cy="780585"/>
          </a:xfrm>
        </p:spPr>
        <p:txBody>
          <a:bodyPr>
            <a:noAutofit/>
          </a:bodyPr>
          <a:lstStyle/>
          <a:p>
            <a:r>
              <a:rPr lang="lt-LT" sz="6000" dirty="0"/>
              <a:t>Mokymosi duobė – mintys</a:t>
            </a:r>
            <a:endParaRPr lang="nl-NL" sz="6000" dirty="0"/>
          </a:p>
        </p:txBody>
      </p:sp>
      <p:pic>
        <p:nvPicPr>
          <p:cNvPr id="1026" name="Picture 2" descr="The Learning Pit Model">
            <a:extLst>
              <a:ext uri="{FF2B5EF4-FFF2-40B4-BE49-F238E27FC236}">
                <a16:creationId xmlns:a16="http://schemas.microsoft.com/office/drawing/2014/main" id="{90AAAAB4-A3DA-705A-FA02-EF494FA69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501" y="1520825"/>
            <a:ext cx="6938070" cy="46022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9" descr="Afbeelding met wit&#10;&#10;Automatisch gegenereerde beschrijving">
            <a:extLst>
              <a:ext uri="{FF2B5EF4-FFF2-40B4-BE49-F238E27FC236}">
                <a16:creationId xmlns:a16="http://schemas.microsoft.com/office/drawing/2014/main" id="{0BF3CE8F-2F43-B64F-A174-27C50D80E34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2B0409CF-00F1-16FC-15DD-5B177F7E15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5" name="Tekstvak 8">
            <a:extLst>
              <a:ext uri="{FF2B5EF4-FFF2-40B4-BE49-F238E27FC236}">
                <a16:creationId xmlns:a16="http://schemas.microsoft.com/office/drawing/2014/main" id="{45CE0440-7FD5-0222-44F7-9EB50CC3033A}"/>
              </a:ext>
            </a:extLst>
          </p:cNvPr>
          <p:cNvSpPr txBox="1"/>
          <p:nvPr/>
        </p:nvSpPr>
        <p:spPr>
          <a:xfrm>
            <a:off x="2532501" y="6100847"/>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hlinkClick r:id="rId4"/>
              </a:rPr>
              <a:t>https://www.structural-learning.com/post/the-learning-pit-a-guide-for-teachers</a:t>
            </a:r>
            <a:endParaRPr lang="nl-NL" dirty="0">
              <a:latin typeface="+mj-lt"/>
            </a:endParaRPr>
          </a:p>
          <a:p>
            <a:endParaRPr lang="en-GB" sz="900" dirty="0">
              <a:latin typeface="+mj-lt"/>
              <a:ea typeface="+mn-lt"/>
              <a:cs typeface="Arial"/>
            </a:endParaRPr>
          </a:p>
          <a:p>
            <a:endParaRPr lang="en-GB" sz="900" dirty="0">
              <a:latin typeface="+mj-lt"/>
              <a:ea typeface="+mn-lt"/>
              <a:cs typeface="Arial"/>
            </a:endParaRPr>
          </a:p>
        </p:txBody>
      </p:sp>
    </p:spTree>
    <p:extLst>
      <p:ext uri="{BB962C8B-B14F-4D97-AF65-F5344CB8AC3E}">
        <p14:creationId xmlns:p14="http://schemas.microsoft.com/office/powerpoint/2010/main" val="29728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614708" y="2551836"/>
            <a:ext cx="5318185" cy="1754326"/>
          </a:xfrm>
          <a:prstGeom prst="rect">
            <a:avLst/>
          </a:prstGeom>
          <a:noFill/>
        </p:spPr>
        <p:txBody>
          <a:bodyPr wrap="square" anchor="ctr">
            <a:spAutoFit/>
          </a:bodyPr>
          <a:lstStyle/>
          <a:p>
            <a:pPr algn="ctr"/>
            <a:r>
              <a:rPr lang="lt-LT" sz="5400" b="1" dirty="0">
                <a:solidFill>
                  <a:schemeClr val="bg1"/>
                </a:solidFill>
              </a:rPr>
              <a:t>ELGSENOS BŪDŲ ĮTAKA</a:t>
            </a:r>
            <a:endParaRPr lang="en-GB" sz="5400"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22</a:t>
            </a:fld>
            <a:endParaRPr lang="de-DE"/>
          </a:p>
        </p:txBody>
      </p:sp>
    </p:spTree>
    <p:extLst>
      <p:ext uri="{BB962C8B-B14F-4D97-AF65-F5344CB8AC3E}">
        <p14:creationId xmlns:p14="http://schemas.microsoft.com/office/powerpoint/2010/main" val="307720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8FE42D9-750B-5610-D3EA-F032638072E9}"/>
              </a:ext>
            </a:extLst>
          </p:cNvPr>
          <p:cNvPicPr>
            <a:picLocks noChangeAspect="1"/>
          </p:cNvPicPr>
          <p:nvPr/>
        </p:nvPicPr>
        <p:blipFill>
          <a:blip r:embed="rId3"/>
          <a:stretch>
            <a:fillRect/>
          </a:stretch>
        </p:blipFill>
        <p:spPr>
          <a:xfrm>
            <a:off x="4038600" y="1674801"/>
            <a:ext cx="7645533" cy="4475186"/>
          </a:xfrm>
          <a:prstGeom prst="rect">
            <a:avLst/>
          </a:prstGeom>
        </p:spPr>
      </p:pic>
      <p:sp>
        <p:nvSpPr>
          <p:cNvPr id="3" name="Tijdelijke aanduiding voor inhoud 2">
            <a:extLst>
              <a:ext uri="{FF2B5EF4-FFF2-40B4-BE49-F238E27FC236}">
                <a16:creationId xmlns:a16="http://schemas.microsoft.com/office/drawing/2014/main" id="{DE139284-B9A4-F18E-2285-666BB82FFD86}"/>
              </a:ext>
            </a:extLst>
          </p:cNvPr>
          <p:cNvSpPr>
            <a:spLocks noGrp="1"/>
          </p:cNvSpPr>
          <p:nvPr>
            <p:ph idx="1"/>
          </p:nvPr>
        </p:nvSpPr>
        <p:spPr>
          <a:xfrm>
            <a:off x="507867" y="1357999"/>
            <a:ext cx="3708267" cy="4351338"/>
          </a:xfrm>
        </p:spPr>
        <p:txBody>
          <a:bodyPr anchor="ctr">
            <a:normAutofit/>
          </a:bodyPr>
          <a:lstStyle/>
          <a:p>
            <a:pPr>
              <a:lnSpc>
                <a:spcPct val="150000"/>
              </a:lnSpc>
              <a:spcBef>
                <a:spcPts val="0"/>
              </a:spcBef>
            </a:pPr>
            <a:r>
              <a:rPr lang="lt-LT" sz="2000" dirty="0">
                <a:solidFill>
                  <a:srgbClr val="212121"/>
                </a:solidFill>
                <a:latin typeface="+mj-lt"/>
              </a:rPr>
              <a:t>U teorija – asmeninio vadovavimo ir kitokio mąstymo būdas.</a:t>
            </a:r>
            <a:endParaRPr lang="en-US" sz="2000" dirty="0">
              <a:solidFill>
                <a:srgbClr val="212121"/>
              </a:solidFill>
              <a:latin typeface="+mj-lt"/>
            </a:endParaRPr>
          </a:p>
          <a:p>
            <a:pPr marL="0" indent="0">
              <a:lnSpc>
                <a:spcPct val="150000"/>
              </a:lnSpc>
              <a:buNone/>
            </a:pPr>
            <a:endParaRPr lang="en-US" sz="2000" dirty="0">
              <a:solidFill>
                <a:srgbClr val="212121"/>
              </a:solidFill>
              <a:latin typeface="+mj-lt"/>
            </a:endParaRPr>
          </a:p>
          <a:p>
            <a:pPr algn="l" rtl="0" eaLnBrk="0" fontAlgn="base" hangingPunct="0">
              <a:lnSpc>
                <a:spcPct val="150000"/>
              </a:lnSpc>
              <a:spcBef>
                <a:spcPct val="0"/>
              </a:spcBef>
              <a:spcAft>
                <a:spcPct val="0"/>
              </a:spcAft>
              <a:buSzTx/>
            </a:pPr>
            <a:r>
              <a:rPr lang="lt-LT" altLang="nl-NL" sz="2000" dirty="0">
                <a:solidFill>
                  <a:srgbClr val="202124"/>
                </a:solidFill>
                <a:latin typeface="+mj-lt"/>
              </a:rPr>
              <a:t>Prisideda prie perėjimo tarp sudėtingų pokyčių klausimų sprendimo.</a:t>
            </a:r>
            <a:endParaRPr lang="en-US" altLang="nl-NL" sz="2000" dirty="0">
              <a:latin typeface="+mj-lt"/>
            </a:endParaRPr>
          </a:p>
        </p:txBody>
      </p:sp>
      <p:sp>
        <p:nvSpPr>
          <p:cNvPr id="7" name="Fußzeilenplatzhalter 6">
            <a:extLst>
              <a:ext uri="{FF2B5EF4-FFF2-40B4-BE49-F238E27FC236}">
                <a16:creationId xmlns:a16="http://schemas.microsoft.com/office/drawing/2014/main" id="{78AA05D7-C0A6-6119-9B94-F1E92E5452F1}"/>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id="{A40A33BC-E660-4E0E-FF30-4A727FF38EF8}"/>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2" name="Titel 1">
            <a:extLst>
              <a:ext uri="{FF2B5EF4-FFF2-40B4-BE49-F238E27FC236}">
                <a16:creationId xmlns:a16="http://schemas.microsoft.com/office/drawing/2014/main" id="{947D328B-4762-96CF-8A6A-852BA3F551D5}"/>
              </a:ext>
            </a:extLst>
          </p:cNvPr>
          <p:cNvSpPr>
            <a:spLocks noGrp="1"/>
          </p:cNvSpPr>
          <p:nvPr>
            <p:ph type="title"/>
          </p:nvPr>
        </p:nvSpPr>
        <p:spPr/>
        <p:txBody>
          <a:bodyPr>
            <a:noAutofit/>
          </a:bodyPr>
          <a:lstStyle/>
          <a:p>
            <a:r>
              <a:rPr lang="nl-NL" sz="6000" b="0" i="0" dirty="0">
                <a:effectLst/>
                <a:latin typeface="+mj-lt"/>
              </a:rPr>
              <a:t> </a:t>
            </a:r>
            <a:r>
              <a:rPr lang="lt-LT" sz="6000" dirty="0">
                <a:latin typeface="+mj-lt"/>
              </a:rPr>
              <a:t>U teorija </a:t>
            </a:r>
            <a:r>
              <a:rPr lang="nl-NL" sz="6000" b="0" i="0" dirty="0">
                <a:effectLst/>
                <a:latin typeface="+mj-lt"/>
              </a:rPr>
              <a:t>(</a:t>
            </a:r>
            <a:r>
              <a:rPr lang="en-GB" sz="6000" dirty="0" err="1">
                <a:latin typeface="+mj-lt"/>
              </a:rPr>
              <a:t>Scharmer</a:t>
            </a:r>
            <a:r>
              <a:rPr lang="en-GB" sz="6000" dirty="0">
                <a:latin typeface="+mj-lt"/>
              </a:rPr>
              <a:t>)</a:t>
            </a:r>
            <a:endParaRPr lang="nl-NL" sz="6000" dirty="0">
              <a:latin typeface="+mj-lt"/>
            </a:endParaRPr>
          </a:p>
        </p:txBody>
      </p:sp>
      <p:sp>
        <p:nvSpPr>
          <p:cNvPr id="5" name="Rectangle 1">
            <a:extLst>
              <a:ext uri="{FF2B5EF4-FFF2-40B4-BE49-F238E27FC236}">
                <a16:creationId xmlns:a16="http://schemas.microsoft.com/office/drawing/2014/main" id="{3F40B70C-1B2B-0191-B791-CB405B7B8553}"/>
              </a:ext>
            </a:extLst>
          </p:cNvPr>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pic>
        <p:nvPicPr>
          <p:cNvPr id="10" name="Afbeelding 9" descr="Afbeelding met wit&#10;&#10;Automatisch gegenereerde beschrijving">
            <a:extLst>
              <a:ext uri="{FF2B5EF4-FFF2-40B4-BE49-F238E27FC236}">
                <a16:creationId xmlns:a16="http://schemas.microsoft.com/office/drawing/2014/main" id="{3D75148C-0422-1653-AAB5-FB0A05B93E1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5E13D60F-1142-D517-FFF6-B7716D7861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8" name="Tekstvak 11">
            <a:extLst>
              <a:ext uri="{FF2B5EF4-FFF2-40B4-BE49-F238E27FC236}">
                <a16:creationId xmlns:a16="http://schemas.microsoft.com/office/drawing/2014/main" id="{44FBFFB3-38FD-B706-3BDE-329C9A992500}"/>
              </a:ext>
            </a:extLst>
          </p:cNvPr>
          <p:cNvSpPr txBox="1"/>
          <p:nvPr/>
        </p:nvSpPr>
        <p:spPr>
          <a:xfrm>
            <a:off x="4251754" y="6119461"/>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http://www.goingupstream.net/blog/november-12th-2017</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15844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9501CA8-36FD-70E7-3C4C-94E1A10E7AD3}"/>
              </a:ext>
            </a:extLst>
          </p:cNvPr>
          <p:cNvSpPr>
            <a:spLocks noGrp="1"/>
          </p:cNvSpPr>
          <p:nvPr>
            <p:ph idx="1"/>
          </p:nvPr>
        </p:nvSpPr>
        <p:spPr>
          <a:xfrm>
            <a:off x="713952" y="2019184"/>
            <a:ext cx="2588048" cy="4009509"/>
          </a:xfrm>
        </p:spPr>
        <p:txBody>
          <a:bodyPr>
            <a:noAutofit/>
          </a:bodyPr>
          <a:lstStyle/>
          <a:p>
            <a:pPr marL="0" indent="0" eaLnBrk="0" fontAlgn="base" hangingPunct="0">
              <a:lnSpc>
                <a:spcPct val="100000"/>
              </a:lnSpc>
              <a:spcBef>
                <a:spcPct val="0"/>
              </a:spcBef>
              <a:spcAft>
                <a:spcPct val="0"/>
              </a:spcAft>
              <a:buClrTx/>
              <a:buNone/>
            </a:pPr>
            <a:r>
              <a:rPr lang="lt-LT" altLang="nl-NL" sz="2000" i="1" dirty="0">
                <a:solidFill>
                  <a:srgbClr val="202124"/>
                </a:solidFill>
              </a:rPr>
              <a:t>U procesą sudaro 7 etapai</a:t>
            </a:r>
            <a:r>
              <a:rPr lang="en-US" altLang="nl-NL" sz="2000" i="1" dirty="0">
                <a:solidFill>
                  <a:srgbClr val="202124"/>
                </a:solidFill>
              </a:rPr>
              <a:t>. </a:t>
            </a:r>
            <a:r>
              <a:rPr lang="lt-LT" altLang="nl-NL" sz="2000" i="1" dirty="0">
                <a:solidFill>
                  <a:srgbClr val="202124"/>
                </a:solidFill>
              </a:rPr>
              <a:t>Šie etapai kartu sudaro sąmoningą jungimosi procesą, kad būtų pasiekti skirtingi rezultatai ir inovacijos</a:t>
            </a:r>
            <a:r>
              <a:rPr lang="en-US" altLang="nl-NL" sz="2000" i="1" dirty="0">
                <a:solidFill>
                  <a:srgbClr val="202124"/>
                </a:solidFill>
              </a:rPr>
              <a:t>. </a:t>
            </a:r>
            <a:endParaRPr lang="lt-LT" altLang="nl-NL" sz="2000" i="1" dirty="0">
              <a:solidFill>
                <a:srgbClr val="202124"/>
              </a:solidFill>
            </a:endParaRPr>
          </a:p>
          <a:p>
            <a:pPr marL="0" indent="0" eaLnBrk="0" fontAlgn="base" hangingPunct="0">
              <a:lnSpc>
                <a:spcPct val="100000"/>
              </a:lnSpc>
              <a:spcBef>
                <a:spcPct val="0"/>
              </a:spcBef>
              <a:spcAft>
                <a:spcPct val="0"/>
              </a:spcAft>
              <a:buClrTx/>
              <a:buNone/>
            </a:pPr>
            <a:r>
              <a:rPr lang="lt-LT" altLang="nl-NL" sz="2000" i="1" dirty="0">
                <a:solidFill>
                  <a:srgbClr val="202124"/>
                </a:solidFill>
              </a:rPr>
              <a:t>Kiekviename etape dalyvauja ir kiti etapai</a:t>
            </a:r>
            <a:r>
              <a:rPr lang="en-US" altLang="nl-NL" sz="2000" i="1" dirty="0">
                <a:solidFill>
                  <a:srgbClr val="202124"/>
                </a:solidFill>
              </a:rPr>
              <a:t>.</a:t>
            </a:r>
            <a:r>
              <a:rPr lang="en-US" altLang="nl-NL" sz="2000" i="1" dirty="0"/>
              <a:t> </a:t>
            </a:r>
            <a:r>
              <a:rPr lang="lt-LT" altLang="nl-NL" sz="2000" i="1" dirty="0"/>
              <a:t>Todėl šis procesas yra cikliškas.</a:t>
            </a:r>
            <a:endParaRPr lang="en-US" altLang="nl-NL" sz="2000" i="1" dirty="0"/>
          </a:p>
          <a:p>
            <a:pPr marL="0" indent="0" algn="ctr" eaLnBrk="0" fontAlgn="base" hangingPunct="0">
              <a:lnSpc>
                <a:spcPct val="100000"/>
              </a:lnSpc>
              <a:spcBef>
                <a:spcPct val="0"/>
              </a:spcBef>
              <a:spcAft>
                <a:spcPct val="0"/>
              </a:spcAft>
              <a:buClrTx/>
              <a:buNone/>
            </a:pPr>
            <a:endParaRPr lang="nl-NL" altLang="nl-NL" sz="2000" dirty="0"/>
          </a:p>
          <a:p>
            <a:pPr marL="0" indent="0" algn="ctr" eaLnBrk="0" fontAlgn="base" hangingPunct="0">
              <a:lnSpc>
                <a:spcPct val="100000"/>
              </a:lnSpc>
              <a:spcBef>
                <a:spcPct val="0"/>
              </a:spcBef>
              <a:spcAft>
                <a:spcPct val="0"/>
              </a:spcAft>
              <a:buClrTx/>
              <a:buNone/>
            </a:pPr>
            <a:endParaRPr lang="nl-NL" altLang="nl-NL" sz="2000" dirty="0"/>
          </a:p>
        </p:txBody>
      </p:sp>
      <p:sp>
        <p:nvSpPr>
          <p:cNvPr id="6" name="Fußzeilenplatzhalter 5">
            <a:extLst>
              <a:ext uri="{FF2B5EF4-FFF2-40B4-BE49-F238E27FC236}">
                <a16:creationId xmlns:a16="http://schemas.microsoft.com/office/drawing/2014/main" id="{6E1F8E03-631B-EA65-179B-4397D0C2C97A}"/>
              </a:ext>
            </a:extLst>
          </p:cNvPr>
          <p:cNvSpPr>
            <a:spLocks noGrp="1"/>
          </p:cNvSpPr>
          <p:nvPr>
            <p:ph type="ftr" sz="quarter" idx="11"/>
          </p:nvPr>
        </p:nvSpPr>
        <p:spPr>
          <a:xfrm>
            <a:off x="4038599" y="6417373"/>
            <a:ext cx="4114800" cy="365125"/>
          </a:xfrm>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id="{B7E69BA3-57F8-2291-C66F-CA1203970C49}"/>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2" name="Titel 1">
            <a:extLst>
              <a:ext uri="{FF2B5EF4-FFF2-40B4-BE49-F238E27FC236}">
                <a16:creationId xmlns:a16="http://schemas.microsoft.com/office/drawing/2014/main" id="{CA5AA025-F279-0E33-15BA-249C840454C8}"/>
              </a:ext>
            </a:extLst>
          </p:cNvPr>
          <p:cNvSpPr>
            <a:spLocks noGrp="1"/>
          </p:cNvSpPr>
          <p:nvPr>
            <p:ph type="title"/>
          </p:nvPr>
        </p:nvSpPr>
        <p:spPr/>
        <p:txBody>
          <a:bodyPr/>
          <a:lstStyle/>
          <a:p>
            <a:r>
              <a:rPr lang="lt-LT" dirty="0"/>
              <a:t>Etapai</a:t>
            </a:r>
            <a:endParaRPr lang="en-GB" dirty="0"/>
          </a:p>
        </p:txBody>
      </p:sp>
      <p:pic>
        <p:nvPicPr>
          <p:cNvPr id="4" name="Afbeelding 3">
            <a:extLst>
              <a:ext uri="{FF2B5EF4-FFF2-40B4-BE49-F238E27FC236}">
                <a16:creationId xmlns:a16="http://schemas.microsoft.com/office/drawing/2014/main" id="{0202E8AE-5397-F431-FBB0-549E3E28DE07}"/>
              </a:ext>
            </a:extLst>
          </p:cNvPr>
          <p:cNvPicPr>
            <a:picLocks noChangeAspect="1"/>
          </p:cNvPicPr>
          <p:nvPr/>
        </p:nvPicPr>
        <p:blipFill>
          <a:blip r:embed="rId3"/>
          <a:stretch>
            <a:fillRect/>
          </a:stretch>
        </p:blipFill>
        <p:spPr>
          <a:xfrm>
            <a:off x="3421983" y="2019184"/>
            <a:ext cx="5348031" cy="4009509"/>
          </a:xfrm>
          <a:prstGeom prst="rect">
            <a:avLst/>
          </a:prstGeom>
        </p:spPr>
      </p:pic>
      <p:pic>
        <p:nvPicPr>
          <p:cNvPr id="9" name="Afbeelding 9" descr="Afbeelding met wit&#10;&#10;Automatisch gegenereerde beschrijving">
            <a:extLst>
              <a:ext uri="{FF2B5EF4-FFF2-40B4-BE49-F238E27FC236}">
                <a16:creationId xmlns:a16="http://schemas.microsoft.com/office/drawing/2014/main" id="{CBD2A71D-85D5-37D9-E1A9-DE80B8A0FCE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7F367B99-3486-71D2-DD57-33B37DFDB2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14" name="Textfeld 13">
            <a:extLst>
              <a:ext uri="{FF2B5EF4-FFF2-40B4-BE49-F238E27FC236}">
                <a16:creationId xmlns:a16="http://schemas.microsoft.com/office/drawing/2014/main" id="{E4D4E914-5E57-80A1-37B5-64E10E87050A}"/>
              </a:ext>
            </a:extLst>
          </p:cNvPr>
          <p:cNvSpPr txBox="1"/>
          <p:nvPr/>
        </p:nvSpPr>
        <p:spPr>
          <a:xfrm>
            <a:off x="8995943" y="2619707"/>
            <a:ext cx="2357858" cy="3077766"/>
          </a:xfrm>
          <a:prstGeom prst="rect">
            <a:avLst/>
          </a:prstGeom>
          <a:noFill/>
        </p:spPr>
        <p:txBody>
          <a:bodyPr wrap="square">
            <a:spAutoFit/>
          </a:bodyPr>
          <a:lstStyle/>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lang="lt-LT" sz="2000" dirty="0">
                <a:solidFill>
                  <a:prstClr val="black"/>
                </a:solidFill>
                <a:latin typeface="Jost"/>
                <a:ea typeface="Jost Bold Italic" pitchFamily="2" charset="77"/>
              </a:rPr>
              <a:t>Atsisiuntimas</a:t>
            </a:r>
            <a:endPar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endParaRP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lt-LT" sz="2000" b="0" i="0" u="none" strike="noStrike" kern="1200" cap="none" spc="0" normalizeH="0" baseline="0" noProof="0" dirty="0">
                <a:ln>
                  <a:noFill/>
                </a:ln>
                <a:solidFill>
                  <a:prstClr val="black"/>
                </a:solidFill>
                <a:effectLst/>
                <a:uLnTx/>
                <a:uFillTx/>
                <a:latin typeface="Jost"/>
                <a:ea typeface="Jost Bold Italic" pitchFamily="2" charset="77"/>
                <a:cs typeface="+mn-cs"/>
              </a:rPr>
              <a:t>Peržiūrėjimas</a:t>
            </a:r>
            <a:endPar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endParaRP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lt-LT" sz="2000" b="0" i="0" u="none" strike="noStrike" kern="1200" cap="none" spc="0" normalizeH="0" baseline="0" noProof="0" dirty="0">
                <a:ln>
                  <a:noFill/>
                </a:ln>
                <a:solidFill>
                  <a:prstClr val="black"/>
                </a:solidFill>
                <a:effectLst/>
                <a:uLnTx/>
                <a:uFillTx/>
                <a:latin typeface="Jost"/>
                <a:ea typeface="Jost Bold Italic" pitchFamily="2" charset="77"/>
                <a:cs typeface="+mn-cs"/>
              </a:rPr>
              <a:t>Jutimas</a:t>
            </a:r>
            <a:endPar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endParaRP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lt-LT" sz="2000" b="0" i="0" u="none" strike="noStrike" kern="1200" cap="none" spc="0" normalizeH="0" baseline="0" noProof="0" dirty="0">
                <a:ln>
                  <a:noFill/>
                </a:ln>
                <a:solidFill>
                  <a:prstClr val="black"/>
                </a:solidFill>
                <a:effectLst/>
                <a:uLnTx/>
                <a:uFillTx/>
                <a:latin typeface="Jost"/>
                <a:ea typeface="Jost Bold Italic" pitchFamily="2" charset="77"/>
                <a:cs typeface="+mn-cs"/>
              </a:rPr>
              <a:t>Pristatymas</a:t>
            </a:r>
            <a:endPar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endParaRP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lt-LT" sz="2000" b="0" i="0" u="none" strike="noStrike" kern="1200" cap="none" spc="0" normalizeH="0" baseline="0" noProof="0" dirty="0">
                <a:ln>
                  <a:noFill/>
                </a:ln>
                <a:solidFill>
                  <a:prstClr val="black"/>
                </a:solidFill>
                <a:effectLst/>
                <a:uLnTx/>
                <a:uFillTx/>
                <a:latin typeface="Jost"/>
                <a:ea typeface="Jost Bold Italic" pitchFamily="2" charset="77"/>
                <a:cs typeface="+mn-cs"/>
              </a:rPr>
              <a:t>Kristalizavimas</a:t>
            </a:r>
            <a:endPar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endParaRP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lt-LT" sz="2000" b="0" i="0" u="none" strike="noStrike" kern="1200" cap="none" spc="0" normalizeH="0" baseline="0" noProof="0" dirty="0">
                <a:ln>
                  <a:noFill/>
                </a:ln>
                <a:solidFill>
                  <a:prstClr val="black"/>
                </a:solidFill>
                <a:effectLst/>
                <a:uLnTx/>
                <a:uFillTx/>
                <a:latin typeface="Jost"/>
                <a:ea typeface="Jost Bold Italic" pitchFamily="2" charset="77"/>
                <a:cs typeface="+mn-cs"/>
              </a:rPr>
              <a:t>Prototipų kūrimas</a:t>
            </a:r>
            <a:endPar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endParaRP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lang="lt-LT" sz="2000" dirty="0">
                <a:solidFill>
                  <a:prstClr val="black"/>
                </a:solidFill>
              </a:rPr>
              <a:t>Atlikimas</a:t>
            </a:r>
            <a:endParaRPr lang="en-GB" dirty="0"/>
          </a:p>
        </p:txBody>
      </p:sp>
      <p:sp>
        <p:nvSpPr>
          <p:cNvPr id="7" name="Tekstvak 10">
            <a:extLst>
              <a:ext uri="{FF2B5EF4-FFF2-40B4-BE49-F238E27FC236}">
                <a16:creationId xmlns:a16="http://schemas.microsoft.com/office/drawing/2014/main" id="{75F81D7A-3800-73A4-F78F-43BF1E51955E}"/>
              </a:ext>
            </a:extLst>
          </p:cNvPr>
          <p:cNvSpPr txBox="1"/>
          <p:nvPr/>
        </p:nvSpPr>
        <p:spPr>
          <a:xfrm>
            <a:off x="3421983" y="6048041"/>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Arial"/>
              </a:rPr>
              <a:t>Šaltinis</a:t>
            </a:r>
            <a:r>
              <a:rPr lang="en-GB" sz="900" i="1" dirty="0">
                <a:latin typeface="Arial"/>
              </a:rPr>
              <a:t>: </a:t>
            </a:r>
            <a:r>
              <a:rPr lang="en-GB" sz="900" dirty="0">
                <a:ea typeface="+mn-lt"/>
                <a:cs typeface="+mn-lt"/>
                <a:hlinkClick r:id="rId5"/>
              </a:rPr>
              <a:t>https://en.wikipedia.org/wiki/Theory_U2</a:t>
            </a:r>
            <a:endParaRPr lang="nl-NL" dirty="0"/>
          </a:p>
          <a:p>
            <a:endParaRPr lang="en-GB" sz="900" dirty="0">
              <a:ea typeface="+mn-lt"/>
              <a:cs typeface="+mn-lt"/>
            </a:endParaRPr>
          </a:p>
        </p:txBody>
      </p:sp>
    </p:spTree>
    <p:extLst>
      <p:ext uri="{BB962C8B-B14F-4D97-AF65-F5344CB8AC3E}">
        <p14:creationId xmlns:p14="http://schemas.microsoft.com/office/powerpoint/2010/main" val="289577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F14586B-695B-19A0-116F-A7138CAB5BF8}"/>
              </a:ext>
            </a:extLst>
          </p:cNvPr>
          <p:cNvSpPr>
            <a:spLocks noGrp="1"/>
          </p:cNvSpPr>
          <p:nvPr>
            <p:ph idx="1"/>
          </p:nvPr>
        </p:nvSpPr>
        <p:spPr>
          <a:xfrm>
            <a:off x="838199" y="1825625"/>
            <a:ext cx="1986643" cy="4351338"/>
          </a:xfrm>
        </p:spPr>
        <p:txBody>
          <a:bodyPr>
            <a:normAutofit fontScale="77500" lnSpcReduction="20000"/>
          </a:bodyPr>
          <a:lstStyle/>
          <a:p>
            <a:r>
              <a:rPr lang="lt-LT" dirty="0"/>
              <a:t>Atsisakymas</a:t>
            </a:r>
            <a:endParaRPr lang="en-GB" dirty="0"/>
          </a:p>
          <a:p>
            <a:r>
              <a:rPr lang="lt-LT" dirty="0"/>
              <a:t>Nuokrytis</a:t>
            </a:r>
            <a:endParaRPr lang="en-GB" dirty="0"/>
          </a:p>
          <a:p>
            <a:r>
              <a:rPr lang="lt-LT" dirty="0"/>
              <a:t>Nusiteikimas</a:t>
            </a:r>
            <a:r>
              <a:rPr lang="en-GB" dirty="0"/>
              <a:t> </a:t>
            </a:r>
          </a:p>
          <a:p>
            <a:r>
              <a:rPr lang="lt-LT" dirty="0"/>
              <a:t>Klaidinimas</a:t>
            </a:r>
            <a:r>
              <a:rPr lang="en-GB" dirty="0"/>
              <a:t> </a:t>
            </a:r>
          </a:p>
          <a:p>
            <a:r>
              <a:rPr lang="lt-LT" dirty="0"/>
              <a:t>Nutraukimas</a:t>
            </a:r>
            <a:endParaRPr lang="en-GB" dirty="0"/>
          </a:p>
          <a:p>
            <a:endParaRPr lang="en-GB" dirty="0"/>
          </a:p>
          <a:p>
            <a:endParaRPr lang="en-GB" dirty="0"/>
          </a:p>
          <a:p>
            <a:endParaRPr lang="en-GB" dirty="0"/>
          </a:p>
          <a:p>
            <a:r>
              <a:rPr lang="lt-LT" dirty="0"/>
              <a:t>Atviras protas</a:t>
            </a:r>
            <a:endParaRPr lang="en-GB" dirty="0"/>
          </a:p>
          <a:p>
            <a:r>
              <a:rPr lang="lt-LT" dirty="0"/>
              <a:t>Atvira širdis</a:t>
            </a:r>
            <a:endParaRPr lang="en-GB" dirty="0"/>
          </a:p>
          <a:p>
            <a:r>
              <a:rPr lang="lt-LT" dirty="0"/>
              <a:t>Atvira valia</a:t>
            </a:r>
            <a:endParaRPr lang="en-GB" dirty="0"/>
          </a:p>
          <a:p>
            <a:endParaRPr lang="en-GB" dirty="0"/>
          </a:p>
        </p:txBody>
      </p:sp>
      <p:sp>
        <p:nvSpPr>
          <p:cNvPr id="7" name="Fußzeilenplatzhalter 6">
            <a:extLst>
              <a:ext uri="{FF2B5EF4-FFF2-40B4-BE49-F238E27FC236}">
                <a16:creationId xmlns:a16="http://schemas.microsoft.com/office/drawing/2014/main" id="{AB09B614-A7E9-BA26-CD57-42E86636978A}"/>
              </a:ext>
            </a:extLst>
          </p:cNvPr>
          <p:cNvSpPr>
            <a:spLocks noGrp="1"/>
          </p:cNvSpPr>
          <p:nvPr>
            <p:ph type="ftr" sz="quarter" idx="11"/>
          </p:nvPr>
        </p:nvSpPr>
        <p:spPr/>
        <p:txBody>
          <a:bodyPr/>
          <a:lstStyle/>
          <a:p>
            <a:r>
              <a:rPr lang="en-GB" noProof="0"/>
              <a:t>ERASMUS+ DIGIGEN 
Project Ref. No. 2021-1-DE02-KA220-VET-000025335</a:t>
            </a:r>
          </a:p>
        </p:txBody>
      </p:sp>
      <p:sp>
        <p:nvSpPr>
          <p:cNvPr id="10" name="Foliennummernplatzhalter 9">
            <a:extLst>
              <a:ext uri="{FF2B5EF4-FFF2-40B4-BE49-F238E27FC236}">
                <a16:creationId xmlns:a16="http://schemas.microsoft.com/office/drawing/2014/main" id="{FECBE0E0-8DF0-BF78-2757-85B7E708181B}"/>
              </a:ext>
            </a:extLst>
          </p:cNvPr>
          <p:cNvSpPr>
            <a:spLocks noGrp="1"/>
          </p:cNvSpPr>
          <p:nvPr>
            <p:ph type="sldNum" sz="quarter" idx="12"/>
          </p:nvPr>
        </p:nvSpPr>
        <p:spPr/>
        <p:txBody>
          <a:bodyPr/>
          <a:lstStyle/>
          <a:p>
            <a:fld id="{F96B14D3-7D2A-2041-9DA6-67735C9926F2}" type="slidenum">
              <a:rPr lang="en-GB" noProof="0" smtClean="0"/>
              <a:t>25</a:t>
            </a:fld>
            <a:endParaRPr lang="en-GB" noProof="0"/>
          </a:p>
        </p:txBody>
      </p:sp>
      <p:sp>
        <p:nvSpPr>
          <p:cNvPr id="2" name="Titel 1">
            <a:extLst>
              <a:ext uri="{FF2B5EF4-FFF2-40B4-BE49-F238E27FC236}">
                <a16:creationId xmlns:a16="http://schemas.microsoft.com/office/drawing/2014/main" id="{1E945298-298E-8C1F-7DD6-6BA73800C383}"/>
              </a:ext>
            </a:extLst>
          </p:cNvPr>
          <p:cNvSpPr>
            <a:spLocks noGrp="1"/>
          </p:cNvSpPr>
          <p:nvPr>
            <p:ph type="title"/>
          </p:nvPr>
        </p:nvSpPr>
        <p:spPr/>
        <p:txBody>
          <a:bodyPr/>
          <a:lstStyle/>
          <a:p>
            <a:r>
              <a:rPr lang="lt-LT" dirty="0"/>
              <a:t>Nuo</a:t>
            </a:r>
            <a:r>
              <a:rPr lang="en-GB" dirty="0"/>
              <a:t>… </a:t>
            </a:r>
            <a:r>
              <a:rPr lang="lt-LT" dirty="0"/>
              <a:t>Iki</a:t>
            </a:r>
            <a:r>
              <a:rPr lang="en-GB" dirty="0"/>
              <a:t>…</a:t>
            </a:r>
          </a:p>
        </p:txBody>
      </p:sp>
      <p:sp>
        <p:nvSpPr>
          <p:cNvPr id="5" name="Pijl: omlaag 4">
            <a:extLst>
              <a:ext uri="{FF2B5EF4-FFF2-40B4-BE49-F238E27FC236}">
                <a16:creationId xmlns:a16="http://schemas.microsoft.com/office/drawing/2014/main" id="{177C3F56-23A5-EA4F-E89C-47EF53A8382C}"/>
              </a:ext>
            </a:extLst>
          </p:cNvPr>
          <p:cNvSpPr/>
          <p:nvPr/>
        </p:nvSpPr>
        <p:spPr>
          <a:xfrm>
            <a:off x="1435516" y="3801605"/>
            <a:ext cx="659567" cy="490773"/>
          </a:xfrm>
          <a:prstGeom prst="downArrow">
            <a:avLst/>
          </a:prstGeom>
          <a:solidFill>
            <a:schemeClr val="accent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NL">
              <a:solidFill>
                <a:srgbClr val="0070C0"/>
              </a:solidFill>
              <a:latin typeface="Lucida Sans Unicode"/>
              <a:ea typeface="Lucida Sans Unicode"/>
              <a:cs typeface="Lucida Sans Unicode"/>
              <a:sym typeface="Lucida Sans Unicode"/>
            </a:endParaRPr>
          </a:p>
        </p:txBody>
      </p:sp>
      <p:pic>
        <p:nvPicPr>
          <p:cNvPr id="11" name="Afbeelding 9" descr="Afbeelding met wit&#10;&#10;Automatisch gegenereerde beschrijving">
            <a:extLst>
              <a:ext uri="{FF2B5EF4-FFF2-40B4-BE49-F238E27FC236}">
                <a16:creationId xmlns:a16="http://schemas.microsoft.com/office/drawing/2014/main" id="{E9A6B515-C18A-BD9B-98AA-8A3E819D6FF0}"/>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B3BE678D-D23E-D86B-E835-412A5BB6EEF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pic>
        <p:nvPicPr>
          <p:cNvPr id="9" name="Picture 18">
            <a:extLst>
              <a:ext uri="{FF2B5EF4-FFF2-40B4-BE49-F238E27FC236}">
                <a16:creationId xmlns:a16="http://schemas.microsoft.com/office/drawing/2014/main" id="{0FCC3CA6-2375-1E31-5A61-B59009AF0083}"/>
              </a:ext>
            </a:extLst>
          </p:cNvPr>
          <p:cNvPicPr>
            <a:picLocks noChangeAspect="1"/>
          </p:cNvPicPr>
          <p:nvPr/>
        </p:nvPicPr>
        <p:blipFill>
          <a:blip r:embed="rId3"/>
          <a:stretch>
            <a:fillRect/>
          </a:stretch>
        </p:blipFill>
        <p:spPr>
          <a:xfrm>
            <a:off x="4204329" y="1553588"/>
            <a:ext cx="6298784" cy="4703548"/>
          </a:xfrm>
          <a:prstGeom prst="rect">
            <a:avLst/>
          </a:prstGeom>
        </p:spPr>
      </p:pic>
      <p:sp>
        <p:nvSpPr>
          <p:cNvPr id="13" name="Tekstvak 12">
            <a:extLst>
              <a:ext uri="{FF2B5EF4-FFF2-40B4-BE49-F238E27FC236}">
                <a16:creationId xmlns:a16="http://schemas.microsoft.com/office/drawing/2014/main" id="{50D82D5C-A1F1-6C2D-642B-2C37BB9C6F46}"/>
              </a:ext>
            </a:extLst>
          </p:cNvPr>
          <p:cNvSpPr txBox="1"/>
          <p:nvPr/>
        </p:nvSpPr>
        <p:spPr>
          <a:xfrm rot="5400000">
            <a:off x="8897542" y="3043198"/>
            <a:ext cx="33485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https://petersnijders.info/theorie-u-scharmer-2012/</a:t>
            </a:r>
          </a:p>
          <a:p>
            <a:endParaRPr lang="en-GB" sz="900" dirty="0">
              <a:latin typeface="+mj-lt"/>
              <a:ea typeface="+mn-lt"/>
              <a:cs typeface="+mn-lt"/>
            </a:endParaRPr>
          </a:p>
        </p:txBody>
      </p:sp>
    </p:spTree>
    <p:extLst>
      <p:ext uri="{BB962C8B-B14F-4D97-AF65-F5344CB8AC3E}">
        <p14:creationId xmlns:p14="http://schemas.microsoft.com/office/powerpoint/2010/main" val="340647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E25722E4-BD7C-604B-B8BA-F37F38A571F0}"/>
              </a:ext>
            </a:extLst>
          </p:cNvPr>
          <p:cNvSpPr>
            <a:spLocks noGrp="1"/>
          </p:cNvSpPr>
          <p:nvPr>
            <p:ph idx="1"/>
          </p:nvPr>
        </p:nvSpPr>
        <p:spPr>
          <a:xfrm>
            <a:off x="838199" y="1825625"/>
            <a:ext cx="5060091" cy="4351338"/>
          </a:xfrm>
        </p:spPr>
        <p:txBody>
          <a:bodyPr>
            <a:normAutofit fontScale="92500" lnSpcReduction="10000"/>
          </a:bodyPr>
          <a:lstStyle/>
          <a:p>
            <a:pPr marL="0" indent="0">
              <a:lnSpc>
                <a:spcPct val="110000"/>
              </a:lnSpc>
              <a:buNone/>
            </a:pPr>
            <a:r>
              <a:rPr lang="lt-LT" b="1" dirty="0">
                <a:latin typeface="+mj-lt"/>
              </a:rPr>
              <a:t>Įsivertinimas</a:t>
            </a:r>
            <a:endParaRPr lang="en-GB" b="1" dirty="0">
              <a:latin typeface="+mj-lt"/>
            </a:endParaRPr>
          </a:p>
          <a:p>
            <a:pPr eaLnBrk="0" fontAlgn="base" hangingPunct="0">
              <a:lnSpc>
                <a:spcPct val="110000"/>
              </a:lnSpc>
              <a:spcBef>
                <a:spcPct val="0"/>
              </a:spcBef>
              <a:spcAft>
                <a:spcPct val="0"/>
              </a:spcAft>
            </a:pPr>
            <a:r>
              <a:rPr lang="lt-LT" altLang="nl-NL" sz="2400" dirty="0">
                <a:solidFill>
                  <a:srgbClr val="202124"/>
                </a:solidFill>
                <a:latin typeface="+mj-lt"/>
              </a:rPr>
              <a:t>Ką norėtumėte matyti / daryti dažniau?</a:t>
            </a:r>
            <a:endParaRPr lang="en-GB" altLang="nl-NL" sz="2400" dirty="0">
              <a:solidFill>
                <a:srgbClr val="202124"/>
              </a:solidFill>
              <a:latin typeface="+mj-lt"/>
            </a:endParaRPr>
          </a:p>
          <a:p>
            <a:pPr eaLnBrk="0" fontAlgn="base" hangingPunct="0">
              <a:lnSpc>
                <a:spcPct val="110000"/>
              </a:lnSpc>
              <a:spcBef>
                <a:spcPct val="0"/>
              </a:spcBef>
              <a:spcAft>
                <a:spcPct val="0"/>
              </a:spcAft>
            </a:pPr>
            <a:r>
              <a:rPr lang="lt-LT" altLang="nl-NL" sz="2400" dirty="0">
                <a:solidFill>
                  <a:srgbClr val="202124"/>
                </a:solidFill>
                <a:latin typeface="+mj-lt"/>
              </a:rPr>
              <a:t>Pažvelkite į tai, ką turite ir kaip tai atsirado.</a:t>
            </a:r>
            <a:endParaRPr lang="en-GB" altLang="nl-NL" sz="2400" dirty="0">
              <a:latin typeface="+mj-lt"/>
            </a:endParaRPr>
          </a:p>
          <a:p>
            <a:pPr>
              <a:lnSpc>
                <a:spcPct val="110000"/>
              </a:lnSpc>
            </a:pPr>
            <a:endParaRPr lang="en-GB" sz="2400" dirty="0">
              <a:latin typeface="+mj-lt"/>
            </a:endParaRPr>
          </a:p>
          <a:p>
            <a:pPr marL="0" indent="0">
              <a:lnSpc>
                <a:spcPct val="110000"/>
              </a:lnSpc>
              <a:buNone/>
            </a:pPr>
            <a:r>
              <a:rPr lang="lt-LT" b="1" dirty="0">
                <a:latin typeface="+mj-lt"/>
              </a:rPr>
              <a:t>Užklausa</a:t>
            </a:r>
            <a:endParaRPr lang="en-GB" b="1" dirty="0">
              <a:latin typeface="+mj-lt"/>
            </a:endParaRPr>
          </a:p>
          <a:p>
            <a:pPr eaLnBrk="0" fontAlgn="base" hangingPunct="0">
              <a:lnSpc>
                <a:spcPct val="110000"/>
              </a:lnSpc>
              <a:spcBef>
                <a:spcPct val="0"/>
              </a:spcBef>
              <a:spcAft>
                <a:spcPct val="0"/>
              </a:spcAft>
            </a:pPr>
            <a:r>
              <a:rPr lang="lt-LT" altLang="nl-NL" sz="2400" dirty="0">
                <a:solidFill>
                  <a:srgbClr val="202124"/>
                </a:solidFill>
                <a:latin typeface="+mj-lt"/>
              </a:rPr>
              <a:t>Užduokite klausimus</a:t>
            </a:r>
            <a:endParaRPr lang="en-GB" altLang="nl-NL" sz="2400" dirty="0">
              <a:solidFill>
                <a:srgbClr val="202124"/>
              </a:solidFill>
              <a:latin typeface="+mj-lt"/>
            </a:endParaRPr>
          </a:p>
          <a:p>
            <a:pPr eaLnBrk="0" fontAlgn="base" hangingPunct="0">
              <a:lnSpc>
                <a:spcPct val="110000"/>
              </a:lnSpc>
              <a:spcBef>
                <a:spcPct val="0"/>
              </a:spcBef>
              <a:spcAft>
                <a:spcPct val="0"/>
              </a:spcAft>
            </a:pPr>
            <a:r>
              <a:rPr lang="lt-LT" altLang="nl-NL" sz="2400" dirty="0">
                <a:solidFill>
                  <a:srgbClr val="202124"/>
                </a:solidFill>
                <a:latin typeface="+mj-lt"/>
              </a:rPr>
              <a:t>Nebijokite nežinojimo</a:t>
            </a:r>
            <a:endParaRPr lang="en-GB" altLang="nl-NL" sz="2400" dirty="0">
              <a:solidFill>
                <a:srgbClr val="202124"/>
              </a:solidFill>
              <a:latin typeface="+mj-lt"/>
            </a:endParaRPr>
          </a:p>
          <a:p>
            <a:pPr eaLnBrk="0" fontAlgn="base" hangingPunct="0">
              <a:lnSpc>
                <a:spcPct val="110000"/>
              </a:lnSpc>
              <a:spcBef>
                <a:spcPct val="0"/>
              </a:spcBef>
              <a:spcAft>
                <a:spcPct val="0"/>
              </a:spcAft>
            </a:pPr>
            <a:r>
              <a:rPr lang="lt-LT" altLang="nl-NL" sz="2400" dirty="0">
                <a:solidFill>
                  <a:srgbClr val="202124"/>
                </a:solidFill>
                <a:latin typeface="+mj-lt"/>
              </a:rPr>
              <a:t>Dalyvaukite</a:t>
            </a:r>
            <a:r>
              <a:rPr lang="en-GB" altLang="nl-NL" sz="2400" dirty="0">
                <a:solidFill>
                  <a:srgbClr val="202124"/>
                </a:solidFill>
                <a:latin typeface="+mj-lt"/>
              </a:rPr>
              <a:t> </a:t>
            </a:r>
          </a:p>
          <a:p>
            <a:pPr eaLnBrk="0" fontAlgn="base" hangingPunct="0">
              <a:lnSpc>
                <a:spcPct val="110000"/>
              </a:lnSpc>
              <a:spcBef>
                <a:spcPct val="0"/>
              </a:spcBef>
              <a:spcAft>
                <a:spcPct val="0"/>
              </a:spcAft>
            </a:pPr>
            <a:r>
              <a:rPr lang="lt-LT" altLang="nl-NL" sz="2400" dirty="0">
                <a:solidFill>
                  <a:srgbClr val="202124"/>
                </a:solidFill>
                <a:latin typeface="+mj-lt"/>
              </a:rPr>
              <a:t>Tyrinėkite kartu</a:t>
            </a:r>
            <a:endParaRPr lang="en-GB" altLang="nl-NL" sz="2400" dirty="0">
              <a:solidFill>
                <a:srgbClr val="202124"/>
              </a:solidFill>
              <a:latin typeface="+mj-lt"/>
            </a:endParaRPr>
          </a:p>
          <a:p>
            <a:pPr eaLnBrk="0" fontAlgn="base" hangingPunct="0">
              <a:lnSpc>
                <a:spcPct val="110000"/>
              </a:lnSpc>
              <a:spcBef>
                <a:spcPct val="0"/>
              </a:spcBef>
              <a:spcAft>
                <a:spcPct val="0"/>
              </a:spcAft>
            </a:pPr>
            <a:r>
              <a:rPr lang="lt-LT" altLang="nl-NL" sz="2400" dirty="0">
                <a:solidFill>
                  <a:srgbClr val="202124"/>
                </a:solidFill>
                <a:latin typeface="+mj-lt"/>
              </a:rPr>
              <a:t>Ieškokite nestandartinių sprendimų</a:t>
            </a:r>
            <a:endParaRPr lang="en-GB" dirty="0"/>
          </a:p>
        </p:txBody>
      </p:sp>
      <p:sp>
        <p:nvSpPr>
          <p:cNvPr id="9" name="Fußzeilenplatzhalter 8">
            <a:extLst>
              <a:ext uri="{FF2B5EF4-FFF2-40B4-BE49-F238E27FC236}">
                <a16:creationId xmlns:a16="http://schemas.microsoft.com/office/drawing/2014/main" id="{C8C177E5-9342-E58F-8F27-157FB8E1791D}"/>
              </a:ext>
            </a:extLst>
          </p:cNvPr>
          <p:cNvSpPr>
            <a:spLocks noGrp="1"/>
          </p:cNvSpPr>
          <p:nvPr>
            <p:ph type="ftr" sz="quarter" idx="11"/>
          </p:nvPr>
        </p:nvSpPr>
        <p:spPr/>
        <p:txBody>
          <a:bodyPr/>
          <a:lstStyle/>
          <a:p>
            <a:r>
              <a:rPr lang="en-GB" noProof="0"/>
              <a:t>ERASMUS+ DIGIGEN 
Project Ref. No. 2021-1-DE02-KA220-VET-000025335</a:t>
            </a:r>
          </a:p>
        </p:txBody>
      </p:sp>
      <p:sp>
        <p:nvSpPr>
          <p:cNvPr id="11" name="Foliennummernplatzhalter 10">
            <a:extLst>
              <a:ext uri="{FF2B5EF4-FFF2-40B4-BE49-F238E27FC236}">
                <a16:creationId xmlns:a16="http://schemas.microsoft.com/office/drawing/2014/main" id="{55DEFEA8-761C-A86B-7CF4-DD31F4796064}"/>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3" name="Titel 2"/>
          <p:cNvSpPr>
            <a:spLocks noGrp="1"/>
          </p:cNvSpPr>
          <p:nvPr>
            <p:ph type="title"/>
          </p:nvPr>
        </p:nvSpPr>
        <p:spPr>
          <a:xfrm>
            <a:off x="899102" y="83371"/>
            <a:ext cx="9021186" cy="1452987"/>
          </a:xfrm>
        </p:spPr>
        <p:txBody>
          <a:bodyPr>
            <a:noAutofit/>
          </a:bodyPr>
          <a:lstStyle/>
          <a:p>
            <a:r>
              <a:rPr lang="lt-LT" sz="4800" dirty="0"/>
              <a:t>Įsivertimo tyrimas – pozityvioji psichologija</a:t>
            </a:r>
            <a:endParaRPr lang="nl-NL" sz="4800" dirty="0"/>
          </a:p>
        </p:txBody>
      </p:sp>
      <p:pic>
        <p:nvPicPr>
          <p:cNvPr id="7" name="Afbeelding 6"/>
          <p:cNvPicPr>
            <a:picLocks noChangeAspect="1"/>
          </p:cNvPicPr>
          <p:nvPr/>
        </p:nvPicPr>
        <p:blipFill>
          <a:blip r:embed="rId3"/>
          <a:stretch>
            <a:fillRect/>
          </a:stretch>
        </p:blipFill>
        <p:spPr>
          <a:xfrm>
            <a:off x="5874232" y="2217720"/>
            <a:ext cx="5479568" cy="3558509"/>
          </a:xfrm>
          <a:prstGeom prst="rect">
            <a:avLst/>
          </a:prstGeom>
        </p:spPr>
      </p:pic>
      <p:pic>
        <p:nvPicPr>
          <p:cNvPr id="13" name="Afbeelding 9" descr="Afbeelding met wit&#10;&#10;Automatisch gegenereerde beschrijving">
            <a:extLst>
              <a:ext uri="{FF2B5EF4-FFF2-40B4-BE49-F238E27FC236}">
                <a16:creationId xmlns:a16="http://schemas.microsoft.com/office/drawing/2014/main" id="{A27A1F04-C1FD-AB3D-B961-2779E09AE595}"/>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4" name="Textfeld 13">
            <a:extLst>
              <a:ext uri="{FF2B5EF4-FFF2-40B4-BE49-F238E27FC236}">
                <a16:creationId xmlns:a16="http://schemas.microsoft.com/office/drawing/2014/main" id="{2A2B26F2-3BF0-4E41-0F02-79AC1B11DE5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
        <p:nvSpPr>
          <p:cNvPr id="4" name="Tekstvak 4">
            <a:extLst>
              <a:ext uri="{FF2B5EF4-FFF2-40B4-BE49-F238E27FC236}">
                <a16:creationId xmlns:a16="http://schemas.microsoft.com/office/drawing/2014/main" id="{4B92482F-F127-1859-691A-E6E7150F1093}"/>
              </a:ext>
            </a:extLst>
          </p:cNvPr>
          <p:cNvSpPr txBox="1"/>
          <p:nvPr/>
        </p:nvSpPr>
        <p:spPr>
          <a:xfrm>
            <a:off x="6602115" y="5783246"/>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hlinkClick r:id="rId5"/>
              </a:rPr>
              <a:t>https://www.bridgingspaces.nl/nieuws/waarderend-onderzoek-appreciative-inquiry</a:t>
            </a:r>
            <a:r>
              <a:rPr lang="en-GB" sz="900" i="1" dirty="0">
                <a:latin typeface="+mj-lt"/>
                <a:hlinkClick r:id="rId5"/>
              </a:rPr>
              <a:t>/</a:t>
            </a:r>
            <a:endParaRPr lang="nl-NL" dirty="0">
              <a:latin typeface="+mj-lt"/>
            </a:endParaRPr>
          </a:p>
          <a:p>
            <a:endParaRPr lang="en-GB" sz="900" i="1" dirty="0">
              <a:latin typeface="+mj-lt"/>
              <a:ea typeface="+mn-lt"/>
              <a:cs typeface="Arial"/>
            </a:endParaRPr>
          </a:p>
          <a:p>
            <a:endParaRPr lang="en-GB" sz="900" dirty="0">
              <a:latin typeface="+mj-lt"/>
              <a:ea typeface="+mn-lt"/>
              <a:cs typeface="+mn-lt"/>
            </a:endParaRPr>
          </a:p>
        </p:txBody>
      </p:sp>
    </p:spTree>
    <p:extLst>
      <p:ext uri="{BB962C8B-B14F-4D97-AF65-F5344CB8AC3E}">
        <p14:creationId xmlns:p14="http://schemas.microsoft.com/office/powerpoint/2010/main" val="365788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Appreciative Inquiry? Examples &amp; Resources for the Appreciative  Inquiry Process">
            <a:extLst>
              <a:ext uri="{FF2B5EF4-FFF2-40B4-BE49-F238E27FC236}">
                <a16:creationId xmlns:a16="http://schemas.microsoft.com/office/drawing/2014/main" id="{6CA6F504-D2F8-3E1D-2CAA-BBA404F6FF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89" t="3496" r="2697" b="4006"/>
          <a:stretch/>
        </p:blipFill>
        <p:spPr bwMode="auto">
          <a:xfrm>
            <a:off x="2382838" y="1566479"/>
            <a:ext cx="7607301" cy="4788284"/>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A0692BEA-D627-EAE7-9184-E1023B9CC36B}"/>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CDA9C361-E37F-4658-E320-A4C9E383D2C1}"/>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2" name="Titel 1">
            <a:extLst>
              <a:ext uri="{FF2B5EF4-FFF2-40B4-BE49-F238E27FC236}">
                <a16:creationId xmlns:a16="http://schemas.microsoft.com/office/drawing/2014/main" id="{D54A5DAD-D5D2-C314-FF32-4570A532A6FE}"/>
              </a:ext>
            </a:extLst>
          </p:cNvPr>
          <p:cNvSpPr>
            <a:spLocks noGrp="1"/>
          </p:cNvSpPr>
          <p:nvPr>
            <p:ph type="title"/>
          </p:nvPr>
        </p:nvSpPr>
        <p:spPr/>
        <p:txBody>
          <a:bodyPr/>
          <a:lstStyle/>
          <a:p>
            <a:r>
              <a:rPr lang="lt-LT" dirty="0"/>
              <a:t>Procesas</a:t>
            </a:r>
            <a:endParaRPr lang="nl-NL" dirty="0"/>
          </a:p>
        </p:txBody>
      </p:sp>
      <p:pic>
        <p:nvPicPr>
          <p:cNvPr id="7" name="Afbeelding 9" descr="Afbeelding met wit&#10;&#10;Automatisch gegenereerde beschrijving">
            <a:extLst>
              <a:ext uri="{FF2B5EF4-FFF2-40B4-BE49-F238E27FC236}">
                <a16:creationId xmlns:a16="http://schemas.microsoft.com/office/drawing/2014/main" id="{5F672D80-7103-C0E3-89B6-5F9ADAD044D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E9E2D279-80E8-1FD2-37D8-36BE71DC0C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
        <p:nvSpPr>
          <p:cNvPr id="5" name="Tekstvak 8">
            <a:extLst>
              <a:ext uri="{FF2B5EF4-FFF2-40B4-BE49-F238E27FC236}">
                <a16:creationId xmlns:a16="http://schemas.microsoft.com/office/drawing/2014/main" id="{DF88E117-F67F-AA79-A1CF-A6D7D3EF8A30}"/>
              </a:ext>
            </a:extLst>
          </p:cNvPr>
          <p:cNvSpPr txBox="1"/>
          <p:nvPr/>
        </p:nvSpPr>
        <p:spPr>
          <a:xfrm>
            <a:off x="1819704" y="5983328"/>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4"/>
              </a:rPr>
              <a:t>https://cvdl.ben.edu/blog/what-is-appreciative-inquiry/</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90027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6AB8D144-C7CF-7D71-62C6-835F02122559}"/>
              </a:ext>
            </a:extLst>
          </p:cNvPr>
          <p:cNvSpPr>
            <a:spLocks noGrp="1"/>
          </p:cNvSpPr>
          <p:nvPr>
            <p:ph idx="1"/>
          </p:nvPr>
        </p:nvSpPr>
        <p:spPr/>
        <p:txBody>
          <a:bodyPr>
            <a:normAutofit/>
          </a:bodyPr>
          <a:lstStyle/>
          <a:p>
            <a:pPr marL="457200" indent="-457200" eaLnBrk="0" fontAlgn="base" hangingPunct="0">
              <a:lnSpc>
                <a:spcPct val="150000"/>
              </a:lnSpc>
              <a:spcBef>
                <a:spcPct val="0"/>
              </a:spcBef>
              <a:spcAft>
                <a:spcPts val="1200"/>
              </a:spcAft>
              <a:buFont typeface="+mj-lt"/>
              <a:buAutoNum type="arabicPeriod"/>
            </a:pPr>
            <a:r>
              <a:rPr lang="lt-LT" altLang="nl-NL" sz="2800" dirty="0">
                <a:solidFill>
                  <a:schemeClr val="accent1"/>
                </a:solidFill>
                <a:latin typeface="+mj-lt"/>
              </a:rPr>
              <a:t>Tvarumas</a:t>
            </a:r>
            <a:r>
              <a:rPr lang="nl-NL" altLang="nl-NL" sz="2800" dirty="0">
                <a:solidFill>
                  <a:schemeClr val="accent1"/>
                </a:solidFill>
                <a:latin typeface="+mj-lt"/>
              </a:rPr>
              <a:t>: </a:t>
            </a:r>
            <a:r>
              <a:rPr lang="lt-LT" altLang="nl-NL" sz="2800" dirty="0">
                <a:solidFill>
                  <a:srgbClr val="202124"/>
                </a:solidFill>
                <a:latin typeface="+mj-lt"/>
              </a:rPr>
              <a:t>kuo mes remiamės? Pažvelkite į tai, ką turite ir kaip tai atsirado.</a:t>
            </a:r>
            <a:endParaRPr lang="nl-NL" altLang="nl-NL" sz="2800" dirty="0">
              <a:solidFill>
                <a:srgbClr val="202124"/>
              </a:solidFill>
              <a:latin typeface="+mj-lt"/>
            </a:endParaRPr>
          </a:p>
          <a:p>
            <a:pPr marL="457200" indent="-457200" eaLnBrk="0" fontAlgn="base" hangingPunct="0">
              <a:lnSpc>
                <a:spcPct val="150000"/>
              </a:lnSpc>
              <a:spcBef>
                <a:spcPct val="0"/>
              </a:spcBef>
              <a:spcAft>
                <a:spcPts val="1200"/>
              </a:spcAft>
              <a:buFont typeface="+mj-lt"/>
              <a:buAutoNum type="arabicPeriod"/>
            </a:pPr>
            <a:r>
              <a:rPr lang="lt-LT" altLang="nl-NL" sz="2800" dirty="0">
                <a:solidFill>
                  <a:schemeClr val="accent1"/>
                </a:solidFill>
                <a:latin typeface="+mj-lt"/>
              </a:rPr>
              <a:t>Naujovės</a:t>
            </a:r>
            <a:r>
              <a:rPr lang="nl-NL" altLang="nl-NL" sz="2800" dirty="0">
                <a:solidFill>
                  <a:schemeClr val="accent1"/>
                </a:solidFill>
                <a:latin typeface="+mj-lt"/>
              </a:rPr>
              <a:t>: </a:t>
            </a:r>
            <a:r>
              <a:rPr lang="lt-LT" altLang="nl-NL" sz="2800" dirty="0">
                <a:solidFill>
                  <a:srgbClr val="202124"/>
                </a:solidFill>
                <a:latin typeface="+mj-lt"/>
              </a:rPr>
              <a:t>ko mes norime daugiau</a:t>
            </a:r>
            <a:r>
              <a:rPr lang="nl-NL" altLang="nl-NL" sz="2800" dirty="0">
                <a:solidFill>
                  <a:srgbClr val="202124"/>
                </a:solidFill>
                <a:latin typeface="+mj-lt"/>
              </a:rPr>
              <a:t>? </a:t>
            </a:r>
            <a:r>
              <a:rPr lang="lt-LT" altLang="nl-NL" sz="2800" dirty="0">
                <a:solidFill>
                  <a:srgbClr val="202124"/>
                </a:solidFill>
                <a:latin typeface="+mj-lt"/>
              </a:rPr>
              <a:t>Ką sugebame? Ko trokštame?</a:t>
            </a:r>
            <a:endParaRPr lang="nl-NL" altLang="nl-NL" sz="2800" dirty="0">
              <a:solidFill>
                <a:srgbClr val="202124"/>
              </a:solidFill>
              <a:latin typeface="+mj-lt"/>
            </a:endParaRPr>
          </a:p>
          <a:p>
            <a:pPr marL="457200" indent="-457200" eaLnBrk="0" fontAlgn="base" hangingPunct="0">
              <a:lnSpc>
                <a:spcPct val="150000"/>
              </a:lnSpc>
              <a:spcBef>
                <a:spcPct val="0"/>
              </a:spcBef>
              <a:spcAft>
                <a:spcPts val="1200"/>
              </a:spcAft>
              <a:buFont typeface="+mj-lt"/>
              <a:buAutoNum type="arabicPeriod"/>
            </a:pPr>
            <a:r>
              <a:rPr lang="lt-LT" altLang="nl-NL" sz="2800" dirty="0">
                <a:solidFill>
                  <a:schemeClr val="accent1"/>
                </a:solidFill>
                <a:latin typeface="+mj-lt"/>
              </a:rPr>
              <a:t>Pokyčiai</a:t>
            </a:r>
            <a:r>
              <a:rPr lang="nl-NL" altLang="nl-NL" sz="2800" dirty="0">
                <a:solidFill>
                  <a:schemeClr val="accent1"/>
                </a:solidFill>
                <a:latin typeface="+mj-lt"/>
              </a:rPr>
              <a:t>: </a:t>
            </a:r>
            <a:r>
              <a:rPr lang="lt-LT" altLang="nl-NL" sz="2800" dirty="0">
                <a:solidFill>
                  <a:srgbClr val="202124"/>
                </a:solidFill>
                <a:latin typeface="+mj-lt"/>
              </a:rPr>
              <a:t>kokie veiksmai lemia pokyčius? Ką darome?</a:t>
            </a:r>
            <a:endParaRPr lang="nl-NL" altLang="nl-NL" sz="2800" dirty="0">
              <a:latin typeface="+mj-lt"/>
            </a:endParaRPr>
          </a:p>
          <a:p>
            <a:endParaRPr lang="en-GB" dirty="0"/>
          </a:p>
        </p:txBody>
      </p:sp>
      <p:sp>
        <p:nvSpPr>
          <p:cNvPr id="6" name="Fußzeilenplatzhalter 5">
            <a:extLst>
              <a:ext uri="{FF2B5EF4-FFF2-40B4-BE49-F238E27FC236}">
                <a16:creationId xmlns:a16="http://schemas.microsoft.com/office/drawing/2014/main" id="{D382BB0F-DD1E-B246-1360-251D76CBF436}"/>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1DA6BB4D-9406-6F6D-728D-3DF59E9B4936}"/>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2" name="Titel 1"/>
          <p:cNvSpPr>
            <a:spLocks noGrp="1"/>
          </p:cNvSpPr>
          <p:nvPr>
            <p:ph type="title"/>
          </p:nvPr>
        </p:nvSpPr>
        <p:spPr/>
        <p:txBody>
          <a:bodyPr/>
          <a:lstStyle/>
          <a:p>
            <a:r>
              <a:rPr lang="lt-LT" dirty="0"/>
              <a:t>Įsivertinimo tyrimas</a:t>
            </a:r>
            <a:endParaRPr lang="nl-NL" dirty="0"/>
          </a:p>
        </p:txBody>
      </p:sp>
      <p:pic>
        <p:nvPicPr>
          <p:cNvPr id="9" name="Afbeelding 9" descr="Afbeelding met wit&#10;&#10;Automatisch gegenereerde beschrijving">
            <a:extLst>
              <a:ext uri="{FF2B5EF4-FFF2-40B4-BE49-F238E27FC236}">
                <a16:creationId xmlns:a16="http://schemas.microsoft.com/office/drawing/2014/main" id="{8717292A-3A0C-B3F6-D0A6-A1F451A1B61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C4F2B465-F8C9-096D-AF23-AFF732D4E32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Tree>
    <p:extLst>
      <p:ext uri="{BB962C8B-B14F-4D97-AF65-F5344CB8AC3E}">
        <p14:creationId xmlns:p14="http://schemas.microsoft.com/office/powerpoint/2010/main" val="301433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C9A7E-F4AD-339B-2FC6-FD808E038FD3}"/>
              </a:ext>
            </a:extLst>
          </p:cNvPr>
          <p:cNvSpPr>
            <a:spLocks noGrp="1"/>
          </p:cNvSpPr>
          <p:nvPr>
            <p:ph idx="1"/>
          </p:nvPr>
        </p:nvSpPr>
        <p:spPr>
          <a:xfrm>
            <a:off x="838200" y="1825672"/>
            <a:ext cx="11172473" cy="4351213"/>
          </a:xfrm>
        </p:spPr>
        <p:txBody>
          <a:bodyPr vert="horz" lIns="91037" tIns="45518" rIns="91037" bIns="45518" rtlCol="0" anchor="t">
            <a:normAutofit/>
          </a:bodyPr>
          <a:lstStyle/>
          <a:p>
            <a:pPr marL="0" indent="0">
              <a:spcAft>
                <a:spcPts val="1195"/>
              </a:spcAft>
              <a:buNone/>
            </a:pPr>
            <a:r>
              <a:rPr lang="lt-LT" sz="2200" b="1" dirty="0"/>
              <a:t>INTERVENCINĖS PRIEMONĖS, DARANČIOS ĮTAKA ELGSENOS BŪDAMS</a:t>
            </a:r>
            <a:endParaRPr lang="en-GB" sz="2200" b="1" dirty="0"/>
          </a:p>
          <a:p>
            <a:pPr marL="512087" indent="-512087">
              <a:buFont typeface="+mj-lt"/>
              <a:buAutoNum type="arabicPeriod" startAt="9"/>
            </a:pPr>
            <a:r>
              <a:rPr lang="lt-LT" sz="2200" dirty="0"/>
              <a:t>U teorija</a:t>
            </a:r>
            <a:endParaRPr lang="en-GB" sz="2200" dirty="0"/>
          </a:p>
          <a:p>
            <a:pPr marL="512087" indent="-512087">
              <a:buFont typeface="+mj-lt"/>
              <a:buAutoNum type="arabicPeriod" startAt="9"/>
            </a:pPr>
            <a:r>
              <a:rPr lang="lt-LT" sz="2200" dirty="0"/>
              <a:t>Įsivertinimo tyrimas / pozityvioji psichologija</a:t>
            </a:r>
            <a:endParaRPr lang="en-GB" sz="2200" dirty="0"/>
          </a:p>
          <a:p>
            <a:pPr marL="512087" indent="-512087">
              <a:buFont typeface="+mj-lt"/>
              <a:buAutoNum type="arabicPeriod" startAt="9"/>
            </a:pPr>
            <a:r>
              <a:rPr lang="lt-LT" sz="2200" dirty="0"/>
              <a:t>Motyvuojantis interviu </a:t>
            </a:r>
            <a:r>
              <a:rPr lang="en-GB" sz="2200" dirty="0"/>
              <a:t>(McClelland)</a:t>
            </a:r>
          </a:p>
          <a:p>
            <a:pPr lvl="1"/>
            <a:r>
              <a:rPr lang="lt-LT" sz="2200" dirty="0"/>
              <a:t>Žemutinė srovė: į problemą ar sprendimą orientuotas mąstymas apie galimybes ar sprendimus</a:t>
            </a:r>
            <a:endParaRPr lang="en-GB" sz="2200" dirty="0"/>
          </a:p>
          <a:p>
            <a:pPr lvl="1"/>
            <a:r>
              <a:rPr lang="lt-LT" sz="2200" dirty="0"/>
              <a:t>Moterų vadovių mintys ir įsitikinimai</a:t>
            </a:r>
            <a:endParaRPr lang="en-GB" sz="2200" dirty="0"/>
          </a:p>
          <a:p>
            <a:pPr marL="512087" indent="-512087">
              <a:buFont typeface="+mj-lt"/>
              <a:buAutoNum type="arabicPeriod" startAt="9"/>
            </a:pPr>
            <a:r>
              <a:rPr lang="lt-LT" sz="2200" dirty="0"/>
              <a:t>Kalbėjimo būdo keitimas / minčių pertvarkymas</a:t>
            </a:r>
            <a:endParaRPr lang="en-GB" sz="2200" dirty="0"/>
          </a:p>
          <a:p>
            <a:pPr marL="0" indent="0">
              <a:buNone/>
            </a:pPr>
            <a:endParaRPr lang="en-GB" sz="2200" dirty="0"/>
          </a:p>
        </p:txBody>
      </p:sp>
      <p:sp>
        <p:nvSpPr>
          <p:cNvPr id="4" name="Fußzeilenplatzhalter 3">
            <a:extLst>
              <a:ext uri="{FF2B5EF4-FFF2-40B4-BE49-F238E27FC236}">
                <a16:creationId xmlns:a16="http://schemas.microsoft.com/office/drawing/2014/main" id="{E2EF629D-BFA3-2B28-5437-824DF39627EA}"/>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6" name="Titel 5">
            <a:extLst>
              <a:ext uri="{FF2B5EF4-FFF2-40B4-BE49-F238E27FC236}">
                <a16:creationId xmlns:a16="http://schemas.microsoft.com/office/drawing/2014/main" id="{8B63D5D1-CBC6-D47F-BECA-01F2890F76D3}"/>
              </a:ext>
            </a:extLst>
          </p:cNvPr>
          <p:cNvSpPr>
            <a:spLocks noGrp="1"/>
          </p:cNvSpPr>
          <p:nvPr>
            <p:ph type="title"/>
          </p:nvPr>
        </p:nvSpPr>
        <p:spPr>
          <a:xfrm>
            <a:off x="838200" y="372638"/>
            <a:ext cx="9524999" cy="780585"/>
          </a:xfrm>
        </p:spPr>
        <p:txBody>
          <a:bodyPr/>
          <a:lstStyle/>
          <a:p>
            <a:r>
              <a:rPr lang="lt-LT" dirty="0"/>
              <a:t>Metodų numeravimas </a:t>
            </a:r>
            <a:r>
              <a:rPr lang="en-GB" dirty="0"/>
              <a:t>II</a:t>
            </a:r>
          </a:p>
        </p:txBody>
      </p:sp>
      <p:sp>
        <p:nvSpPr>
          <p:cNvPr id="8" name="Foliennummernplatzhalter 7">
            <a:extLst>
              <a:ext uri="{FF2B5EF4-FFF2-40B4-BE49-F238E27FC236}">
                <a16:creationId xmlns:a16="http://schemas.microsoft.com/office/drawing/2014/main" id="{7A294262-9222-D982-1A13-10EB73A63C03}"/>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Tree>
    <p:extLst>
      <p:ext uri="{BB962C8B-B14F-4D97-AF65-F5344CB8AC3E}">
        <p14:creationId xmlns:p14="http://schemas.microsoft.com/office/powerpoint/2010/main" val="1428475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316512"/>
            <a:ext cx="10515600" cy="2873375"/>
          </a:xfrm>
        </p:spPr>
        <p:txBody>
          <a:bodyPr>
            <a:normAutofit/>
          </a:bodyPr>
          <a:lstStyle/>
          <a:p>
            <a:pPr marL="0" indent="0" algn="ctr">
              <a:spcBef>
                <a:spcPts val="3000"/>
              </a:spcBef>
              <a:buNone/>
              <a:defRPr/>
            </a:pPr>
            <a:r>
              <a:rPr lang="lt-LT" sz="4800" dirty="0">
                <a:solidFill>
                  <a:schemeClr val="accent1"/>
                </a:solidFill>
              </a:rPr>
              <a:t>Motyvacinis interviu </a:t>
            </a:r>
            <a:r>
              <a:rPr lang="lt-LT" sz="4800" dirty="0"/>
              <a:t>– </a:t>
            </a:r>
            <a:r>
              <a:rPr lang="lt-LT" sz="4800" dirty="0">
                <a:solidFill>
                  <a:schemeClr val="accent1"/>
                </a:solidFill>
              </a:rPr>
              <a:t>bendravimo</a:t>
            </a:r>
            <a:r>
              <a:rPr lang="lt-LT" sz="4800" dirty="0"/>
              <a:t> bendradarbiaujant </a:t>
            </a:r>
            <a:r>
              <a:rPr lang="lt-LT" sz="4800" dirty="0">
                <a:solidFill>
                  <a:schemeClr val="accent1"/>
                </a:solidFill>
              </a:rPr>
              <a:t>stilius</a:t>
            </a:r>
            <a:r>
              <a:rPr lang="lt-LT" sz="4800" dirty="0"/>
              <a:t>, kuriuo siekiama sužadinti ir sustiprinti </a:t>
            </a:r>
            <a:r>
              <a:rPr lang="lt-LT" sz="4800" dirty="0">
                <a:solidFill>
                  <a:schemeClr val="accent1"/>
                </a:solidFill>
              </a:rPr>
              <a:t>motyvaciją keistis</a:t>
            </a:r>
            <a:r>
              <a:rPr lang="lt-LT" sz="4800" dirty="0"/>
              <a:t>.</a:t>
            </a:r>
            <a:endParaRPr lang="nl-NL" sz="4800" dirty="0"/>
          </a:p>
        </p:txBody>
      </p:sp>
      <p:sp>
        <p:nvSpPr>
          <p:cNvPr id="5" name="Fußzeilenplatzhalter 4">
            <a:extLst>
              <a:ext uri="{FF2B5EF4-FFF2-40B4-BE49-F238E27FC236}">
                <a16:creationId xmlns:a16="http://schemas.microsoft.com/office/drawing/2014/main" id="{C6E3C47D-DEA5-3EE6-BB01-D4F894D58F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5C860F0-C937-9B43-4C11-4D261845C657}"/>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itel 1"/>
          <p:cNvSpPr>
            <a:spLocks noGrp="1"/>
          </p:cNvSpPr>
          <p:nvPr>
            <p:ph type="title"/>
          </p:nvPr>
        </p:nvSpPr>
        <p:spPr/>
        <p:txBody>
          <a:bodyPr/>
          <a:lstStyle/>
          <a:p>
            <a:r>
              <a:rPr lang="lt-LT" dirty="0"/>
              <a:t>Motyvuojantis interviu </a:t>
            </a:r>
            <a:r>
              <a:rPr lang="nl-NL" dirty="0"/>
              <a:t>I</a:t>
            </a:r>
          </a:p>
        </p:txBody>
      </p:sp>
      <p:pic>
        <p:nvPicPr>
          <p:cNvPr id="8" name="Afbeelding 9" descr="Afbeelding met wit&#10;&#10;Automatisch gegenereerde beschrijving">
            <a:extLst>
              <a:ext uri="{FF2B5EF4-FFF2-40B4-BE49-F238E27FC236}">
                <a16:creationId xmlns:a16="http://schemas.microsoft.com/office/drawing/2014/main" id="{07BD8B05-41FD-C1F9-9976-E3AC9C4914E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0FF41C41-2E19-7289-6BC1-BC163278788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153291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25625"/>
            <a:ext cx="3771900" cy="4351338"/>
          </a:xfrm>
        </p:spPr>
        <p:txBody>
          <a:bodyPr anchor="t">
            <a:normAutofit/>
          </a:bodyPr>
          <a:lstStyle/>
          <a:p>
            <a:pPr marL="0" indent="0">
              <a:lnSpc>
                <a:spcPct val="150000"/>
              </a:lnSpc>
              <a:spcBef>
                <a:spcPts val="0"/>
              </a:spcBef>
              <a:buNone/>
            </a:pPr>
            <a:r>
              <a:rPr lang="lt-LT" dirty="0">
                <a:solidFill>
                  <a:schemeClr val="accent1"/>
                </a:solidFill>
              </a:rPr>
              <a:t>TIKSLAS</a:t>
            </a:r>
            <a:endParaRPr lang="nl-NL" dirty="0">
              <a:solidFill>
                <a:schemeClr val="accent1"/>
              </a:solidFill>
            </a:endParaRPr>
          </a:p>
          <a:p>
            <a:pPr>
              <a:lnSpc>
                <a:spcPct val="150000"/>
              </a:lnSpc>
              <a:spcBef>
                <a:spcPts val="0"/>
              </a:spcBef>
              <a:spcAft>
                <a:spcPts val="1200"/>
              </a:spcAft>
            </a:pPr>
            <a:r>
              <a:rPr lang="lt-LT" sz="2000" dirty="0"/>
              <a:t>Sumažinti dvilypumą</a:t>
            </a:r>
            <a:endParaRPr lang="nl-NL" sz="2000" dirty="0"/>
          </a:p>
          <a:p>
            <a:pPr>
              <a:lnSpc>
                <a:spcPct val="150000"/>
              </a:lnSpc>
              <a:spcAft>
                <a:spcPts val="1200"/>
              </a:spcAft>
            </a:pPr>
            <a:r>
              <a:rPr lang="lt-LT" sz="2000" dirty="0"/>
              <a:t>Padidinti vidinę motyvaciją</a:t>
            </a:r>
            <a:endParaRPr lang="nl-NL" sz="2000" dirty="0"/>
          </a:p>
          <a:p>
            <a:pPr>
              <a:lnSpc>
                <a:spcPct val="150000"/>
              </a:lnSpc>
              <a:spcAft>
                <a:spcPts val="1200"/>
              </a:spcAft>
            </a:pPr>
            <a:r>
              <a:rPr lang="lt-LT" sz="2000" dirty="0"/>
              <a:t>Pakeisti elgesį</a:t>
            </a:r>
            <a:endParaRPr lang="nl-NL" sz="2000" dirty="0"/>
          </a:p>
        </p:txBody>
      </p:sp>
      <p:sp>
        <p:nvSpPr>
          <p:cNvPr id="5" name="Fußzeilenplatzhalter 4">
            <a:extLst>
              <a:ext uri="{FF2B5EF4-FFF2-40B4-BE49-F238E27FC236}">
                <a16:creationId xmlns:a16="http://schemas.microsoft.com/office/drawing/2014/main" id="{CCD4EE5E-6D1A-3267-006B-5017D0140A1F}"/>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2FC25224-78CB-1037-A112-A34A4E50CF59}"/>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itel 1"/>
          <p:cNvSpPr>
            <a:spLocks noGrp="1"/>
          </p:cNvSpPr>
          <p:nvPr>
            <p:ph type="title"/>
          </p:nvPr>
        </p:nvSpPr>
        <p:spPr>
          <a:xfrm>
            <a:off x="838200" y="372638"/>
            <a:ext cx="10159999" cy="780585"/>
          </a:xfrm>
        </p:spPr>
        <p:txBody>
          <a:bodyPr/>
          <a:lstStyle/>
          <a:p>
            <a:r>
              <a:rPr lang="lt-LT" sz="6000" dirty="0"/>
              <a:t>Motyvuojantis interviu </a:t>
            </a:r>
            <a:r>
              <a:rPr lang="nl-NL" sz="6000" dirty="0"/>
              <a:t>II</a:t>
            </a:r>
          </a:p>
        </p:txBody>
      </p:sp>
      <p:pic>
        <p:nvPicPr>
          <p:cNvPr id="8" name="Afbeelding 9" descr="Afbeelding met wit&#10;&#10;Automatisch gegenereerde beschrijving">
            <a:extLst>
              <a:ext uri="{FF2B5EF4-FFF2-40B4-BE49-F238E27FC236}">
                <a16:creationId xmlns:a16="http://schemas.microsoft.com/office/drawing/2014/main" id="{AECE1268-D75D-4BBE-BAE1-1294FED3FBE7}"/>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4F95E230-19C5-3F76-8000-41FF58683D0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0" name="Tijdelijke aanduiding voor inhoud 2">
            <a:extLst>
              <a:ext uri="{FF2B5EF4-FFF2-40B4-BE49-F238E27FC236}">
                <a16:creationId xmlns:a16="http://schemas.microsoft.com/office/drawing/2014/main" id="{6AB84924-9EF9-612F-A7ED-F5B31841072B}"/>
              </a:ext>
            </a:extLst>
          </p:cNvPr>
          <p:cNvSpPr txBox="1">
            <a:spLocks/>
          </p:cNvSpPr>
          <p:nvPr/>
        </p:nvSpPr>
        <p:spPr>
          <a:xfrm>
            <a:off x="5148942" y="1825625"/>
            <a:ext cx="5849257" cy="4351338"/>
          </a:xfrm>
          <a:prstGeom prst="rect">
            <a:avLst/>
          </a:prstGeom>
        </p:spPr>
        <p:txBody>
          <a:bodyPr vert="horz" lIns="91440" tIns="45720" rIns="91440" bIns="45720" rtlCol="0" anchor="t">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pitchFamily="2" charset="2"/>
              <a:buNone/>
            </a:pPr>
            <a:r>
              <a:rPr lang="lt-LT" dirty="0">
                <a:solidFill>
                  <a:schemeClr val="accent1"/>
                </a:solidFill>
              </a:rPr>
              <a:t>NORAS</a:t>
            </a:r>
            <a:endParaRPr lang="nl-NL" dirty="0">
              <a:solidFill>
                <a:schemeClr val="accent1"/>
              </a:solidFill>
            </a:endParaRPr>
          </a:p>
          <a:p>
            <a:pPr>
              <a:lnSpc>
                <a:spcPct val="150000"/>
              </a:lnSpc>
              <a:spcBef>
                <a:spcPts val="0"/>
              </a:spcBef>
              <a:spcAft>
                <a:spcPts val="1200"/>
              </a:spcAft>
            </a:pPr>
            <a:r>
              <a:rPr lang="lt-LT" sz="2000" dirty="0"/>
              <a:t>Priklauso nuo momento, asmens ir situacijos</a:t>
            </a:r>
            <a:endParaRPr lang="en-GB" sz="2000" dirty="0"/>
          </a:p>
          <a:p>
            <a:pPr>
              <a:lnSpc>
                <a:spcPct val="150000"/>
              </a:lnSpc>
              <a:spcBef>
                <a:spcPts val="0"/>
              </a:spcBef>
              <a:spcAft>
                <a:spcPts val="1200"/>
              </a:spcAft>
            </a:pPr>
            <a:r>
              <a:rPr lang="lt-LT" sz="2000" dirty="0"/>
              <a:t>Paveiktas sąveika</a:t>
            </a:r>
            <a:endParaRPr lang="en-GB" sz="2000" dirty="0"/>
          </a:p>
          <a:p>
            <a:pPr>
              <a:lnSpc>
                <a:spcPct val="150000"/>
              </a:lnSpc>
              <a:spcBef>
                <a:spcPts val="0"/>
              </a:spcBef>
              <a:spcAft>
                <a:spcPts val="1200"/>
              </a:spcAft>
            </a:pPr>
            <a:r>
              <a:rPr lang="lt-LT" sz="2000" i="1" dirty="0"/>
              <a:t>„Motyvacijos stoka nėra kliento kaltė, tai iššūkis mūsų įgūdžiams“ </a:t>
            </a:r>
            <a:r>
              <a:rPr lang="en-GB" sz="1800" dirty="0"/>
              <a:t>(Miller/Rollnick 1991)</a:t>
            </a:r>
            <a:endParaRPr lang="en-GB" sz="2000" dirty="0"/>
          </a:p>
        </p:txBody>
      </p:sp>
    </p:spTree>
    <p:extLst>
      <p:ext uri="{BB962C8B-B14F-4D97-AF65-F5344CB8AC3E}">
        <p14:creationId xmlns:p14="http://schemas.microsoft.com/office/powerpoint/2010/main" val="186683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514350" indent="-514350">
              <a:lnSpc>
                <a:spcPct val="150000"/>
              </a:lnSpc>
              <a:buFont typeface="+mj-lt"/>
              <a:buAutoNum type="arabicPeriod"/>
            </a:pPr>
            <a:r>
              <a:rPr lang="lt-LT" sz="2400" dirty="0"/>
              <a:t>Nepasitenkinimas esama padėtimi</a:t>
            </a:r>
            <a:endParaRPr lang="nl-NL" sz="2400" dirty="0"/>
          </a:p>
          <a:p>
            <a:pPr marL="514350" indent="-514350">
              <a:lnSpc>
                <a:spcPct val="150000"/>
              </a:lnSpc>
              <a:buFont typeface="+mj-lt"/>
              <a:buAutoNum type="arabicPeriod"/>
            </a:pPr>
            <a:r>
              <a:rPr lang="lt-LT" sz="2400" dirty="0"/>
              <a:t>Naujojo tikslo patrauklumas</a:t>
            </a:r>
            <a:endParaRPr lang="nl-NL" sz="2400" dirty="0"/>
          </a:p>
          <a:p>
            <a:pPr marL="514350" indent="-514350">
              <a:lnSpc>
                <a:spcPct val="150000"/>
              </a:lnSpc>
              <a:buFont typeface="+mj-lt"/>
              <a:buAutoNum type="arabicPeriod"/>
            </a:pPr>
            <a:r>
              <a:rPr lang="lt-LT" sz="2400" dirty="0"/>
              <a:t>Teigiama pereinamojo laikotarpio patirtis praeityje</a:t>
            </a:r>
            <a:endParaRPr lang="nl-NL" sz="2400" dirty="0"/>
          </a:p>
          <a:p>
            <a:pPr marL="514350" indent="-514350">
              <a:lnSpc>
                <a:spcPct val="150000"/>
              </a:lnSpc>
              <a:buFont typeface="+mj-lt"/>
              <a:buAutoNum type="arabicPeriod"/>
            </a:pPr>
            <a:r>
              <a:rPr lang="lt-LT" sz="2400" dirty="0"/>
              <a:t>Pakankama parama socialinėje aplinkoje</a:t>
            </a:r>
            <a:endParaRPr lang="en-US" sz="2400" dirty="0"/>
          </a:p>
        </p:txBody>
      </p:sp>
      <p:sp>
        <p:nvSpPr>
          <p:cNvPr id="5" name="Fußzeilenplatzhalter 4">
            <a:extLst>
              <a:ext uri="{FF2B5EF4-FFF2-40B4-BE49-F238E27FC236}">
                <a16:creationId xmlns:a16="http://schemas.microsoft.com/office/drawing/2014/main" id="{2F2EC1A8-4191-E23C-85BD-BE29BA778A2A}"/>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94CDBB14-4D7A-7D0C-58C4-4A9E590419B0}"/>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itel 1"/>
          <p:cNvSpPr>
            <a:spLocks noGrp="1"/>
          </p:cNvSpPr>
          <p:nvPr>
            <p:ph type="title"/>
          </p:nvPr>
        </p:nvSpPr>
        <p:spPr/>
        <p:txBody>
          <a:bodyPr/>
          <a:lstStyle/>
          <a:p>
            <a:r>
              <a:rPr lang="lt-LT" dirty="0"/>
              <a:t>Keturios pokyčių sąlygos</a:t>
            </a:r>
            <a:endParaRPr lang="en-GB" dirty="0"/>
          </a:p>
        </p:txBody>
      </p:sp>
      <p:pic>
        <p:nvPicPr>
          <p:cNvPr id="8" name="Afbeelding 9" descr="Afbeelding met wit&#10;&#10;Automatisch gegenereerde beschrijving">
            <a:extLst>
              <a:ext uri="{FF2B5EF4-FFF2-40B4-BE49-F238E27FC236}">
                <a16:creationId xmlns:a16="http://schemas.microsoft.com/office/drawing/2014/main" id="{4D51FFA4-2A54-E0A2-1F0F-834D21DBADF7}"/>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5CFE291E-8A06-E213-F87D-AD839FFDB6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311515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D24F0E5-3A7A-F852-9F57-EF014B1B9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96730" y="3731714"/>
            <a:ext cx="6258709" cy="2468713"/>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5">
            <a:extLst>
              <a:ext uri="{FF2B5EF4-FFF2-40B4-BE49-F238E27FC236}">
                <a16:creationId xmlns:a16="http://schemas.microsoft.com/office/drawing/2014/main" id="{ABFEA869-6F9E-2BAC-0C80-D33A3BF13BC7}"/>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AE63092D-3049-A2EA-A3DC-D87B76A567F9}"/>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itel 1"/>
          <p:cNvSpPr>
            <a:spLocks noGrp="1"/>
          </p:cNvSpPr>
          <p:nvPr>
            <p:ph type="title"/>
          </p:nvPr>
        </p:nvSpPr>
        <p:spPr>
          <a:xfrm>
            <a:off x="838200" y="372638"/>
            <a:ext cx="9753599" cy="780585"/>
          </a:xfrm>
        </p:spPr>
        <p:txBody>
          <a:bodyPr/>
          <a:lstStyle/>
          <a:p>
            <a:r>
              <a:rPr lang="lt-LT" sz="6000" dirty="0"/>
              <a:t>Etapai</a:t>
            </a:r>
            <a:endParaRPr lang="nl-NL" sz="6000" dirty="0"/>
          </a:p>
        </p:txBody>
      </p:sp>
      <p:sp>
        <p:nvSpPr>
          <p:cNvPr id="5" name="Tekstvak 4">
            <a:extLst>
              <a:ext uri="{FF2B5EF4-FFF2-40B4-BE49-F238E27FC236}">
                <a16:creationId xmlns:a16="http://schemas.microsoft.com/office/drawing/2014/main" id="{6E5407DC-5809-CBED-3C6B-A4E6B4474950}"/>
              </a:ext>
            </a:extLst>
          </p:cNvPr>
          <p:cNvSpPr txBox="1"/>
          <p:nvPr/>
        </p:nvSpPr>
        <p:spPr>
          <a:xfrm>
            <a:off x="1061357" y="1647722"/>
            <a:ext cx="10069285" cy="2823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892175" indent="-892175">
              <a:lnSpc>
                <a:spcPct val="150000"/>
              </a:lnSpc>
            </a:pPr>
            <a:r>
              <a:rPr lang="lt-LT" sz="2000" dirty="0">
                <a:solidFill>
                  <a:schemeClr val="accent1"/>
                </a:solidFill>
                <a:latin typeface="+mj-lt"/>
              </a:rPr>
              <a:t>1 etapas</a:t>
            </a:r>
            <a:r>
              <a:rPr lang="en-GB" sz="2000" dirty="0">
                <a:solidFill>
                  <a:schemeClr val="accent1"/>
                </a:solidFill>
                <a:latin typeface="+mj-lt"/>
              </a:rPr>
              <a:t>: </a:t>
            </a:r>
            <a:r>
              <a:rPr lang="lt-LT" sz="2000" b="1" dirty="0">
                <a:latin typeface="+mj-lt"/>
              </a:rPr>
              <a:t>Įsitraukimas</a:t>
            </a:r>
            <a:r>
              <a:rPr lang="en-GB" sz="2000" b="1" dirty="0">
                <a:latin typeface="+mj-lt"/>
              </a:rPr>
              <a:t> </a:t>
            </a:r>
            <a:r>
              <a:rPr lang="en-GB" sz="2000" dirty="0">
                <a:latin typeface="+mj-lt"/>
                <a:sym typeface="Wingdings" panose="05000000000000000000" pitchFamily="2" charset="2"/>
              </a:rPr>
              <a:t></a:t>
            </a:r>
            <a:r>
              <a:rPr lang="en-GB" sz="2000" b="1" dirty="0">
                <a:latin typeface="+mj-lt"/>
                <a:sym typeface="Wingdings" panose="05000000000000000000" pitchFamily="2" charset="2"/>
              </a:rPr>
              <a:t> </a:t>
            </a:r>
            <a:r>
              <a:rPr lang="lt-LT" sz="2000" dirty="0">
                <a:latin typeface="+mj-lt"/>
              </a:rPr>
              <a:t>prisijungimas prie saugios aplinkos</a:t>
            </a:r>
            <a:endParaRPr lang="en-GB" sz="2000" dirty="0">
              <a:latin typeface="+mj-lt"/>
            </a:endParaRPr>
          </a:p>
          <a:p>
            <a:pPr marL="892175" indent="-892175">
              <a:lnSpc>
                <a:spcPct val="150000"/>
              </a:lnSpc>
            </a:pPr>
            <a:r>
              <a:rPr lang="lt-LT" sz="2000" dirty="0">
                <a:solidFill>
                  <a:schemeClr val="accent1"/>
                </a:solidFill>
                <a:latin typeface="+mj-lt"/>
              </a:rPr>
              <a:t>2 etapas</a:t>
            </a:r>
            <a:r>
              <a:rPr lang="en-GB" sz="2000" dirty="0">
                <a:solidFill>
                  <a:schemeClr val="accent1"/>
                </a:solidFill>
                <a:latin typeface="+mj-lt"/>
              </a:rPr>
              <a:t>: </a:t>
            </a:r>
            <a:r>
              <a:rPr lang="lt-LT" sz="2000" b="1" dirty="0">
                <a:latin typeface="+mj-lt"/>
              </a:rPr>
              <a:t>Dėmesio sutelkimas</a:t>
            </a:r>
            <a:r>
              <a:rPr lang="en-GB" sz="2000" b="1" dirty="0">
                <a:latin typeface="+mj-lt"/>
              </a:rPr>
              <a:t> </a:t>
            </a:r>
            <a:r>
              <a:rPr lang="en-GB" sz="2000" dirty="0">
                <a:latin typeface="+mj-lt"/>
                <a:sym typeface="Wingdings"/>
              </a:rPr>
              <a:t> </a:t>
            </a:r>
            <a:r>
              <a:rPr lang="lt-LT" sz="2000" dirty="0">
                <a:latin typeface="+mj-lt"/>
              </a:rPr>
              <a:t>aiškus tikslų nustatymas</a:t>
            </a:r>
            <a:r>
              <a:rPr lang="en-GB" sz="2000" dirty="0">
                <a:latin typeface="+mj-lt"/>
              </a:rPr>
              <a:t>. </a:t>
            </a:r>
            <a:r>
              <a:rPr lang="lt-LT" sz="2000" dirty="0">
                <a:latin typeface="+mj-lt"/>
              </a:rPr>
              <a:t>Aiškaus tikslo nustatymas yra   	  svarbus</a:t>
            </a:r>
            <a:r>
              <a:rPr lang="en-GB" sz="2000" dirty="0">
                <a:latin typeface="+mj-lt"/>
              </a:rPr>
              <a:t>! </a:t>
            </a:r>
            <a:r>
              <a:rPr lang="lt-LT" sz="2000" dirty="0">
                <a:latin typeface="+mj-lt"/>
              </a:rPr>
              <a:t>Kaip tarpininkas, būkite NEUTRALUS rezultatui</a:t>
            </a:r>
            <a:endParaRPr lang="en-GB" sz="2000" dirty="0">
              <a:latin typeface="+mj-lt"/>
            </a:endParaRPr>
          </a:p>
          <a:p>
            <a:pPr marL="892175" indent="-892175">
              <a:lnSpc>
                <a:spcPct val="150000"/>
              </a:lnSpc>
            </a:pPr>
            <a:r>
              <a:rPr lang="lt-LT" sz="2000" dirty="0">
                <a:solidFill>
                  <a:schemeClr val="accent1"/>
                </a:solidFill>
                <a:latin typeface="+mj-lt"/>
              </a:rPr>
              <a:t>3 etapas</a:t>
            </a:r>
            <a:r>
              <a:rPr lang="en-GB" sz="2000" dirty="0">
                <a:solidFill>
                  <a:schemeClr val="accent1"/>
                </a:solidFill>
                <a:latin typeface="+mj-lt"/>
              </a:rPr>
              <a:t>: </a:t>
            </a:r>
            <a:r>
              <a:rPr lang="lt-LT" sz="2000" b="1" dirty="0">
                <a:latin typeface="+mj-lt"/>
              </a:rPr>
              <a:t>Pašaukimas</a:t>
            </a:r>
            <a:r>
              <a:rPr lang="en-GB" sz="2000" b="1" dirty="0">
                <a:latin typeface="+mj-lt"/>
              </a:rPr>
              <a:t> </a:t>
            </a:r>
            <a:r>
              <a:rPr lang="en-GB" sz="2000" dirty="0">
                <a:latin typeface="+mj-lt"/>
                <a:sym typeface="Wingdings"/>
              </a:rPr>
              <a:t> </a:t>
            </a:r>
            <a:r>
              <a:rPr lang="lt-LT" sz="2000" dirty="0">
                <a:latin typeface="+mj-lt"/>
              </a:rPr>
              <a:t>būdingas motyvaciniam interviu </a:t>
            </a:r>
            <a:r>
              <a:rPr lang="en-GB" sz="2000" dirty="0">
                <a:latin typeface="+mj-lt"/>
                <a:sym typeface="Wingdings"/>
              </a:rPr>
              <a:t> </a:t>
            </a:r>
            <a:r>
              <a:rPr lang="lt-LT" sz="2000" dirty="0">
                <a:latin typeface="+mj-lt"/>
              </a:rPr>
              <a:t>skatina keisti kalbėjimo būdą</a:t>
            </a:r>
            <a:endParaRPr lang="en-GB" sz="2000" dirty="0">
              <a:latin typeface="+mj-lt"/>
            </a:endParaRPr>
          </a:p>
          <a:p>
            <a:pPr marL="892175" indent="-892175">
              <a:lnSpc>
                <a:spcPct val="150000"/>
              </a:lnSpc>
            </a:pPr>
            <a:r>
              <a:rPr lang="lt-LT" sz="2000" dirty="0">
                <a:solidFill>
                  <a:schemeClr val="accent1"/>
                </a:solidFill>
                <a:latin typeface="+mj-lt"/>
              </a:rPr>
              <a:t>4 etapas</a:t>
            </a:r>
            <a:r>
              <a:rPr lang="en-GB" sz="2000" dirty="0">
                <a:solidFill>
                  <a:schemeClr val="accent1"/>
                </a:solidFill>
                <a:latin typeface="+mj-lt"/>
              </a:rPr>
              <a:t>: </a:t>
            </a:r>
            <a:r>
              <a:rPr lang="lt-LT" sz="2000" b="1" dirty="0">
                <a:latin typeface="+mj-lt"/>
              </a:rPr>
              <a:t>Planavimas</a:t>
            </a:r>
            <a:r>
              <a:rPr lang="en-GB" sz="2000" b="1" dirty="0">
                <a:latin typeface="+mj-lt"/>
              </a:rPr>
              <a:t> </a:t>
            </a:r>
            <a:r>
              <a:rPr lang="en-GB" sz="2000" dirty="0">
                <a:latin typeface="+mj-lt"/>
                <a:sym typeface="Wingdings"/>
              </a:rPr>
              <a:t> </a:t>
            </a:r>
            <a:r>
              <a:rPr lang="lt-LT" sz="2000" dirty="0">
                <a:latin typeface="+mj-lt"/>
                <a:sym typeface="Wingdings"/>
              </a:rPr>
              <a:t>a</a:t>
            </a:r>
            <a:r>
              <a:rPr lang="lt-LT" sz="2000" dirty="0">
                <a:latin typeface="+mj-lt"/>
              </a:rPr>
              <a:t>smeninis ir unikalus planas </a:t>
            </a:r>
            <a:r>
              <a:rPr lang="en-GB" sz="2000" dirty="0">
                <a:latin typeface="+mj-lt"/>
              </a:rPr>
              <a:t>(</a:t>
            </a:r>
            <a:r>
              <a:rPr lang="lt-LT" sz="2000" dirty="0">
                <a:latin typeface="+mj-lt"/>
              </a:rPr>
              <a:t>išsiaiškinkite ketinimus</a:t>
            </a:r>
            <a:br>
              <a:rPr lang="en-GB" sz="2000" dirty="0">
                <a:latin typeface="+mj-lt"/>
              </a:rPr>
            </a:br>
            <a:r>
              <a:rPr lang="lt-LT" sz="2000" dirty="0">
                <a:latin typeface="+mj-lt"/>
              </a:rPr>
              <a:t>  ir pasitikėjimą savimi, naudodamiesi klausimų skale</a:t>
            </a:r>
            <a:r>
              <a:rPr lang="en-GB" sz="2000" dirty="0">
                <a:latin typeface="+mj-lt"/>
              </a:rPr>
              <a:t>) </a:t>
            </a:r>
          </a:p>
        </p:txBody>
      </p:sp>
      <p:pic>
        <p:nvPicPr>
          <p:cNvPr id="9" name="Afbeelding 9" descr="Afbeelding met wit&#10;&#10;Automatisch gegenereerde beschrijving">
            <a:extLst>
              <a:ext uri="{FF2B5EF4-FFF2-40B4-BE49-F238E27FC236}">
                <a16:creationId xmlns:a16="http://schemas.microsoft.com/office/drawing/2014/main" id="{F48D2377-93BB-C714-4E87-96C5C8C35D0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88AAE76D-035F-FD22-11E3-DC4EB2AAB6E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1" name="Tekstvak 6">
            <a:extLst>
              <a:ext uri="{FF2B5EF4-FFF2-40B4-BE49-F238E27FC236}">
                <a16:creationId xmlns:a16="http://schemas.microsoft.com/office/drawing/2014/main" id="{0151AA27-EFFD-4874-FC37-2287F67A520F}"/>
              </a:ext>
            </a:extLst>
          </p:cNvPr>
          <p:cNvSpPr txBox="1"/>
          <p:nvPr/>
        </p:nvSpPr>
        <p:spPr>
          <a:xfrm>
            <a:off x="1736561" y="5308099"/>
            <a:ext cx="27432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rPr>
              <a:t> </a:t>
            </a:r>
            <a:r>
              <a:rPr lang="en-GB" sz="900" dirty="0">
                <a:latin typeface="+mj-lt"/>
                <a:ea typeface="+mn-lt"/>
                <a:cs typeface="+mn-lt"/>
                <a:hlinkClick r:id="rId6"/>
              </a:rPr>
              <a:t>https://uncmotivationalinterviewing.wordpress.com/2017/02/01/motivational-interviewing-components-process-of-motivational-interviewing/</a:t>
            </a:r>
            <a:r>
              <a:rPr lang="en-GB" sz="900" dirty="0">
                <a:latin typeface="+mj-lt"/>
                <a:ea typeface="+mn-lt"/>
                <a:cs typeface="+mn-lt"/>
              </a:rPr>
              <a:t> </a:t>
            </a:r>
          </a:p>
          <a:p>
            <a:r>
              <a:rPr lang="en-GB" sz="900" dirty="0">
                <a:latin typeface="+mj-lt"/>
                <a:ea typeface="+mn-lt"/>
                <a:cs typeface="+mn-lt"/>
              </a:rPr>
              <a:t> </a:t>
            </a:r>
          </a:p>
        </p:txBody>
      </p:sp>
    </p:spTree>
    <p:extLst>
      <p:ext uri="{BB962C8B-B14F-4D97-AF65-F5344CB8AC3E}">
        <p14:creationId xmlns:p14="http://schemas.microsoft.com/office/powerpoint/2010/main" val="247516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83B75B-A5FB-767C-85A8-C1B70FC65357}"/>
              </a:ext>
            </a:extLst>
          </p:cNvPr>
          <p:cNvSpPr>
            <a:spLocks noGrp="1" noChangeArrowheads="1"/>
          </p:cNvSpPr>
          <p:nvPr>
            <p:ph idx="1"/>
          </p:nvPr>
        </p:nvSpPr>
        <p:spPr>
          <a:xfrm>
            <a:off x="899102" y="1654061"/>
            <a:ext cx="7162801" cy="4700702"/>
          </a:xfrm>
        </p:spPr>
        <p:txBody>
          <a:bodyPr>
            <a:normAutofit lnSpcReduction="10000"/>
          </a:bodyPr>
          <a:lstStyle/>
          <a:p>
            <a:pPr marL="358775" indent="-358775">
              <a:lnSpc>
                <a:spcPct val="100000"/>
              </a:lnSpc>
              <a:buFontTx/>
              <a:buAutoNum type="arabicPeriod"/>
            </a:pPr>
            <a:r>
              <a:rPr lang="lt-LT" altLang="nl-NL" sz="2000" dirty="0"/>
              <a:t>Realių kontaktų užmezgimas ir palaikymas</a:t>
            </a:r>
            <a:endParaRPr lang="nl-NL" altLang="nl-NL" sz="2000" dirty="0"/>
          </a:p>
          <a:p>
            <a:pPr lvl="1">
              <a:lnSpc>
                <a:spcPct val="100000"/>
              </a:lnSpc>
            </a:pPr>
            <a:r>
              <a:rPr lang="lt-LT" altLang="nl-NL" sz="1800" dirty="0" err="1"/>
              <a:t>Empatiškumas</a:t>
            </a:r>
            <a:r>
              <a:rPr lang="lt-LT" altLang="nl-NL" sz="1800" dirty="0"/>
              <a:t>, aktyvus dalyvavimas, bendradarbiavimas</a:t>
            </a:r>
            <a:endParaRPr lang="nl-NL" altLang="nl-NL" sz="1800" dirty="0"/>
          </a:p>
          <a:p>
            <a:pPr marL="358775" indent="-358775">
              <a:lnSpc>
                <a:spcPct val="100000"/>
              </a:lnSpc>
              <a:buFontTx/>
              <a:buAutoNum type="arabicPeriod"/>
            </a:pPr>
            <a:r>
              <a:rPr lang="lt-LT" altLang="nl-NL" sz="2000" dirty="0"/>
              <a:t>Tikslų nustatymas</a:t>
            </a:r>
            <a:endParaRPr lang="nl-NL" altLang="nl-NL" sz="2000" dirty="0"/>
          </a:p>
          <a:p>
            <a:pPr lvl="1">
              <a:lnSpc>
                <a:spcPct val="100000"/>
              </a:lnSpc>
            </a:pPr>
            <a:r>
              <a:rPr lang="lt-LT" altLang="nl-NL" sz="1800" dirty="0"/>
              <a:t>Įmanomų ir realistiškų</a:t>
            </a:r>
            <a:endParaRPr lang="nl-NL" altLang="nl-NL" sz="1800" dirty="0"/>
          </a:p>
          <a:p>
            <a:pPr lvl="1">
              <a:lnSpc>
                <a:spcPct val="100000"/>
              </a:lnSpc>
            </a:pPr>
            <a:r>
              <a:rPr lang="lt-LT" altLang="nl-NL" sz="1800" dirty="0"/>
              <a:t>Pozityvus išsakymas</a:t>
            </a:r>
            <a:endParaRPr lang="nl-NL" altLang="nl-NL" sz="1800" dirty="0"/>
          </a:p>
          <a:p>
            <a:pPr lvl="1">
              <a:lnSpc>
                <a:spcPct val="100000"/>
              </a:lnSpc>
            </a:pPr>
            <a:r>
              <a:rPr lang="lt-LT" altLang="nl-NL" sz="1800" dirty="0"/>
              <a:t>Motyvacijos ieškojimas / savęs pasitikėjimo atkūrimas</a:t>
            </a:r>
            <a:endParaRPr lang="nl-NL" altLang="nl-NL" sz="2000" dirty="0"/>
          </a:p>
          <a:p>
            <a:pPr marL="358775" indent="-358775">
              <a:lnSpc>
                <a:spcPct val="100000"/>
              </a:lnSpc>
              <a:buFontTx/>
              <a:buAutoNum type="arabicPeriod"/>
            </a:pPr>
            <a:r>
              <a:rPr lang="lt-LT" altLang="nl-NL" sz="2000" dirty="0"/>
              <a:t>Veiksmų plano sudarymas</a:t>
            </a:r>
            <a:endParaRPr lang="nl-NL" altLang="nl-NL" sz="2000" dirty="0"/>
          </a:p>
          <a:p>
            <a:pPr lvl="1">
              <a:lnSpc>
                <a:spcPct val="100000"/>
              </a:lnSpc>
            </a:pPr>
            <a:r>
              <a:rPr lang="lt-LT" altLang="nl-NL" sz="1800" dirty="0"/>
              <a:t>Mažų ir realistiškų</a:t>
            </a:r>
            <a:endParaRPr lang="nl-NL" altLang="nl-NL" sz="1800" dirty="0"/>
          </a:p>
          <a:p>
            <a:pPr lvl="1">
              <a:lnSpc>
                <a:spcPct val="100000"/>
              </a:lnSpc>
            </a:pPr>
            <a:r>
              <a:rPr lang="lt-LT" altLang="nl-NL" sz="1800" dirty="0"/>
              <a:t>Teigiamų jausmų stiprinimas</a:t>
            </a:r>
            <a:endParaRPr lang="nl-NL" altLang="nl-NL" sz="1800" dirty="0"/>
          </a:p>
          <a:p>
            <a:pPr lvl="1">
              <a:lnSpc>
                <a:spcPct val="100000"/>
              </a:lnSpc>
            </a:pPr>
            <a:r>
              <a:rPr lang="lt-LT" altLang="nl-NL" sz="1800" dirty="0"/>
              <a:t>Skatinimas keisti kalbėjimo būdą</a:t>
            </a:r>
            <a:endParaRPr lang="nl-NL" altLang="nl-NL" sz="1800" dirty="0"/>
          </a:p>
          <a:p>
            <a:pPr marL="358775" indent="-358775">
              <a:lnSpc>
                <a:spcPct val="100000"/>
              </a:lnSpc>
              <a:buFontTx/>
              <a:buAutoNum type="arabicPeriod"/>
            </a:pPr>
            <a:r>
              <a:rPr lang="lt-LT" altLang="nl-NL" sz="2000" dirty="0"/>
              <a:t>Judėjimas</a:t>
            </a:r>
            <a:endParaRPr lang="nl-NL" altLang="nl-NL" sz="2000" dirty="0"/>
          </a:p>
          <a:p>
            <a:pPr lvl="1">
              <a:lnSpc>
                <a:spcPct val="100000"/>
              </a:lnSpc>
            </a:pPr>
            <a:r>
              <a:rPr lang="lt-LT" altLang="nl-NL" sz="1800" dirty="0"/>
              <a:t>Žingsnis po žingsnio</a:t>
            </a:r>
            <a:endParaRPr lang="nl-NL" altLang="nl-NL" sz="1800" dirty="0"/>
          </a:p>
          <a:p>
            <a:pPr lvl="1">
              <a:lnSpc>
                <a:spcPct val="100000"/>
              </a:lnSpc>
            </a:pPr>
            <a:r>
              <a:rPr lang="lt-LT" altLang="nl-NL" sz="1800" dirty="0"/>
              <a:t>Dėmesio skyrimas motyvacijai, pasirengimas veikti ir pasitikėjimas savimi</a:t>
            </a:r>
            <a:endParaRPr lang="nl-NL" altLang="nl-NL" sz="1800" dirty="0"/>
          </a:p>
        </p:txBody>
      </p:sp>
      <p:sp>
        <p:nvSpPr>
          <p:cNvPr id="3" name="Fußzeilenplatzhalter 2">
            <a:extLst>
              <a:ext uri="{FF2B5EF4-FFF2-40B4-BE49-F238E27FC236}">
                <a16:creationId xmlns:a16="http://schemas.microsoft.com/office/drawing/2014/main" id="{B8FEF613-0A52-0704-6CB3-DCA57331123D}"/>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50B732BF-D9D9-ACE7-6A21-81FA7E65A859}"/>
              </a:ext>
            </a:extLst>
          </p:cNvPr>
          <p:cNvSpPr>
            <a:spLocks noGrp="1"/>
          </p:cNvSpPr>
          <p:nvPr>
            <p:ph type="sldNum" sz="quarter" idx="12"/>
          </p:nvPr>
        </p:nvSpPr>
        <p:spPr/>
        <p:txBody>
          <a:bodyPr/>
          <a:lstStyle/>
          <a:p>
            <a:fld id="{F96B14D3-7D2A-2041-9DA6-67735C9926F2}" type="slidenum">
              <a:rPr lang="en-GB" noProof="0" smtClean="0"/>
              <a:t>33</a:t>
            </a:fld>
            <a:endParaRPr lang="en-GB" noProof="0"/>
          </a:p>
        </p:txBody>
      </p:sp>
      <p:sp>
        <p:nvSpPr>
          <p:cNvPr id="9218" name="Rectangle 2">
            <a:extLst>
              <a:ext uri="{FF2B5EF4-FFF2-40B4-BE49-F238E27FC236}">
                <a16:creationId xmlns:a16="http://schemas.microsoft.com/office/drawing/2014/main" id="{46F63B73-94B8-656F-DD40-10133ACCE5B3}"/>
              </a:ext>
            </a:extLst>
          </p:cNvPr>
          <p:cNvSpPr>
            <a:spLocks noGrp="1" noChangeArrowheads="1"/>
          </p:cNvSpPr>
          <p:nvPr>
            <p:ph type="title"/>
          </p:nvPr>
        </p:nvSpPr>
        <p:spPr>
          <a:xfrm>
            <a:off x="838200" y="372639"/>
            <a:ext cx="9920289" cy="933647"/>
          </a:xfrm>
        </p:spPr>
        <p:txBody>
          <a:bodyPr>
            <a:normAutofit fontScale="90000"/>
          </a:bodyPr>
          <a:lstStyle/>
          <a:p>
            <a:pPr eaLnBrk="1" hangingPunct="1"/>
            <a:r>
              <a:rPr lang="lt-LT" altLang="nl-NL" sz="5400" dirty="0"/>
              <a:t>Motyvuojančio interviu </a:t>
            </a:r>
            <a:r>
              <a:rPr lang="lt-LT" altLang="nl-NL" sz="5400" dirty="0" err="1"/>
              <a:t>etapiškumas</a:t>
            </a:r>
            <a:endParaRPr lang="nl-NL" altLang="nl-NL" sz="5400" dirty="0"/>
          </a:p>
        </p:txBody>
      </p:sp>
      <p:pic>
        <p:nvPicPr>
          <p:cNvPr id="6" name="Afbeelding 9" descr="Afbeelding met wit&#10;&#10;Automatisch gegenereerde beschrijving">
            <a:extLst>
              <a:ext uri="{FF2B5EF4-FFF2-40B4-BE49-F238E27FC236}">
                <a16:creationId xmlns:a16="http://schemas.microsoft.com/office/drawing/2014/main" id="{EC6192E5-7E41-035C-B210-959E7CFD2566}"/>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901AAE62-5305-39E1-5F43-4CBD568A71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302147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4243806" y="335202"/>
            <a:ext cx="6168107" cy="10604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a:p>
        </p:txBody>
      </p:sp>
      <p:sp>
        <p:nvSpPr>
          <p:cNvPr id="5" name="Rectangle 2"/>
          <p:cNvSpPr txBox="1">
            <a:spLocks noChangeArrowheads="1"/>
          </p:cNvSpPr>
          <p:nvPr/>
        </p:nvSpPr>
        <p:spPr>
          <a:xfrm>
            <a:off x="2346478" y="2583341"/>
            <a:ext cx="3816424" cy="348000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b="1" dirty="0"/>
              <a:t>PRIKLAUSO</a:t>
            </a:r>
            <a:r>
              <a:rPr lang="en-US" sz="2000" dirty="0"/>
              <a:t>:</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Pasitikėjimo savimi padidinimas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Užuojauta</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Sugebėjimas išklausyti</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Emocijų uždegimas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Savarankiškumo gerbimas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Bendradarbiavimas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Gebėjimas priimti dalykus tokius, kokie jie yra</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a:t>
            </a:r>
            <a:r>
              <a:rPr lang="lt-LT" sz="2000" dirty="0"/>
              <a:t>diskomforto ištvėrimas</a:t>
            </a:r>
            <a:r>
              <a:rPr lang="en-US" sz="2000" dirty="0"/>
              <a:t>)</a:t>
            </a:r>
          </a:p>
        </p:txBody>
      </p:sp>
      <p:sp>
        <p:nvSpPr>
          <p:cNvPr id="6" name="Rectangle 3"/>
          <p:cNvSpPr txBox="1">
            <a:spLocks noChangeArrowheads="1"/>
          </p:cNvSpPr>
          <p:nvPr/>
        </p:nvSpPr>
        <p:spPr>
          <a:xfrm>
            <a:off x="6450934" y="2583341"/>
            <a:ext cx="3783012" cy="3306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b="1" dirty="0"/>
              <a:t>NEPRIKLAUSO</a:t>
            </a:r>
            <a:r>
              <a:rPr lang="en-US" sz="2000" b="1" dirty="0"/>
              <a:t>: </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Atsisakymas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Konfrontacija</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Pasipriešinimas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Neprašytų patarimų teikimas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Žmonių ženklinimas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Raginimas atsiskaityti</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lt-LT" sz="2000" dirty="0"/>
              <a:t>Pataisos refleksas</a:t>
            </a: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p:txBody>
      </p:sp>
      <p:sp>
        <p:nvSpPr>
          <p:cNvPr id="3" name="Fußzeilenplatzhalter 2">
            <a:extLst>
              <a:ext uri="{FF2B5EF4-FFF2-40B4-BE49-F238E27FC236}">
                <a16:creationId xmlns:a16="http://schemas.microsoft.com/office/drawing/2014/main" id="{D2CFF767-B1ED-00C4-7962-8025689AA24D}"/>
              </a:ext>
            </a:extLst>
          </p:cNvPr>
          <p:cNvSpPr>
            <a:spLocks noGrp="1"/>
          </p:cNvSpPr>
          <p:nvPr>
            <p:ph type="ftr" sz="quarter" idx="11"/>
          </p:nvPr>
        </p:nvSpPr>
        <p:spPr/>
        <p:txBody>
          <a:bodyPr/>
          <a:lstStyle/>
          <a:p>
            <a:r>
              <a:rPr lang="en-GB" noProof="0" dirty="0"/>
              <a:t>ERASMUS+ DIGIGEN 
Project Ref. No. 2021-1-DE02-KA220-VET-000025335</a:t>
            </a:r>
          </a:p>
        </p:txBody>
      </p:sp>
      <p:sp>
        <p:nvSpPr>
          <p:cNvPr id="9" name="Foliennummernplatzhalter 8">
            <a:extLst>
              <a:ext uri="{FF2B5EF4-FFF2-40B4-BE49-F238E27FC236}">
                <a16:creationId xmlns:a16="http://schemas.microsoft.com/office/drawing/2014/main" id="{0B347C87-673D-F5F8-0907-12B7A2C38767}"/>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7" name="Titel 6">
            <a:extLst>
              <a:ext uri="{FF2B5EF4-FFF2-40B4-BE49-F238E27FC236}">
                <a16:creationId xmlns:a16="http://schemas.microsoft.com/office/drawing/2014/main" id="{11619529-0AE2-09F0-38F9-9DA80C2DB2C1}"/>
              </a:ext>
            </a:extLst>
          </p:cNvPr>
          <p:cNvSpPr>
            <a:spLocks noGrp="1"/>
          </p:cNvSpPr>
          <p:nvPr>
            <p:ph type="title"/>
          </p:nvPr>
        </p:nvSpPr>
        <p:spPr/>
        <p:txBody>
          <a:bodyPr/>
          <a:lstStyle/>
          <a:p>
            <a:br>
              <a:rPr lang="en-US" dirty="0"/>
            </a:br>
            <a:endParaRPr lang="nl-NL" dirty="0"/>
          </a:p>
        </p:txBody>
      </p:sp>
      <p:pic>
        <p:nvPicPr>
          <p:cNvPr id="10" name="Afbeelding 9" descr="Afbeelding met wit&#10;&#10;Automatisch gegenereerde beschrijving">
            <a:extLst>
              <a:ext uri="{FF2B5EF4-FFF2-40B4-BE49-F238E27FC236}">
                <a16:creationId xmlns:a16="http://schemas.microsoft.com/office/drawing/2014/main" id="{6A842584-884B-A5F6-F18D-389BE5485C52}"/>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id="{515DC881-E8F5-0185-B13F-90E4B2697A8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3" name="Textfeld 12">
            <a:extLst>
              <a:ext uri="{FF2B5EF4-FFF2-40B4-BE49-F238E27FC236}">
                <a16:creationId xmlns:a16="http://schemas.microsoft.com/office/drawing/2014/main" id="{E3176868-B359-D768-E61E-92352EA51BC5}"/>
              </a:ext>
            </a:extLst>
          </p:cNvPr>
          <p:cNvSpPr txBox="1"/>
          <p:nvPr/>
        </p:nvSpPr>
        <p:spPr>
          <a:xfrm>
            <a:off x="1197457" y="1541129"/>
            <a:ext cx="9797086" cy="523220"/>
          </a:xfrm>
          <a:prstGeom prst="rect">
            <a:avLst/>
          </a:prstGeom>
          <a:noFill/>
        </p:spPr>
        <p:txBody>
          <a:bodyPr wrap="square">
            <a:spAutoFit/>
          </a:bodyPr>
          <a:lstStyle/>
          <a:p>
            <a:pPr algn="ctr"/>
            <a:r>
              <a:rPr lang="lt-LT" sz="2800" dirty="0">
                <a:solidFill>
                  <a:schemeClr val="accent1"/>
                </a:solidFill>
              </a:rPr>
              <a:t>KAS PRIKLAUSO IR NEPRIKLAUSO MOTYVUOJANČIAM INTERVIU?</a:t>
            </a:r>
            <a:endParaRPr lang="en-GB" sz="2800" dirty="0">
              <a:solidFill>
                <a:schemeClr val="accent1"/>
              </a:solidFill>
            </a:endParaRPr>
          </a:p>
        </p:txBody>
      </p:sp>
      <p:sp>
        <p:nvSpPr>
          <p:cNvPr id="15" name="Titel 1">
            <a:extLst>
              <a:ext uri="{FF2B5EF4-FFF2-40B4-BE49-F238E27FC236}">
                <a16:creationId xmlns:a16="http://schemas.microsoft.com/office/drawing/2014/main" id="{92B9AF76-59B9-9B42-477A-F43264B7DC09}"/>
              </a:ext>
            </a:extLst>
          </p:cNvPr>
          <p:cNvSpPr txBox="1">
            <a:spLocks/>
          </p:cNvSpPr>
          <p:nvPr/>
        </p:nvSpPr>
        <p:spPr>
          <a:xfrm>
            <a:off x="838200" y="372638"/>
            <a:ext cx="9753599" cy="780585"/>
          </a:xfrm>
          <a:prstGeom prst="rect">
            <a:avLst/>
          </a:prstGeom>
        </p:spPr>
        <p:txBody>
          <a:bodyPr vert="horz" lIns="91440" tIns="45720" rIns="91440" bIns="45720" rtlCol="0" anchor="t">
            <a:noAutofit/>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lt-LT" sz="6000" dirty="0"/>
              <a:t>Priklauso ir nepriklauso</a:t>
            </a:r>
            <a:endParaRPr lang="nl-NL" sz="6000" dirty="0"/>
          </a:p>
        </p:txBody>
      </p:sp>
    </p:spTree>
    <p:extLst>
      <p:ext uri="{BB962C8B-B14F-4D97-AF65-F5344CB8AC3E}">
        <p14:creationId xmlns:p14="http://schemas.microsoft.com/office/powerpoint/2010/main" val="1636404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lt-LT" dirty="0"/>
              <a:t>Kuo norėtumėte tikėti vietoj to?</a:t>
            </a:r>
            <a:endParaRPr lang="en-GB" dirty="0"/>
          </a:p>
          <a:p>
            <a:pPr lvl="1"/>
            <a:r>
              <a:rPr lang="lt-LT" i="1" dirty="0"/>
              <a:t>„Niekas neturi prasmės, išskyrus tai, kam mes patys suteikiame prasmę“</a:t>
            </a:r>
            <a:endParaRPr lang="nl-NL" i="1" dirty="0"/>
          </a:p>
          <a:p>
            <a:pPr lvl="1"/>
            <a:endParaRPr lang="nl-NL" i="1" dirty="0"/>
          </a:p>
          <a:p>
            <a:r>
              <a:rPr lang="lt-LT" dirty="0"/>
              <a:t>Nustokite vertinti, svarbu ne būti teisiam ar neteisiam, o klausti:</a:t>
            </a:r>
            <a:endParaRPr lang="en-GB" dirty="0"/>
          </a:p>
          <a:p>
            <a:pPr lvl="1"/>
            <a:r>
              <a:rPr lang="lt-LT" i="1" dirty="0"/>
              <a:t>„Kas man padeda judėti į priekį“</a:t>
            </a:r>
            <a:endParaRPr lang="en-US" i="1" dirty="0"/>
          </a:p>
          <a:p>
            <a:pPr lvl="1"/>
            <a:endParaRPr lang="nl-NL" dirty="0"/>
          </a:p>
          <a:p>
            <a:r>
              <a:rPr lang="lt-LT" dirty="0"/>
              <a:t>Galvokite apie galimybes</a:t>
            </a:r>
            <a:endParaRPr lang="en-GB" dirty="0"/>
          </a:p>
          <a:p>
            <a:pPr lvl="1"/>
            <a:r>
              <a:rPr lang="lt-LT" i="1" dirty="0"/>
              <a:t>„Kad ir kas nutiktų: aš ieškau aspektų, kuriems galiu padaryti įtaką, kurie yra mano pajėgose ir kuriuos galiu paveikti. Aš galiu rinktis“</a:t>
            </a:r>
            <a:endParaRPr lang="en-US" i="1" dirty="0"/>
          </a:p>
        </p:txBody>
      </p:sp>
      <p:sp>
        <p:nvSpPr>
          <p:cNvPr id="5" name="Fußzeilenplatzhalter 4">
            <a:extLst>
              <a:ext uri="{FF2B5EF4-FFF2-40B4-BE49-F238E27FC236}">
                <a16:creationId xmlns:a16="http://schemas.microsoft.com/office/drawing/2014/main" id="{1CE20DB5-303F-6E31-EE2C-BACB0A5EF318}"/>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98FD03FA-DAE3-FB91-F847-0F1EE24D881D}"/>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2" name="Title 1"/>
          <p:cNvSpPr>
            <a:spLocks noGrp="1"/>
          </p:cNvSpPr>
          <p:nvPr>
            <p:ph type="title"/>
          </p:nvPr>
        </p:nvSpPr>
        <p:spPr/>
        <p:txBody>
          <a:bodyPr/>
          <a:lstStyle/>
          <a:p>
            <a:r>
              <a:rPr lang="lt-LT" dirty="0"/>
              <a:t>Kurkite naujus įsitikinimus</a:t>
            </a:r>
            <a:endParaRPr lang="en-GB" dirty="0"/>
          </a:p>
        </p:txBody>
      </p:sp>
      <p:pic>
        <p:nvPicPr>
          <p:cNvPr id="8" name="Afbeelding 9" descr="Afbeelding met wit&#10;&#10;Automatisch gegenereerde beschrijving">
            <a:extLst>
              <a:ext uri="{FF2B5EF4-FFF2-40B4-BE49-F238E27FC236}">
                <a16:creationId xmlns:a16="http://schemas.microsoft.com/office/drawing/2014/main" id="{9C25ACED-6B50-1244-CA55-637332FAB83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6D628C89-0944-310F-65DC-4872CABF89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406798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ADF1AA3-5983-89D3-57FE-4233E99379AA}"/>
              </a:ext>
            </a:extLst>
          </p:cNvPr>
          <p:cNvSpPr/>
          <p:nvPr/>
        </p:nvSpPr>
        <p:spPr>
          <a:xfrm>
            <a:off x="0" y="0"/>
            <a:ext cx="2601686" cy="6858000"/>
          </a:xfrm>
          <a:prstGeom prst="rect">
            <a:avLst/>
          </a:prstGeom>
          <a:solidFill>
            <a:srgbClr val="FDECE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074" name="Picture 2" descr="What Are Examples Of Limiting Beliefs">
            <a:extLst>
              <a:ext uri="{FF2B5EF4-FFF2-40B4-BE49-F238E27FC236}">
                <a16:creationId xmlns:a16="http://schemas.microsoft.com/office/drawing/2014/main" id="{BDABCD8B-3CAC-1527-32BB-6A934EECD0B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870"/>
          <a:stretch/>
        </p:blipFill>
        <p:spPr bwMode="auto">
          <a:xfrm>
            <a:off x="2739236" y="234684"/>
            <a:ext cx="6363261" cy="6120079"/>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a:extLst>
              <a:ext uri="{FF2B5EF4-FFF2-40B4-BE49-F238E27FC236}">
                <a16:creationId xmlns:a16="http://schemas.microsoft.com/office/drawing/2014/main" id="{1F74573B-1010-C9FB-7DF7-430ADC1A3B36}"/>
              </a:ext>
            </a:extLst>
          </p:cNvPr>
          <p:cNvSpPr>
            <a:spLocks noGrp="1"/>
          </p:cNvSpPr>
          <p:nvPr>
            <p:ph type="ftr" sz="quarter" idx="11"/>
          </p:nvPr>
        </p:nvSpPr>
        <p:spPr>
          <a:xfrm>
            <a:off x="-2430" y="5761037"/>
            <a:ext cx="2474461" cy="365125"/>
          </a:xfrm>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7157C04A-2DE8-1347-4643-3D87F2B4DB54}"/>
              </a:ext>
            </a:extLst>
          </p:cNvPr>
          <p:cNvSpPr>
            <a:spLocks noGrp="1"/>
          </p:cNvSpPr>
          <p:nvPr>
            <p:ph type="sldNum" sz="quarter" idx="12"/>
          </p:nvPr>
        </p:nvSpPr>
        <p:spPr/>
        <p:txBody>
          <a:bodyPr/>
          <a:lstStyle/>
          <a:p>
            <a:fld id="{F96B14D3-7D2A-2041-9DA6-67735C9926F2}" type="slidenum">
              <a:rPr lang="en-GB" noProof="0" smtClean="0"/>
              <a:t>36</a:t>
            </a:fld>
            <a:endParaRPr lang="en-GB" noProof="0"/>
          </a:p>
        </p:txBody>
      </p:sp>
      <p:pic>
        <p:nvPicPr>
          <p:cNvPr id="6" name="Afbeelding 9" descr="Afbeelding met wit&#10;&#10;Automatisch gegenereerde beschrijving">
            <a:extLst>
              <a:ext uri="{FF2B5EF4-FFF2-40B4-BE49-F238E27FC236}">
                <a16:creationId xmlns:a16="http://schemas.microsoft.com/office/drawing/2014/main" id="{402E7A01-328D-A21B-0EF1-3E2EB684BCE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F518B8D1-C422-B821-E979-77F9010FD0D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9" name="Title 1">
            <a:extLst>
              <a:ext uri="{FF2B5EF4-FFF2-40B4-BE49-F238E27FC236}">
                <a16:creationId xmlns:a16="http://schemas.microsoft.com/office/drawing/2014/main" id="{0A2243C7-5DB0-8815-17B5-D49D206572B4}"/>
              </a:ext>
            </a:extLst>
          </p:cNvPr>
          <p:cNvSpPr txBox="1">
            <a:spLocks/>
          </p:cNvSpPr>
          <p:nvPr/>
        </p:nvSpPr>
        <p:spPr>
          <a:xfrm rot="16200000">
            <a:off x="-622695" y="2195709"/>
            <a:ext cx="3714990" cy="1758078"/>
          </a:xfrm>
          <a:prstGeom prst="rect">
            <a:avLst/>
          </a:prstGeom>
        </p:spPr>
        <p:txBody>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lt-LT" sz="4800" dirty="0"/>
              <a:t>Įsitikinimų pertvarkymas</a:t>
            </a:r>
            <a:endParaRPr lang="en-US" sz="4800" dirty="0"/>
          </a:p>
        </p:txBody>
      </p:sp>
      <p:sp>
        <p:nvSpPr>
          <p:cNvPr id="4" name="Tekstvak 9">
            <a:extLst>
              <a:ext uri="{FF2B5EF4-FFF2-40B4-BE49-F238E27FC236}">
                <a16:creationId xmlns:a16="http://schemas.microsoft.com/office/drawing/2014/main" id="{E37B5C3B-D902-3CF5-33D9-768AB74AE8D2}"/>
              </a:ext>
            </a:extLst>
          </p:cNvPr>
          <p:cNvSpPr txBox="1"/>
          <p:nvPr/>
        </p:nvSpPr>
        <p:spPr>
          <a:xfrm>
            <a:off x="2739236" y="6350556"/>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hlinkClick r:id="rId6"/>
              </a:rPr>
              <a:t>https://padfieldpartnership.com/how-your-mindset-can-enable-or-limit-you/</a:t>
            </a:r>
            <a:endParaRPr lang="en-GB" sz="900"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409476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68257359"/>
              </p:ext>
            </p:extLst>
          </p:nvPr>
        </p:nvGraphicFramePr>
        <p:xfrm>
          <a:off x="571500" y="1696274"/>
          <a:ext cx="11049000" cy="3924560"/>
        </p:xfrm>
        <a:graphic>
          <a:graphicData uri="http://schemas.openxmlformats.org/drawingml/2006/table">
            <a:tbl>
              <a:tblPr firstRow="1" bandRow="1">
                <a:tableStyleId>{7DF18680-E054-41AD-8BC1-D1AEF772440D}</a:tableStyleId>
              </a:tblPr>
              <a:tblGrid>
                <a:gridCol w="4484914">
                  <a:extLst>
                    <a:ext uri="{9D8B030D-6E8A-4147-A177-3AD203B41FA5}">
                      <a16:colId xmlns:a16="http://schemas.microsoft.com/office/drawing/2014/main" val="3283971758"/>
                    </a:ext>
                  </a:extLst>
                </a:gridCol>
                <a:gridCol w="6564086">
                  <a:extLst>
                    <a:ext uri="{9D8B030D-6E8A-4147-A177-3AD203B41FA5}">
                      <a16:colId xmlns:a16="http://schemas.microsoft.com/office/drawing/2014/main" val="3953503822"/>
                    </a:ext>
                  </a:extLst>
                </a:gridCol>
              </a:tblGrid>
              <a:tr h="0">
                <a:tc>
                  <a:txBody>
                    <a:bodyPr/>
                    <a:lstStyle/>
                    <a:p>
                      <a:pPr algn="r">
                        <a:lnSpc>
                          <a:spcPct val="115000"/>
                        </a:lnSpc>
                        <a:spcAft>
                          <a:spcPts val="1000"/>
                        </a:spcAft>
                      </a:pPr>
                      <a:r>
                        <a:rPr lang="lt-LT" sz="1800" noProof="0" dirty="0">
                          <a:effectLst/>
                        </a:rPr>
                        <a:t>Nenaudingos mintys (fiksuota mąstysena)</a:t>
                      </a:r>
                      <a:endParaRPr lang="en-US" sz="1800" noProof="0" dirty="0">
                        <a:effectLst/>
                        <a:latin typeface="Century Gothic" panose="020B0502020202020204" pitchFamily="34" charset="0"/>
                        <a:ea typeface="+mn-ea"/>
                        <a:cs typeface="Times New Roman" panose="02020603050405020304" pitchFamily="18" charset="0"/>
                      </a:endParaRPr>
                    </a:p>
                  </a:txBody>
                  <a:tcPr marL="68580" marR="68580" marT="54000" marB="54000"/>
                </a:tc>
                <a:tc>
                  <a:txBody>
                    <a:bodyPr/>
                    <a:lstStyle/>
                    <a:p>
                      <a:pPr>
                        <a:lnSpc>
                          <a:spcPct val="115000"/>
                        </a:lnSpc>
                        <a:spcAft>
                          <a:spcPts val="1000"/>
                        </a:spcAft>
                      </a:pPr>
                      <a:r>
                        <a:rPr lang="lt-LT" sz="1800" noProof="0" dirty="0">
                          <a:effectLst/>
                        </a:rPr>
                        <a:t>Naudingos mintys (augimo mąstysena)</a:t>
                      </a:r>
                      <a:endParaRPr lang="en-US" sz="1800" noProof="0" dirty="0">
                        <a:effectLst/>
                        <a:latin typeface="Century Gothic" panose="020B0502020202020204" pitchFamily="34" charset="0"/>
                        <a:ea typeface="+mn-ea"/>
                        <a:cs typeface="Times New Roman" panose="02020603050405020304" pitchFamily="18" charset="0"/>
                      </a:endParaRPr>
                    </a:p>
                  </a:txBody>
                  <a:tcPr marL="68580" marR="68580" marT="54000" marB="54000"/>
                </a:tc>
                <a:extLst>
                  <a:ext uri="{0D108BD9-81ED-4DB2-BD59-A6C34878D82A}">
                    <a16:rowId xmlns:a16="http://schemas.microsoft.com/office/drawing/2014/main" val="4033254145"/>
                  </a:ext>
                </a:extLst>
              </a:tr>
              <a:tr h="0">
                <a:tc>
                  <a:txBody>
                    <a:bodyPr/>
                    <a:lstStyle/>
                    <a:p>
                      <a:pPr algn="r">
                        <a:lnSpc>
                          <a:spcPct val="115000"/>
                        </a:lnSpc>
                        <a:spcAft>
                          <a:spcPts val="1000"/>
                        </a:spcAft>
                      </a:pPr>
                      <a:r>
                        <a:rPr lang="lt-LT" sz="1600" noProof="0" dirty="0">
                          <a:effectLst/>
                        </a:rPr>
                        <a:t>Aš negaliu.</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Aš kol kas negaliu.</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3200244027"/>
                  </a:ext>
                </a:extLst>
              </a:tr>
              <a:tr h="0">
                <a:tc>
                  <a:txBody>
                    <a:bodyPr/>
                    <a:lstStyle/>
                    <a:p>
                      <a:pPr algn="r">
                        <a:lnSpc>
                          <a:spcPct val="115000"/>
                        </a:lnSpc>
                        <a:spcAft>
                          <a:spcPts val="1000"/>
                        </a:spcAft>
                      </a:pPr>
                      <a:r>
                        <a:rPr lang="lt-LT" sz="1600" noProof="0" dirty="0">
                          <a:effectLst/>
                        </a:rPr>
                        <a:t>Man blogai sekasi vadovavimas.</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Mano vadovavimo tvarkai palaikyti reikia papildomų pastangų.</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814123569"/>
                  </a:ext>
                </a:extLst>
              </a:tr>
              <a:tr h="0">
                <a:tc>
                  <a:txBody>
                    <a:bodyPr/>
                    <a:lstStyle/>
                    <a:p>
                      <a:pPr algn="r">
                        <a:lnSpc>
                          <a:spcPct val="115000"/>
                        </a:lnSpc>
                        <a:spcAft>
                          <a:spcPts val="1000"/>
                        </a:spcAft>
                      </a:pPr>
                      <a:r>
                        <a:rPr lang="lt-LT" sz="1600" noProof="0" dirty="0">
                          <a:effectLst/>
                        </a:rPr>
                        <a:t>Kažkas kitas gali padaryti tai daug geriau.</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Kažkas kitas darė tai daug dažniau nei aš. Galbūt galiu iš jos pasimokyti.</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427709490"/>
                  </a:ext>
                </a:extLst>
              </a:tr>
              <a:tr h="0">
                <a:tc>
                  <a:txBody>
                    <a:bodyPr/>
                    <a:lstStyle/>
                    <a:p>
                      <a:pPr algn="r">
                        <a:lnSpc>
                          <a:spcPct val="115000"/>
                        </a:lnSpc>
                        <a:spcAft>
                          <a:spcPts val="1000"/>
                        </a:spcAft>
                      </a:pPr>
                      <a:r>
                        <a:rPr lang="lt-LT" sz="1600" noProof="0" dirty="0">
                          <a:effectLst/>
                        </a:rPr>
                        <a:t>Jei turėčiau tam talentą, tai būtų savaime suprantama.</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Net įgimta talentą turintys žmonės sunkiai dirba.</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2245091577"/>
                  </a:ext>
                </a:extLst>
              </a:tr>
              <a:tr h="0">
                <a:tc>
                  <a:txBody>
                    <a:bodyPr/>
                    <a:lstStyle/>
                    <a:p>
                      <a:pPr algn="r">
                        <a:lnSpc>
                          <a:spcPct val="115000"/>
                        </a:lnSpc>
                        <a:spcAft>
                          <a:spcPts val="1000"/>
                        </a:spcAft>
                      </a:pPr>
                      <a:r>
                        <a:rPr lang="lt-LT" sz="1600" noProof="0" dirty="0">
                          <a:effectLst/>
                        </a:rPr>
                        <a:t>Nesu gera vadovė</a:t>
                      </a:r>
                      <a:r>
                        <a:rPr lang="en-US" sz="1600" noProof="0" dirty="0">
                          <a:effectLst/>
                        </a:rPr>
                        <a: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Stipriai stengiuosi būti geriausia, kokia tik galėčiau būti, o klaidos, kurias kartais darau, yra to dalis.</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2092129345"/>
                  </a:ext>
                </a:extLst>
              </a:tr>
              <a:tr h="0">
                <a:tc>
                  <a:txBody>
                    <a:bodyPr/>
                    <a:lstStyle/>
                    <a:p>
                      <a:pPr algn="r">
                        <a:lnSpc>
                          <a:spcPct val="115000"/>
                        </a:lnSpc>
                        <a:spcAft>
                          <a:spcPts val="1000"/>
                        </a:spcAft>
                      </a:pPr>
                      <a:r>
                        <a:rPr lang="lt-LT" sz="1600" noProof="0" dirty="0">
                          <a:effectLst/>
                        </a:rPr>
                        <a:t>Tai neverta pastangų</a:t>
                      </a:r>
                      <a:r>
                        <a:rPr lang="en-US" sz="1600" noProof="0" dirty="0">
                          <a:effectLst/>
                        </a:rPr>
                        <a: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Jei tikrai ko nors norite, reikia įdėti pastangų.</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14464557"/>
                  </a:ext>
                </a:extLst>
              </a:tr>
              <a:tr h="0">
                <a:tc>
                  <a:txBody>
                    <a:bodyPr/>
                    <a:lstStyle/>
                    <a:p>
                      <a:pPr algn="r">
                        <a:lnSpc>
                          <a:spcPct val="115000"/>
                        </a:lnSpc>
                        <a:spcAft>
                          <a:spcPts val="1000"/>
                        </a:spcAft>
                      </a:pPr>
                      <a:r>
                        <a:rPr lang="lt-LT" sz="1600" noProof="0" dirty="0">
                          <a:effectLst/>
                        </a:rPr>
                        <a:t>Tai vis tiek nesigaus</a:t>
                      </a:r>
                      <a:r>
                        <a:rPr lang="en-US" sz="1600" noProof="0" dirty="0">
                          <a:effectLst/>
                        </a:rPr>
                        <a: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Galiu pasimokyti bandydama.</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337623764"/>
                  </a:ext>
                </a:extLst>
              </a:tr>
              <a:tr h="0">
                <a:tc>
                  <a:txBody>
                    <a:bodyPr/>
                    <a:lstStyle/>
                    <a:p>
                      <a:pPr algn="r">
                        <a:lnSpc>
                          <a:spcPct val="115000"/>
                        </a:lnSpc>
                        <a:spcAft>
                          <a:spcPts val="1000"/>
                        </a:spcAft>
                      </a:pPr>
                      <a:r>
                        <a:rPr lang="lt-LT" sz="1600" noProof="0" dirty="0">
                          <a:effectLst/>
                        </a:rPr>
                        <a:t>Viskas eina ne taip. Tai niekada nebus įgyvendinta</a:t>
                      </a:r>
                      <a:r>
                        <a:rPr lang="en-US" sz="1600" noProof="0" dirty="0">
                          <a:effectLst/>
                        </a:rPr>
                        <a: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lt-LT" sz="1600" i="1" noProof="0" dirty="0">
                          <a:effectLst/>
                        </a:rPr>
                        <a:t>Nelaimės yra to dalis. Ko galiu iš to pasimokyti? Kas galėtų man padėti?</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val="1913033507"/>
                  </a:ext>
                </a:extLst>
              </a:tr>
            </a:tbl>
          </a:graphicData>
        </a:graphic>
      </p:graphicFrame>
      <p:sp>
        <p:nvSpPr>
          <p:cNvPr id="6" name="Fußzeilenplatzhalter 5">
            <a:extLst>
              <a:ext uri="{FF2B5EF4-FFF2-40B4-BE49-F238E27FC236}">
                <a16:creationId xmlns:a16="http://schemas.microsoft.com/office/drawing/2014/main" id="{139AB3F9-3832-B549-1BF4-23FFF7F3CFE5}"/>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956C58F9-FC18-EA81-748A-5DC9B3FA1210}"/>
              </a:ext>
            </a:extLst>
          </p:cNvPr>
          <p:cNvSpPr>
            <a:spLocks noGrp="1"/>
          </p:cNvSpPr>
          <p:nvPr>
            <p:ph type="sldNum" sz="quarter" idx="12"/>
          </p:nvPr>
        </p:nvSpPr>
        <p:spPr/>
        <p:txBody>
          <a:bodyPr/>
          <a:lstStyle/>
          <a:p>
            <a:fld id="{F96B14D3-7D2A-2041-9DA6-67735C9926F2}" type="slidenum">
              <a:rPr lang="en-GB" noProof="0" smtClean="0"/>
              <a:t>37</a:t>
            </a:fld>
            <a:endParaRPr lang="en-GB" noProof="0"/>
          </a:p>
        </p:txBody>
      </p:sp>
      <p:sp>
        <p:nvSpPr>
          <p:cNvPr id="2" name="Titel 1"/>
          <p:cNvSpPr>
            <a:spLocks noGrp="1"/>
          </p:cNvSpPr>
          <p:nvPr>
            <p:ph type="title"/>
          </p:nvPr>
        </p:nvSpPr>
        <p:spPr/>
        <p:txBody>
          <a:bodyPr/>
          <a:lstStyle/>
          <a:p>
            <a:r>
              <a:rPr lang="lt-LT" dirty="0"/>
              <a:t>Minčių pertvarkymas</a:t>
            </a:r>
            <a:endParaRPr lang="nl-NL" dirty="0"/>
          </a:p>
        </p:txBody>
      </p:sp>
      <p:sp>
        <p:nvSpPr>
          <p:cNvPr id="5" name="Rectangle 1"/>
          <p:cNvSpPr>
            <a:spLocks noChangeArrowheads="1"/>
          </p:cNvSpPr>
          <p:nvPr/>
        </p:nvSpPr>
        <p:spPr bwMode="auto">
          <a:xfrm>
            <a:off x="234126" y="-61104"/>
            <a:ext cx="1271943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nl-NL" altLang="nl-NL" sz="1100">
                <a:latin typeface="Arial" panose="020B0604020202020204" pitchFamily="34" charset="0"/>
                <a:ea typeface="Century Gothic" panose="020B0502020202020204" pitchFamily="34" charset="0"/>
                <a:cs typeface="Times New Roman" panose="02020603050405020304" pitchFamily="18" charset="0"/>
              </a:rPr>
            </a:br>
            <a:endParaRPr lang="nl-NL" altLang="nl-NL" sz="600">
              <a:latin typeface="Arial" panose="020B0604020202020204" pitchFamily="34" charset="0"/>
            </a:endParaRPr>
          </a:p>
          <a:p>
            <a:pPr eaLnBrk="0" fontAlgn="base" hangingPunct="0">
              <a:spcBef>
                <a:spcPct val="0"/>
              </a:spcBef>
              <a:spcAft>
                <a:spcPct val="0"/>
              </a:spcAft>
            </a:pPr>
            <a:endParaRPr lang="nl-NL" altLang="nl-NL">
              <a:latin typeface="Arial" panose="020B0604020202020204" pitchFamily="34" charset="0"/>
            </a:endParaRPr>
          </a:p>
        </p:txBody>
      </p:sp>
      <p:pic>
        <p:nvPicPr>
          <p:cNvPr id="9" name="Afbeelding 9" descr="Afbeelding met wit&#10;&#10;Automatisch gegenereerde beschrijving">
            <a:extLst>
              <a:ext uri="{FF2B5EF4-FFF2-40B4-BE49-F238E27FC236}">
                <a16:creationId xmlns:a16="http://schemas.microsoft.com/office/drawing/2014/main" id="{C4BE43AF-18B9-94AB-A3D0-B67AC65508A6}"/>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id="{FCDB7F88-28C8-5F42-7875-CBECBBFEADDA}"/>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53062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646BDB3-1084-F6B2-F381-269C6095A58A}"/>
              </a:ext>
            </a:extLst>
          </p:cNvPr>
          <p:cNvSpPr>
            <a:spLocks noGrp="1" noChangeArrowheads="1"/>
          </p:cNvSpPr>
          <p:nvPr>
            <p:ph idx="1"/>
          </p:nvPr>
        </p:nvSpPr>
        <p:spPr>
          <a:xfrm>
            <a:off x="899102" y="1695026"/>
            <a:ext cx="10515600" cy="4659737"/>
          </a:xfrm>
        </p:spPr>
        <p:txBody>
          <a:bodyPr>
            <a:normAutofit fontScale="85000" lnSpcReduction="20000"/>
          </a:bodyPr>
          <a:lstStyle/>
          <a:p>
            <a:pPr marL="358775" indent="-358775">
              <a:lnSpc>
                <a:spcPct val="110000"/>
              </a:lnSpc>
              <a:buFontTx/>
              <a:buAutoNum type="arabicPeriod"/>
            </a:pPr>
            <a:r>
              <a:rPr lang="lt-LT" altLang="nl-NL" sz="2400" dirty="0"/>
              <a:t>Dabartinės padėties trūkumai</a:t>
            </a:r>
            <a:endParaRPr lang="en-US" altLang="nl-NL" sz="2400" dirty="0"/>
          </a:p>
          <a:p>
            <a:pPr lvl="1">
              <a:lnSpc>
                <a:spcPct val="110000"/>
              </a:lnSpc>
            </a:pPr>
            <a:r>
              <a:rPr lang="lt-LT" altLang="nl-NL" sz="1900" dirty="0"/>
              <a:t>Išlaidos ir nauda</a:t>
            </a:r>
            <a:endParaRPr lang="en-US" altLang="nl-NL" sz="1900" dirty="0"/>
          </a:p>
          <a:p>
            <a:pPr marL="358775" indent="-358775">
              <a:lnSpc>
                <a:spcPct val="110000"/>
              </a:lnSpc>
              <a:buFontTx/>
              <a:buAutoNum type="arabicPeriod"/>
            </a:pPr>
            <a:r>
              <a:rPr lang="lt-LT" altLang="nl-NL" sz="2400" dirty="0"/>
              <a:t>Keitimosi nauda</a:t>
            </a:r>
            <a:endParaRPr lang="en-US" altLang="nl-NL" sz="2400" dirty="0"/>
          </a:p>
          <a:p>
            <a:pPr marL="719138" lvl="1" indent="-261938">
              <a:lnSpc>
                <a:spcPct val="110000"/>
              </a:lnSpc>
            </a:pPr>
            <a:r>
              <a:rPr lang="lt-LT" altLang="nl-NL" sz="1900" dirty="0"/>
              <a:t>Kokios priežastys verčia keistis?</a:t>
            </a:r>
            <a:endParaRPr lang="en-US" altLang="nl-NL" sz="1900" dirty="0"/>
          </a:p>
          <a:p>
            <a:pPr marL="719138" lvl="1" indent="-261938">
              <a:lnSpc>
                <a:spcPct val="110000"/>
              </a:lnSpc>
            </a:pPr>
            <a:r>
              <a:rPr lang="lt-LT" altLang="nl-NL" sz="1900" dirty="0"/>
              <a:t>Rizika, kylanti nesikeičiant</a:t>
            </a:r>
            <a:endParaRPr lang="en-US" altLang="nl-NL" sz="1900" dirty="0"/>
          </a:p>
          <a:p>
            <a:pPr marL="358775" indent="-358775">
              <a:lnSpc>
                <a:spcPct val="110000"/>
              </a:lnSpc>
              <a:buFontTx/>
              <a:buAutoNum type="arabicPeriod"/>
            </a:pPr>
            <a:r>
              <a:rPr lang="lt-LT" altLang="nl-NL" sz="2400" dirty="0"/>
              <a:t>Optimistinis požiūris į pokyčius</a:t>
            </a:r>
            <a:endParaRPr lang="en-US" altLang="nl-NL" sz="2400" dirty="0"/>
          </a:p>
          <a:p>
            <a:pPr marL="719138" lvl="1" indent="-261938">
              <a:lnSpc>
                <a:spcPct val="110000"/>
              </a:lnSpc>
            </a:pPr>
            <a:r>
              <a:rPr lang="lt-LT" altLang="nl-NL" sz="1900" dirty="0"/>
              <a:t>Skalės klausimai: motyvacija</a:t>
            </a:r>
            <a:endParaRPr lang="en-US" altLang="nl-NL" sz="1900" dirty="0"/>
          </a:p>
          <a:p>
            <a:pPr marL="1371600" lvl="2" indent="-457200">
              <a:lnSpc>
                <a:spcPct val="110000"/>
              </a:lnSpc>
              <a:buFont typeface="Wingdings" panose="05000000000000000000" pitchFamily="2" charset="2"/>
              <a:buChar char="ü"/>
            </a:pPr>
            <a:r>
              <a:rPr lang="lt-LT" altLang="nl-NL" sz="1800" i="1" dirty="0"/>
              <a:t>Dabartinės padėties įvertinimas</a:t>
            </a:r>
            <a:endParaRPr lang="en-US" altLang="nl-NL" sz="1800" i="1" dirty="0"/>
          </a:p>
          <a:p>
            <a:pPr marL="1371600" lvl="2" indent="-457200">
              <a:lnSpc>
                <a:spcPct val="110000"/>
              </a:lnSpc>
              <a:buFont typeface="Wingdings" panose="05000000000000000000" pitchFamily="2" charset="2"/>
              <a:buChar char="ü"/>
            </a:pPr>
            <a:r>
              <a:rPr lang="lt-LT" altLang="nl-NL" sz="1800" i="1" dirty="0"/>
              <a:t>Kokia yra gera situacija?</a:t>
            </a:r>
            <a:endParaRPr lang="en-US" altLang="nl-NL" sz="1800" i="1" dirty="0"/>
          </a:p>
          <a:p>
            <a:pPr marL="1371600" lvl="2" indent="-457200">
              <a:lnSpc>
                <a:spcPct val="110000"/>
              </a:lnSpc>
              <a:buFont typeface="Wingdings" panose="05000000000000000000" pitchFamily="2" charset="2"/>
              <a:buChar char="ü"/>
            </a:pPr>
            <a:r>
              <a:rPr lang="lt-LT" altLang="nl-NL" sz="1800" i="1" dirty="0"/>
              <a:t>Kiek tai svarbu?</a:t>
            </a:r>
            <a:endParaRPr lang="en-US" altLang="nl-NL" sz="1800" i="1" dirty="0"/>
          </a:p>
          <a:p>
            <a:pPr marL="358775" indent="-358775">
              <a:lnSpc>
                <a:spcPct val="110000"/>
              </a:lnSpc>
              <a:buFontTx/>
              <a:buAutoNum type="arabicPeriod"/>
            </a:pPr>
            <a:r>
              <a:rPr lang="lt-LT" altLang="nl-NL" sz="2400" dirty="0"/>
              <a:t>Ketinimas elgtis kitaip</a:t>
            </a:r>
            <a:endParaRPr lang="en-US" altLang="nl-NL" sz="2400" dirty="0"/>
          </a:p>
          <a:p>
            <a:pPr marL="719138" lvl="1" indent="-261938">
              <a:lnSpc>
                <a:spcPct val="110000"/>
              </a:lnSpc>
            </a:pPr>
            <a:r>
              <a:rPr lang="lt-LT" altLang="nl-NL" sz="1900" dirty="0"/>
              <a:t>Skalės klausimai: pasitikėjimas, tikėjimas įgyvendinamumu</a:t>
            </a:r>
            <a:endParaRPr lang="en-US" altLang="nl-NL" sz="1900" dirty="0"/>
          </a:p>
          <a:p>
            <a:pPr marL="1371600" lvl="2" indent="-457200">
              <a:lnSpc>
                <a:spcPct val="110000"/>
              </a:lnSpc>
              <a:buFont typeface="Wingdings" panose="05000000000000000000" pitchFamily="2" charset="2"/>
              <a:buChar char="ü"/>
            </a:pPr>
            <a:r>
              <a:rPr lang="lt-LT" altLang="nl-NL" sz="1800" i="1" dirty="0"/>
              <a:t>Pasitikėjimo įvertinimas</a:t>
            </a:r>
            <a:endParaRPr lang="en-US" altLang="nl-NL" sz="1800" i="1" dirty="0"/>
          </a:p>
          <a:p>
            <a:pPr marL="1371600" lvl="2" indent="-457200">
              <a:lnSpc>
                <a:spcPct val="110000"/>
              </a:lnSpc>
              <a:buFont typeface="Wingdings" panose="05000000000000000000" pitchFamily="2" charset="2"/>
              <a:buChar char="ü"/>
            </a:pPr>
            <a:r>
              <a:rPr lang="lt-LT" altLang="nl-NL" sz="1800" i="1" dirty="0"/>
              <a:t>Kodėl ne žemiau?</a:t>
            </a:r>
            <a:endParaRPr lang="en-US" altLang="nl-NL" sz="1800" i="1" dirty="0"/>
          </a:p>
          <a:p>
            <a:pPr marL="1371600" lvl="2" indent="-457200">
              <a:lnSpc>
                <a:spcPct val="110000"/>
              </a:lnSpc>
              <a:buFont typeface="Wingdings" panose="05000000000000000000" pitchFamily="2" charset="2"/>
              <a:buChar char="ü"/>
            </a:pPr>
            <a:r>
              <a:rPr lang="lt-LT" altLang="nl-NL" sz="1800" i="1" dirty="0"/>
              <a:t>Kiek tai svarbu?</a:t>
            </a:r>
            <a:endParaRPr lang="en-US" altLang="nl-NL" sz="1800" i="1" dirty="0"/>
          </a:p>
        </p:txBody>
      </p:sp>
      <p:sp>
        <p:nvSpPr>
          <p:cNvPr id="3" name="Fußzeilenplatzhalter 2">
            <a:extLst>
              <a:ext uri="{FF2B5EF4-FFF2-40B4-BE49-F238E27FC236}">
                <a16:creationId xmlns:a16="http://schemas.microsoft.com/office/drawing/2014/main" id="{C6D9D00F-D8B2-187B-4812-CC7B4B43E1F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E31472B9-1859-B63E-A75B-895A86EACE4F}"/>
              </a:ext>
            </a:extLst>
          </p:cNvPr>
          <p:cNvSpPr>
            <a:spLocks noGrp="1"/>
          </p:cNvSpPr>
          <p:nvPr>
            <p:ph type="sldNum" sz="quarter" idx="12"/>
          </p:nvPr>
        </p:nvSpPr>
        <p:spPr/>
        <p:txBody>
          <a:bodyPr/>
          <a:lstStyle/>
          <a:p>
            <a:fld id="{F96B14D3-7D2A-2041-9DA6-67735C9926F2}" type="slidenum">
              <a:rPr lang="en-GB" noProof="0" smtClean="0"/>
              <a:t>38</a:t>
            </a:fld>
            <a:endParaRPr lang="en-GB" noProof="0"/>
          </a:p>
        </p:txBody>
      </p:sp>
      <p:sp>
        <p:nvSpPr>
          <p:cNvPr id="16386" name="Rectangle 2">
            <a:extLst>
              <a:ext uri="{FF2B5EF4-FFF2-40B4-BE49-F238E27FC236}">
                <a16:creationId xmlns:a16="http://schemas.microsoft.com/office/drawing/2014/main" id="{88CAE745-D5A0-7CCA-8FC3-EDC803527A11}"/>
              </a:ext>
            </a:extLst>
          </p:cNvPr>
          <p:cNvSpPr>
            <a:spLocks noGrp="1" noChangeArrowheads="1"/>
          </p:cNvSpPr>
          <p:nvPr>
            <p:ph type="title"/>
          </p:nvPr>
        </p:nvSpPr>
        <p:spPr/>
        <p:txBody>
          <a:bodyPr/>
          <a:lstStyle/>
          <a:p>
            <a:pPr eaLnBrk="1" hangingPunct="1"/>
            <a:r>
              <a:rPr lang="lt-LT" altLang="nl-NL" dirty="0"/>
              <a:t>Kalbėjimo būdo keitimas</a:t>
            </a:r>
            <a:endParaRPr lang="nl-NL" altLang="nl-NL" dirty="0"/>
          </a:p>
        </p:txBody>
      </p:sp>
      <p:pic>
        <p:nvPicPr>
          <p:cNvPr id="6" name="Afbeelding 9" descr="Afbeelding met wit&#10;&#10;Automatisch gegenereerde beschrijving">
            <a:extLst>
              <a:ext uri="{FF2B5EF4-FFF2-40B4-BE49-F238E27FC236}">
                <a16:creationId xmlns:a16="http://schemas.microsoft.com/office/drawing/2014/main" id="{4D14199C-1A4B-C1F2-0119-905484A2E41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id="{65FA31C6-6F65-9520-60A1-8C7908A654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73119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828834"/>
            <a:ext cx="5318185" cy="1200329"/>
          </a:xfrm>
          <a:prstGeom prst="rect">
            <a:avLst/>
          </a:prstGeom>
          <a:noFill/>
        </p:spPr>
        <p:txBody>
          <a:bodyPr wrap="square" anchor="ctr">
            <a:spAutoFit/>
          </a:bodyPr>
          <a:lstStyle/>
          <a:p>
            <a:pPr algn="ctr"/>
            <a:r>
              <a:rPr lang="lt-LT" sz="7200" b="1" dirty="0">
                <a:solidFill>
                  <a:schemeClr val="bg1"/>
                </a:solidFill>
              </a:rPr>
              <a:t>APLINKA</a:t>
            </a:r>
            <a:endParaRPr lang="en-GB" sz="7200"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3</a:t>
            </a:fld>
            <a:endParaRPr lang="de-DE"/>
          </a:p>
        </p:txBody>
      </p:sp>
    </p:spTree>
    <p:extLst>
      <p:ext uri="{BB962C8B-B14F-4D97-AF65-F5344CB8AC3E}">
        <p14:creationId xmlns:p14="http://schemas.microsoft.com/office/powerpoint/2010/main" val="567725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735286" cy="4351338"/>
          </a:xfrm>
        </p:spPr>
        <p:txBody>
          <a:bodyPr rtlCol="0">
            <a:normAutofit/>
          </a:bodyPr>
          <a:lstStyle/>
          <a:p>
            <a:pPr>
              <a:lnSpc>
                <a:spcPct val="150000"/>
              </a:lnSpc>
              <a:defRPr/>
            </a:pPr>
            <a:r>
              <a:rPr lang="lt-LT" sz="2400" dirty="0"/>
              <a:t>Privalumų ir trūkumų analizė</a:t>
            </a:r>
            <a:endParaRPr lang="en-GB" sz="2400" dirty="0"/>
          </a:p>
          <a:p>
            <a:pPr>
              <a:lnSpc>
                <a:spcPct val="150000"/>
              </a:lnSpc>
              <a:defRPr/>
            </a:pPr>
            <a:r>
              <a:rPr lang="lt-LT" sz="2400" dirty="0"/>
              <a:t>Optimizmo skatinimas</a:t>
            </a:r>
            <a:endParaRPr lang="en-GB" sz="2400" dirty="0"/>
          </a:p>
          <a:p>
            <a:pPr>
              <a:lnSpc>
                <a:spcPct val="150000"/>
              </a:lnSpc>
              <a:defRPr/>
            </a:pPr>
            <a:r>
              <a:rPr lang="lt-LT" sz="2400" dirty="0"/>
              <a:t>Gerų ketinimų deklaravimas</a:t>
            </a:r>
            <a:endParaRPr lang="en-GB" sz="2400" dirty="0"/>
          </a:p>
          <a:p>
            <a:pPr>
              <a:lnSpc>
                <a:spcPct val="150000"/>
              </a:lnSpc>
              <a:defRPr/>
            </a:pPr>
            <a:r>
              <a:rPr lang="lt-LT" sz="2400" dirty="0"/>
              <a:t>Kraštutinumų tyrimas</a:t>
            </a:r>
            <a:endParaRPr lang="en-GB" sz="2400" dirty="0"/>
          </a:p>
        </p:txBody>
      </p:sp>
      <p:sp>
        <p:nvSpPr>
          <p:cNvPr id="4" name="Fußzeilenplatzhalter 3">
            <a:extLst>
              <a:ext uri="{FF2B5EF4-FFF2-40B4-BE49-F238E27FC236}">
                <a16:creationId xmlns:a16="http://schemas.microsoft.com/office/drawing/2014/main" id="{7943F527-D71D-3ACE-F7A9-8684400F56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A4D8DC1F-FD63-129F-9FB7-44FBD5E6171E}"/>
              </a:ext>
            </a:extLst>
          </p:cNvPr>
          <p:cNvSpPr>
            <a:spLocks noGrp="1"/>
          </p:cNvSpPr>
          <p:nvPr>
            <p:ph type="sldNum" sz="quarter" idx="12"/>
          </p:nvPr>
        </p:nvSpPr>
        <p:spPr/>
        <p:txBody>
          <a:bodyPr/>
          <a:lstStyle/>
          <a:p>
            <a:fld id="{F96B14D3-7D2A-2041-9DA6-67735C9926F2}" type="slidenum">
              <a:rPr lang="en-GB" noProof="0" smtClean="0"/>
              <a:t>39</a:t>
            </a:fld>
            <a:endParaRPr lang="en-GB" noProof="0"/>
          </a:p>
        </p:txBody>
      </p:sp>
      <p:sp>
        <p:nvSpPr>
          <p:cNvPr id="24578" name="Title 1"/>
          <p:cNvSpPr>
            <a:spLocks noGrp="1"/>
          </p:cNvSpPr>
          <p:nvPr>
            <p:ph type="title"/>
          </p:nvPr>
        </p:nvSpPr>
        <p:spPr/>
        <p:txBody>
          <a:bodyPr/>
          <a:lstStyle/>
          <a:p>
            <a:pPr eaLnBrk="1" hangingPunct="1"/>
            <a:r>
              <a:rPr lang="lt-LT" altLang="nl-NL" sz="4000" dirty="0"/>
              <a:t>Sukelkite kalbėjimo būdo pokyčius</a:t>
            </a:r>
            <a:endParaRPr lang="en-US" altLang="nl-NL" sz="4000" dirty="0"/>
          </a:p>
        </p:txBody>
      </p:sp>
      <p:pic>
        <p:nvPicPr>
          <p:cNvPr id="7" name="Afbeelding 9" descr="Afbeelding met wit&#10;&#10;Automatisch gegenereerde beschrijving">
            <a:extLst>
              <a:ext uri="{FF2B5EF4-FFF2-40B4-BE49-F238E27FC236}">
                <a16:creationId xmlns:a16="http://schemas.microsoft.com/office/drawing/2014/main" id="{DC4C4865-6DDD-0D4C-C283-EDB3AD6BABD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7030A55B-1121-CF5E-D617-267ACC4F4211}"/>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11" name="Content Placeholder 2">
            <a:extLst>
              <a:ext uri="{FF2B5EF4-FFF2-40B4-BE49-F238E27FC236}">
                <a16:creationId xmlns:a16="http://schemas.microsoft.com/office/drawing/2014/main" id="{76D3DDBF-135F-33AA-2C68-D26EB2F1D6E7}"/>
              </a:ext>
            </a:extLst>
          </p:cNvPr>
          <p:cNvSpPr txBox="1">
            <a:spLocks/>
          </p:cNvSpPr>
          <p:nvPr/>
        </p:nvSpPr>
        <p:spPr>
          <a:xfrm>
            <a:off x="6320859" y="1821035"/>
            <a:ext cx="4735286" cy="4351338"/>
          </a:xfrm>
          <a:prstGeom prst="rect">
            <a:avLst/>
          </a:prstGeom>
        </p:spPr>
        <p:txBody>
          <a:bodyPr vert="horz" lIns="91440" tIns="45720" rIns="91440" bIns="45720" rtlCol="0">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lt-LT" sz="2400" dirty="0"/>
              <a:t>Žvilgsnis atgal ar žvilgsnis į priekį</a:t>
            </a:r>
            <a:endParaRPr lang="en-GB" sz="2400" dirty="0"/>
          </a:p>
          <a:p>
            <a:pPr>
              <a:lnSpc>
                <a:spcPct val="150000"/>
              </a:lnSpc>
              <a:defRPr/>
            </a:pPr>
            <a:r>
              <a:rPr lang="lt-LT" sz="2400" dirty="0"/>
              <a:t>Tikslų ir vertybių nagrinėjimas</a:t>
            </a:r>
            <a:endParaRPr lang="en-GB" sz="2400" dirty="0"/>
          </a:p>
          <a:p>
            <a:pPr>
              <a:lnSpc>
                <a:spcPct val="150000"/>
              </a:lnSpc>
              <a:defRPr/>
            </a:pPr>
            <a:r>
              <a:rPr lang="lt-LT" sz="2400" dirty="0"/>
              <a:t>Apmąstymas</a:t>
            </a:r>
            <a:endParaRPr lang="en-GB" sz="2400" dirty="0"/>
          </a:p>
          <a:p>
            <a:pPr>
              <a:lnSpc>
                <a:spcPct val="150000"/>
              </a:lnSpc>
              <a:defRPr/>
            </a:pPr>
            <a:r>
              <a:rPr lang="lt-LT" sz="2400" dirty="0"/>
              <a:t>Teigiamų išimčių ieškojimas</a:t>
            </a:r>
            <a:endParaRPr lang="en-GB" sz="2400" dirty="0"/>
          </a:p>
        </p:txBody>
      </p:sp>
    </p:spTree>
    <p:extLst>
      <p:ext uri="{BB962C8B-B14F-4D97-AF65-F5344CB8AC3E}">
        <p14:creationId xmlns:p14="http://schemas.microsoft.com/office/powerpoint/2010/main" val="424353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199" y="1589314"/>
            <a:ext cx="10635343" cy="4587649"/>
          </a:xfrm>
        </p:spPr>
        <p:txBody>
          <a:bodyPr>
            <a:noAutofit/>
          </a:bodyPr>
          <a:lstStyle/>
          <a:p>
            <a:pPr>
              <a:spcBef>
                <a:spcPts val="600"/>
              </a:spcBef>
              <a:spcAft>
                <a:spcPts val="1200"/>
              </a:spcAft>
            </a:pPr>
            <a:r>
              <a:rPr lang="lt-LT" altLang="nl-NL" sz="1600" dirty="0">
                <a:solidFill>
                  <a:schemeClr val="accent1"/>
                </a:solidFill>
                <a:latin typeface="+mj-lt"/>
                <a:cs typeface="Arial" panose="020B0604020202020204" pitchFamily="34" charset="0"/>
              </a:rPr>
              <a:t>Išsiaiškinimas</a:t>
            </a:r>
            <a:r>
              <a:rPr lang="en-US" altLang="nl-NL" sz="1600" dirty="0">
                <a:solidFill>
                  <a:srgbClr val="FF0000"/>
                </a:solidFill>
                <a:latin typeface="+mj-lt"/>
                <a:cs typeface="Arial" panose="020B0604020202020204" pitchFamily="34" charset="0"/>
              </a:rPr>
              <a:t>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ar yra kokių nors aspektų, kuriuose norėtumėte tobulėti, kuriuos norėtumėte pasiekti? Kodėl </a:t>
            </a:r>
            <a:r>
              <a:rPr lang="lt-LT" altLang="nl-NL" sz="1600" i="1" dirty="0">
                <a:cs typeface="Arial" panose="020B0604020202020204" pitchFamily="34" charset="0"/>
              </a:rPr>
              <a:t>dabar</a:t>
            </a:r>
            <a:r>
              <a:rPr lang="lt-LT" altLang="nl-NL" sz="1600" i="1" dirty="0">
                <a:latin typeface="+mj-lt"/>
                <a:cs typeface="Arial" panose="020B0604020202020204" pitchFamily="34" charset="0"/>
              </a:rPr>
              <a:t> tai taip svarbu</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Privalumų ir trūkumų nagrinėjimas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dėl ko labiausiai nerimaujate, kaip jaučiatės po ..</a:t>
            </a:r>
            <a:r>
              <a:rPr lang="en-US" altLang="nl-NL" sz="1600" i="1" dirty="0">
                <a:latin typeface="+mj-lt"/>
                <a:cs typeface="Arial" panose="020B0604020202020204" pitchFamily="34" charset="0"/>
              </a:rPr>
              <a:t>.?) (</a:t>
            </a:r>
            <a:r>
              <a:rPr lang="lt-LT" altLang="nl-NL" sz="1600" i="1" dirty="0">
                <a:latin typeface="+mj-lt"/>
                <a:cs typeface="Arial" panose="020B0604020202020204" pitchFamily="34" charset="0"/>
              </a:rPr>
              <a:t>kokia nauda, kas jums atrodo patrauklu</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Optimizmo skatinimas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įsivaizduokite, kad kažkas jau pavyko, kaip tai pavyko</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Gerų ketinimų išreiškimas</a:t>
            </a:r>
            <a:r>
              <a:rPr lang="en-US" altLang="nl-NL" sz="1600" dirty="0">
                <a:solidFill>
                  <a:schemeClr val="accent1"/>
                </a:solidFill>
                <a:latin typeface="+mj-lt"/>
                <a:cs typeface="Arial" panose="020B0604020202020204" pitchFamily="34" charset="0"/>
              </a:rPr>
              <a:t>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ką galima būtų pakoreguoti, kokie yra kiti būdai</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Kraštutinumų nagrinėjimas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tarkime, kad niekas nesikeičia, kokios gali nutikti blogiausios ir kokios geriausios pasekmės</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Žvilgsnis atgal ar žvilgsnis į ateitį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ar praeityje į tai žiūrėjote kitaip, kaip tai darėte tada, kada jums tai pradėjo rūpėti</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Tikslų ir vertybių tyrinėjimas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ką laikote svarbiausiu gyvenime / darbe / santykiuose, ką norėtumėte tuo pasiekti</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Apmąstymas</a:t>
            </a:r>
            <a:r>
              <a:rPr lang="en-US" altLang="nl-NL" sz="1600" dirty="0">
                <a:solidFill>
                  <a:schemeClr val="accent1"/>
                </a:solidFill>
                <a:latin typeface="+mj-lt"/>
                <a:cs typeface="Arial" panose="020B0604020202020204" pitchFamily="34" charset="0"/>
              </a:rPr>
              <a:t>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jaučiatės siaubingai, kad viskas taip susiklostė, bet neturėjote pasirinkimo, neturėjote patirties, bet tai gali tapti pirmu žingsniu siekiant įgyti patirties</a:t>
            </a:r>
            <a:r>
              <a:rPr lang="en-US" altLang="nl-NL" sz="1600" i="1" dirty="0">
                <a:latin typeface="+mj-lt"/>
                <a:cs typeface="Arial" panose="020B0604020202020204" pitchFamily="34" charset="0"/>
              </a:rPr>
              <a:t>)</a:t>
            </a:r>
          </a:p>
          <a:p>
            <a:pPr>
              <a:spcBef>
                <a:spcPts val="600"/>
              </a:spcBef>
              <a:spcAft>
                <a:spcPts val="1200"/>
              </a:spcAft>
            </a:pPr>
            <a:r>
              <a:rPr lang="lt-LT" altLang="nl-NL" sz="1600" dirty="0">
                <a:solidFill>
                  <a:schemeClr val="accent1"/>
                </a:solidFill>
                <a:latin typeface="+mj-lt"/>
                <a:cs typeface="Arial" panose="020B0604020202020204" pitchFamily="34" charset="0"/>
              </a:rPr>
              <a:t>Teigiamų išimčių ieškojimas </a:t>
            </a:r>
            <a:r>
              <a:rPr lang="en-US" altLang="nl-NL" sz="1600" i="1" dirty="0">
                <a:latin typeface="+mj-lt"/>
                <a:cs typeface="Arial" panose="020B0604020202020204" pitchFamily="34" charset="0"/>
              </a:rPr>
              <a:t>(</a:t>
            </a:r>
            <a:r>
              <a:rPr lang="lt-LT" altLang="nl-NL" sz="1600" i="1" dirty="0">
                <a:latin typeface="+mj-lt"/>
                <a:cs typeface="Arial" panose="020B0604020202020204" pitchFamily="34" charset="0"/>
              </a:rPr>
              <a:t>kada tai pasiteisino / nepasiteisino</a:t>
            </a:r>
            <a:r>
              <a:rPr lang="en-US" altLang="nl-NL" sz="1600" i="1" dirty="0">
                <a:latin typeface="+mj-lt"/>
                <a:cs typeface="Arial" panose="020B0604020202020204" pitchFamily="34" charset="0"/>
              </a:rPr>
              <a:t>?)</a:t>
            </a:r>
            <a:endParaRPr lang="en-US" sz="1600" i="1" dirty="0">
              <a:latin typeface="+mj-lt"/>
            </a:endParaRPr>
          </a:p>
        </p:txBody>
      </p:sp>
      <p:sp>
        <p:nvSpPr>
          <p:cNvPr id="4" name="Fußzeilenplatzhalter 3">
            <a:extLst>
              <a:ext uri="{FF2B5EF4-FFF2-40B4-BE49-F238E27FC236}">
                <a16:creationId xmlns:a16="http://schemas.microsoft.com/office/drawing/2014/main" id="{F8511CD2-6EB5-A796-7928-FB2BE484A4CA}"/>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711173E3-1E7E-C525-F236-5013044C7DFA}"/>
              </a:ext>
            </a:extLst>
          </p:cNvPr>
          <p:cNvSpPr>
            <a:spLocks noGrp="1"/>
          </p:cNvSpPr>
          <p:nvPr>
            <p:ph type="sldNum" sz="quarter" idx="12"/>
          </p:nvPr>
        </p:nvSpPr>
        <p:spPr/>
        <p:txBody>
          <a:bodyPr/>
          <a:lstStyle/>
          <a:p>
            <a:fld id="{F96B14D3-7D2A-2041-9DA6-67735C9926F2}" type="slidenum">
              <a:rPr lang="en-GB" noProof="0" smtClean="0"/>
              <a:t>40</a:t>
            </a:fld>
            <a:endParaRPr lang="en-GB" noProof="0"/>
          </a:p>
        </p:txBody>
      </p:sp>
      <p:sp>
        <p:nvSpPr>
          <p:cNvPr id="9" name="Titel 8">
            <a:extLst>
              <a:ext uri="{FF2B5EF4-FFF2-40B4-BE49-F238E27FC236}">
                <a16:creationId xmlns:a16="http://schemas.microsoft.com/office/drawing/2014/main" id="{8AC2E225-B5FA-6EEB-4C66-78A92632D105}"/>
              </a:ext>
            </a:extLst>
          </p:cNvPr>
          <p:cNvSpPr>
            <a:spLocks noGrp="1"/>
          </p:cNvSpPr>
          <p:nvPr>
            <p:ph type="title"/>
          </p:nvPr>
        </p:nvSpPr>
        <p:spPr/>
        <p:txBody>
          <a:bodyPr/>
          <a:lstStyle/>
          <a:p>
            <a:r>
              <a:rPr lang="lt-LT" dirty="0"/>
              <a:t>Savybės</a:t>
            </a:r>
            <a:endParaRPr lang="en-GB" dirty="0"/>
          </a:p>
        </p:txBody>
      </p:sp>
      <p:pic>
        <p:nvPicPr>
          <p:cNvPr id="7" name="Afbeelding 9" descr="Afbeelding met wit&#10;&#10;Automatisch gegenereerde beschrijving">
            <a:extLst>
              <a:ext uri="{FF2B5EF4-FFF2-40B4-BE49-F238E27FC236}">
                <a16:creationId xmlns:a16="http://schemas.microsoft.com/office/drawing/2014/main" id="{66A12DFE-5AA4-9DE5-8484-214D5C8A0554}"/>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8FD9DDAC-4899-6D96-9ADD-B43EEAC9537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6756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063751" y="6165850"/>
            <a:ext cx="79216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360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5pPr>
            <a:lvl6pPr marL="25146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6pPr>
            <a:lvl7pPr marL="29718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7pPr>
            <a:lvl8pPr marL="34290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8pPr>
            <a:lvl9pPr marL="38862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9pPr>
          </a:lstStyle>
          <a:p>
            <a:pPr algn="l" eaLnBrk="1" hangingPunct="1">
              <a:lnSpc>
                <a:spcPct val="100000"/>
              </a:lnSpc>
              <a:buClrTx/>
              <a:buFontTx/>
              <a:buNone/>
              <a:defRPr/>
            </a:pPr>
            <a:fld id="{D32C50E7-8067-415B-9554-CE7864B536B3}" type="slidenum">
              <a:rPr lang="nl-NL" altLang="nl-NL" sz="2400">
                <a:solidFill>
                  <a:srgbClr val="FFFFFF"/>
                </a:solidFill>
              </a:rPr>
              <a:t>41</a:t>
            </a:fld>
            <a:endParaRPr lang="nl-NL" altLang="nl-NL" sz="2400">
              <a:solidFill>
                <a:srgbClr val="FFFFFF"/>
              </a:solidFill>
            </a:endParaRPr>
          </a:p>
        </p:txBody>
      </p:sp>
      <p:sp>
        <p:nvSpPr>
          <p:cNvPr id="13314" name="Text Box 2"/>
          <p:cNvSpPr txBox="1">
            <a:spLocks noChangeArrowheads="1"/>
          </p:cNvSpPr>
          <p:nvPr/>
        </p:nvSpPr>
        <p:spPr bwMode="auto">
          <a:xfrm>
            <a:off x="3200401" y="990600"/>
            <a:ext cx="6264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ea typeface="ＭＳ Ｐゴシック" charset="0"/>
            </a:endParaRPr>
          </a:p>
        </p:txBody>
      </p:sp>
      <p:sp>
        <p:nvSpPr>
          <p:cNvPr id="9" name="Inhaltsplatzhalter 8">
            <a:extLst>
              <a:ext uri="{FF2B5EF4-FFF2-40B4-BE49-F238E27FC236}">
                <a16:creationId xmlns:a16="http://schemas.microsoft.com/office/drawing/2014/main" id="{454D302C-ACBF-2333-37BB-1E0B03AF51A3}"/>
              </a:ext>
            </a:extLst>
          </p:cNvPr>
          <p:cNvSpPr>
            <a:spLocks noGrp="1"/>
          </p:cNvSpPr>
          <p:nvPr>
            <p:ph idx="1"/>
          </p:nvPr>
        </p:nvSpPr>
        <p:spPr>
          <a:xfrm>
            <a:off x="838201" y="1719262"/>
            <a:ext cx="10515600" cy="4351338"/>
          </a:xfrm>
        </p:spPr>
        <p:txBody>
          <a:bodyPr>
            <a:normAutofit fontScale="92500" lnSpcReduction="20000"/>
          </a:bodyPr>
          <a:lstStyle/>
          <a:p>
            <a:pPr eaLnBrk="1" hangingPunct="1">
              <a:spcBef>
                <a:spcPts val="3000"/>
              </a:spcBef>
              <a:defRPr/>
            </a:pPr>
            <a:r>
              <a:rPr lang="lt-LT" altLang="nl-NL" sz="2800" dirty="0">
                <a:solidFill>
                  <a:schemeClr val="tx1"/>
                </a:solidFill>
                <a:latin typeface="+mj-lt"/>
              </a:rPr>
              <a:t>Norėčiau, kad... </a:t>
            </a:r>
            <a:r>
              <a:rPr lang="nl-NL" altLang="nl-NL" sz="2800" dirty="0">
                <a:solidFill>
                  <a:schemeClr val="tx1"/>
                </a:solidFill>
                <a:latin typeface="+mj-lt"/>
              </a:rPr>
              <a:t>(</a:t>
            </a:r>
            <a:r>
              <a:rPr lang="lt-LT" altLang="nl-NL" sz="2800" dirty="0">
                <a:solidFill>
                  <a:schemeClr val="tx1"/>
                </a:solidFill>
                <a:latin typeface="+mj-lt"/>
              </a:rPr>
              <a:t>noras</a:t>
            </a:r>
            <a:r>
              <a:rPr lang="nl-NL" altLang="nl-NL" sz="2800" dirty="0">
                <a:solidFill>
                  <a:schemeClr val="tx1"/>
                </a:solidFill>
                <a:latin typeface="+mj-lt"/>
              </a:rPr>
              <a:t>=</a:t>
            </a:r>
            <a:r>
              <a:rPr lang="lt-LT" altLang="nl-NL" dirty="0">
                <a:latin typeface="+mj-lt"/>
              </a:rPr>
              <a:t>N</a:t>
            </a:r>
            <a:r>
              <a:rPr lang="nl-NL" altLang="nl-NL" sz="2800" dirty="0">
                <a:solidFill>
                  <a:schemeClr val="tx1"/>
                </a:solidFill>
                <a:latin typeface="+mj-lt"/>
              </a:rPr>
              <a:t>)</a:t>
            </a:r>
          </a:p>
          <a:p>
            <a:pPr eaLnBrk="1" hangingPunct="1">
              <a:spcBef>
                <a:spcPts val="3000"/>
              </a:spcBef>
              <a:defRPr/>
            </a:pPr>
            <a:r>
              <a:rPr lang="lt-LT" altLang="nl-NL" sz="2800" dirty="0">
                <a:solidFill>
                  <a:schemeClr val="tx1"/>
                </a:solidFill>
                <a:latin typeface="+mj-lt"/>
              </a:rPr>
              <a:t>Galėčiau tai padaryti </a:t>
            </a:r>
            <a:r>
              <a:rPr lang="nl-NL" altLang="nl-NL" sz="2800" dirty="0">
                <a:solidFill>
                  <a:schemeClr val="tx1"/>
                </a:solidFill>
                <a:latin typeface="+mj-lt"/>
              </a:rPr>
              <a:t>(</a:t>
            </a:r>
            <a:r>
              <a:rPr lang="lt-LT" altLang="nl-NL" sz="2800" dirty="0">
                <a:solidFill>
                  <a:schemeClr val="tx1"/>
                </a:solidFill>
                <a:latin typeface="+mj-lt"/>
              </a:rPr>
              <a:t>gebėjimas</a:t>
            </a:r>
            <a:r>
              <a:rPr lang="nl-NL" altLang="nl-NL" sz="2800" dirty="0">
                <a:solidFill>
                  <a:schemeClr val="tx1"/>
                </a:solidFill>
                <a:latin typeface="+mj-lt"/>
              </a:rPr>
              <a:t>=</a:t>
            </a:r>
            <a:r>
              <a:rPr lang="lt-LT" altLang="nl-NL" dirty="0">
                <a:latin typeface="+mj-lt"/>
              </a:rPr>
              <a:t>G</a:t>
            </a:r>
            <a:r>
              <a:rPr lang="nl-NL" altLang="nl-NL" sz="2800" dirty="0">
                <a:solidFill>
                  <a:schemeClr val="tx1"/>
                </a:solidFill>
                <a:latin typeface="+mj-lt"/>
              </a:rPr>
              <a:t>)</a:t>
            </a:r>
          </a:p>
          <a:p>
            <a:pPr eaLnBrk="1" hangingPunct="1">
              <a:spcBef>
                <a:spcPts val="3000"/>
              </a:spcBef>
              <a:defRPr/>
            </a:pPr>
            <a:r>
              <a:rPr lang="lt-LT" altLang="nl-NL" sz="2800" dirty="0">
                <a:solidFill>
                  <a:schemeClr val="tx1"/>
                </a:solidFill>
                <a:latin typeface="+mj-lt"/>
              </a:rPr>
              <a:t>Vis dėlto turiu gerą priežastį </a:t>
            </a:r>
            <a:r>
              <a:rPr lang="nl-NL" altLang="nl-NL" sz="2800" dirty="0">
                <a:solidFill>
                  <a:schemeClr val="tx1"/>
                </a:solidFill>
                <a:latin typeface="+mj-lt"/>
              </a:rPr>
              <a:t>(</a:t>
            </a:r>
            <a:r>
              <a:rPr lang="lt-LT" altLang="nl-NL" sz="2800" dirty="0">
                <a:solidFill>
                  <a:schemeClr val="tx1"/>
                </a:solidFill>
                <a:latin typeface="+mj-lt"/>
              </a:rPr>
              <a:t>priežastis</a:t>
            </a:r>
            <a:r>
              <a:rPr lang="nl-NL" altLang="nl-NL" sz="2800" dirty="0">
                <a:solidFill>
                  <a:schemeClr val="tx1"/>
                </a:solidFill>
                <a:latin typeface="+mj-lt"/>
              </a:rPr>
              <a:t>=</a:t>
            </a:r>
            <a:r>
              <a:rPr lang="lt-LT" altLang="nl-NL" sz="2800" dirty="0">
                <a:solidFill>
                  <a:schemeClr val="tx1"/>
                </a:solidFill>
                <a:latin typeface="+mj-lt"/>
              </a:rPr>
              <a:t>P</a:t>
            </a:r>
            <a:r>
              <a:rPr lang="nl-NL" altLang="nl-NL" sz="2800" dirty="0">
                <a:solidFill>
                  <a:schemeClr val="tx1"/>
                </a:solidFill>
                <a:latin typeface="+mj-lt"/>
              </a:rPr>
              <a:t>)</a:t>
            </a:r>
          </a:p>
          <a:p>
            <a:pPr eaLnBrk="1" hangingPunct="1">
              <a:spcBef>
                <a:spcPts val="3000"/>
              </a:spcBef>
              <a:defRPr/>
            </a:pPr>
            <a:r>
              <a:rPr lang="lt-LT" altLang="nl-NL" sz="2800" dirty="0">
                <a:solidFill>
                  <a:schemeClr val="tx1"/>
                </a:solidFill>
                <a:latin typeface="+mj-lt"/>
              </a:rPr>
              <a:t>Turėčiau tai padaryti </a:t>
            </a:r>
            <a:r>
              <a:rPr lang="nl-NL" altLang="nl-NL" sz="2800" dirty="0">
                <a:solidFill>
                  <a:schemeClr val="tx1"/>
                </a:solidFill>
                <a:latin typeface="+mj-lt"/>
              </a:rPr>
              <a:t>(</a:t>
            </a:r>
            <a:r>
              <a:rPr lang="lt-LT" altLang="nl-NL" sz="2800" dirty="0">
                <a:solidFill>
                  <a:schemeClr val="tx1"/>
                </a:solidFill>
                <a:latin typeface="+mj-lt"/>
              </a:rPr>
              <a:t>būtinybė</a:t>
            </a:r>
            <a:r>
              <a:rPr lang="nl-NL" altLang="nl-NL" sz="2800" dirty="0">
                <a:solidFill>
                  <a:schemeClr val="tx1"/>
                </a:solidFill>
                <a:latin typeface="+mj-lt"/>
              </a:rPr>
              <a:t>=</a:t>
            </a:r>
            <a:r>
              <a:rPr lang="lt-LT" altLang="nl-NL" sz="2800" dirty="0">
                <a:solidFill>
                  <a:schemeClr val="tx1"/>
                </a:solidFill>
                <a:latin typeface="+mj-lt"/>
              </a:rPr>
              <a:t>B</a:t>
            </a:r>
            <a:r>
              <a:rPr lang="nl-NL" altLang="nl-NL" sz="2800" dirty="0">
                <a:solidFill>
                  <a:schemeClr val="tx1"/>
                </a:solidFill>
                <a:latin typeface="+mj-lt"/>
              </a:rPr>
              <a:t>)</a:t>
            </a:r>
          </a:p>
          <a:p>
            <a:pPr eaLnBrk="1" hangingPunct="1">
              <a:spcBef>
                <a:spcPts val="3000"/>
              </a:spcBef>
              <a:defRPr/>
            </a:pPr>
            <a:r>
              <a:rPr lang="lt-LT" altLang="nl-NL" sz="2800" dirty="0">
                <a:solidFill>
                  <a:schemeClr val="tx1"/>
                </a:solidFill>
                <a:latin typeface="+mj-lt"/>
              </a:rPr>
              <a:t>Aš tai padarysiu </a:t>
            </a:r>
            <a:r>
              <a:rPr lang="nl-NL" altLang="nl-NL" sz="2800" dirty="0">
                <a:solidFill>
                  <a:schemeClr val="tx1"/>
                </a:solidFill>
                <a:latin typeface="+mj-lt"/>
              </a:rPr>
              <a:t>(</a:t>
            </a:r>
            <a:r>
              <a:rPr lang="lt-LT" altLang="nl-NL" sz="2800" dirty="0">
                <a:solidFill>
                  <a:schemeClr val="tx1"/>
                </a:solidFill>
                <a:latin typeface="+mj-lt"/>
              </a:rPr>
              <a:t>įsipareigojimas</a:t>
            </a:r>
            <a:r>
              <a:rPr lang="nl-NL" altLang="nl-NL" sz="2800" dirty="0">
                <a:solidFill>
                  <a:schemeClr val="tx1"/>
                </a:solidFill>
                <a:latin typeface="+mj-lt"/>
              </a:rPr>
              <a:t>=</a:t>
            </a:r>
            <a:r>
              <a:rPr lang="lt-LT" altLang="nl-NL" sz="2800" dirty="0">
                <a:solidFill>
                  <a:schemeClr val="tx1"/>
                </a:solidFill>
                <a:latin typeface="+mj-lt"/>
              </a:rPr>
              <a:t>Į</a:t>
            </a:r>
            <a:r>
              <a:rPr lang="nl-NL" altLang="nl-NL" sz="2800" dirty="0">
                <a:solidFill>
                  <a:schemeClr val="tx1"/>
                </a:solidFill>
                <a:latin typeface="+mj-lt"/>
              </a:rPr>
              <a:t>)</a:t>
            </a:r>
          </a:p>
          <a:p>
            <a:pPr eaLnBrk="1" hangingPunct="1">
              <a:spcBef>
                <a:spcPts val="3000"/>
              </a:spcBef>
              <a:defRPr/>
            </a:pPr>
            <a:r>
              <a:rPr lang="lt-LT" altLang="nl-NL" sz="2800" dirty="0">
                <a:solidFill>
                  <a:schemeClr val="tx1"/>
                </a:solidFill>
                <a:latin typeface="+mj-lt"/>
              </a:rPr>
              <a:t>Aš noriu... (veiksmas</a:t>
            </a:r>
            <a:r>
              <a:rPr lang="nl-NL" altLang="nl-NL" sz="2800" dirty="0">
                <a:solidFill>
                  <a:schemeClr val="tx1"/>
                </a:solidFill>
                <a:latin typeface="+mj-lt"/>
              </a:rPr>
              <a:t>=</a:t>
            </a:r>
            <a:r>
              <a:rPr lang="lt-LT" altLang="nl-NL" sz="2800" dirty="0">
                <a:solidFill>
                  <a:schemeClr val="tx1"/>
                </a:solidFill>
                <a:latin typeface="+mj-lt"/>
              </a:rPr>
              <a:t>V</a:t>
            </a:r>
            <a:r>
              <a:rPr lang="nl-NL" altLang="nl-NL" sz="2800" dirty="0">
                <a:solidFill>
                  <a:schemeClr val="tx1"/>
                </a:solidFill>
                <a:latin typeface="+mj-lt"/>
              </a:rPr>
              <a:t>)</a:t>
            </a:r>
          </a:p>
          <a:p>
            <a:pPr eaLnBrk="1" hangingPunct="1">
              <a:spcBef>
                <a:spcPts val="3000"/>
              </a:spcBef>
              <a:defRPr/>
            </a:pPr>
            <a:r>
              <a:rPr lang="lt-LT" altLang="nl-NL" sz="2800" dirty="0">
                <a:solidFill>
                  <a:schemeClr val="tx1"/>
                </a:solidFill>
                <a:latin typeface="+mj-lt"/>
              </a:rPr>
              <a:t>Aš jau žengiau žingsnį </a:t>
            </a:r>
            <a:r>
              <a:rPr lang="nl-NL" altLang="nl-NL" sz="2800" dirty="0">
                <a:solidFill>
                  <a:schemeClr val="tx1"/>
                </a:solidFill>
                <a:latin typeface="+mj-lt"/>
              </a:rPr>
              <a:t>(</a:t>
            </a:r>
            <a:r>
              <a:rPr lang="lt-LT" altLang="nl-NL" sz="2800" dirty="0">
                <a:solidFill>
                  <a:schemeClr val="tx1"/>
                </a:solidFill>
                <a:latin typeface="+mj-lt"/>
              </a:rPr>
              <a:t>žingsnio žengimas</a:t>
            </a:r>
            <a:r>
              <a:rPr lang="nl-NL" altLang="nl-NL" sz="2800" dirty="0">
                <a:solidFill>
                  <a:schemeClr val="tx1"/>
                </a:solidFill>
                <a:latin typeface="+mj-lt"/>
              </a:rPr>
              <a:t>=</a:t>
            </a:r>
            <a:r>
              <a:rPr lang="lt-LT" altLang="nl-NL" sz="2800" dirty="0">
                <a:solidFill>
                  <a:schemeClr val="tx1"/>
                </a:solidFill>
                <a:latin typeface="+mj-lt"/>
              </a:rPr>
              <a:t>Ž</a:t>
            </a:r>
            <a:r>
              <a:rPr lang="nl-NL" altLang="nl-NL" sz="2800" dirty="0">
                <a:solidFill>
                  <a:schemeClr val="tx1"/>
                </a:solidFill>
                <a:latin typeface="+mj-lt"/>
              </a:rPr>
              <a:t>)</a:t>
            </a:r>
            <a:endParaRPr lang="en-GB" dirty="0"/>
          </a:p>
        </p:txBody>
      </p:sp>
      <p:sp>
        <p:nvSpPr>
          <p:cNvPr id="3" name="Fußzeilenplatzhalter 2">
            <a:extLst>
              <a:ext uri="{FF2B5EF4-FFF2-40B4-BE49-F238E27FC236}">
                <a16:creationId xmlns:a16="http://schemas.microsoft.com/office/drawing/2014/main" id="{53A6E67A-3D19-9C11-9CA2-E19A2480CA11}"/>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6D32E09D-8F42-7D98-C345-344E648D199A}"/>
              </a:ext>
            </a:extLst>
          </p:cNvPr>
          <p:cNvSpPr>
            <a:spLocks noGrp="1"/>
          </p:cNvSpPr>
          <p:nvPr>
            <p:ph type="sldNum" sz="quarter" idx="12"/>
          </p:nvPr>
        </p:nvSpPr>
        <p:spPr/>
        <p:txBody>
          <a:bodyPr/>
          <a:lstStyle/>
          <a:p>
            <a:fld id="{F96B14D3-7D2A-2041-9DA6-67735C9926F2}" type="slidenum">
              <a:rPr lang="en-GB" noProof="0" smtClean="0"/>
              <a:t>41</a:t>
            </a:fld>
            <a:endParaRPr lang="en-GB" noProof="0"/>
          </a:p>
        </p:txBody>
      </p:sp>
      <p:sp>
        <p:nvSpPr>
          <p:cNvPr id="4" name="Titel 3">
            <a:extLst>
              <a:ext uri="{FF2B5EF4-FFF2-40B4-BE49-F238E27FC236}">
                <a16:creationId xmlns:a16="http://schemas.microsoft.com/office/drawing/2014/main" id="{73725E94-8083-38F5-B7A9-D5677679D2CB}"/>
              </a:ext>
            </a:extLst>
          </p:cNvPr>
          <p:cNvSpPr>
            <a:spLocks noGrp="1"/>
          </p:cNvSpPr>
          <p:nvPr>
            <p:ph type="title"/>
          </p:nvPr>
        </p:nvSpPr>
        <p:spPr/>
        <p:txBody>
          <a:bodyPr/>
          <a:lstStyle/>
          <a:p>
            <a:r>
              <a:rPr lang="lt-LT" sz="4400" dirty="0"/>
              <a:t>Įspėjimas dėl kalbėjimo būdo pokyčių</a:t>
            </a:r>
            <a:endParaRPr lang="en-GB" sz="4400" dirty="0"/>
          </a:p>
        </p:txBody>
      </p:sp>
      <p:pic>
        <p:nvPicPr>
          <p:cNvPr id="7" name="Afbeelding 9" descr="Afbeelding met wit&#10;&#10;Automatisch gegenereerde beschrijving">
            <a:extLst>
              <a:ext uri="{FF2B5EF4-FFF2-40B4-BE49-F238E27FC236}">
                <a16:creationId xmlns:a16="http://schemas.microsoft.com/office/drawing/2014/main" id="{9BDB90E4-8958-63BD-4794-91724A8E54C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11E9A0D0-56BB-EB89-7F0E-B3D3479BE52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7639363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A515511B-ED66-A3BA-5140-AEEEF35CBE5B}"/>
              </a:ext>
            </a:extLst>
          </p:cNvPr>
          <p:cNvSpPr>
            <a:spLocks noGrp="1"/>
          </p:cNvSpPr>
          <p:nvPr>
            <p:ph idx="1"/>
          </p:nvPr>
        </p:nvSpPr>
        <p:spPr>
          <a:xfrm>
            <a:off x="838199" y="1825625"/>
            <a:ext cx="10123715" cy="4351338"/>
          </a:xfrm>
        </p:spPr>
        <p:txBody>
          <a:bodyPr/>
          <a:lstStyle/>
          <a:p>
            <a:pPr marL="358775" indent="-358775">
              <a:spcBef>
                <a:spcPts val="3000"/>
              </a:spcBef>
              <a:defRPr/>
            </a:pPr>
            <a:r>
              <a:rPr lang="lt-LT" sz="2400" dirty="0"/>
              <a:t>Atkreipkite dėmesį į dvilypumą</a:t>
            </a:r>
            <a:endParaRPr lang="nl-NL" sz="2400" dirty="0"/>
          </a:p>
          <a:p>
            <a:pPr marL="358775" indent="-358775">
              <a:spcBef>
                <a:spcPts val="3000"/>
              </a:spcBef>
              <a:defRPr/>
            </a:pPr>
            <a:r>
              <a:rPr lang="lt-LT" sz="2400" dirty="0"/>
              <a:t>Ausys noriai keičia kalbėjimo būdą</a:t>
            </a:r>
            <a:endParaRPr lang="nl-NL" sz="2400" dirty="0"/>
          </a:p>
          <a:p>
            <a:pPr marL="358775" indent="-358775">
              <a:spcBef>
                <a:spcPts val="3000"/>
              </a:spcBef>
              <a:defRPr/>
            </a:pPr>
            <a:r>
              <a:rPr lang="lt-LT" sz="2400" dirty="0"/>
              <a:t>Atsakykite naudodamiesi </a:t>
            </a:r>
            <a:r>
              <a:rPr lang="nl-NL" sz="2000" i="1" dirty="0"/>
              <a:t>(</a:t>
            </a:r>
            <a:r>
              <a:rPr lang="lt-LT" sz="2000" i="1" dirty="0"/>
              <a:t>atvirais klausimais, apmąstymu, patvirtinimu / papildymu, apibendrinimu</a:t>
            </a:r>
            <a:r>
              <a:rPr lang="nl-NL" sz="2000" i="1" dirty="0"/>
              <a:t>)</a:t>
            </a:r>
            <a:endParaRPr lang="nl-NL" sz="2400" i="1" dirty="0"/>
          </a:p>
          <a:p>
            <a:pPr marL="358775" indent="-358775">
              <a:spcBef>
                <a:spcPts val="3000"/>
              </a:spcBef>
              <a:defRPr/>
            </a:pPr>
            <a:r>
              <a:rPr lang="lt-LT" sz="2400" dirty="0"/>
              <a:t>Tada suplanuokite </a:t>
            </a:r>
            <a:r>
              <a:rPr lang="nl-NL" sz="2400" dirty="0"/>
              <a:t>(</a:t>
            </a:r>
            <a:r>
              <a:rPr lang="lt-LT" sz="2400" dirty="0"/>
              <a:t>PROTINGUS</a:t>
            </a:r>
            <a:r>
              <a:rPr lang="nl-NL" sz="2400" dirty="0"/>
              <a:t>) </a:t>
            </a:r>
            <a:r>
              <a:rPr lang="lt-LT" sz="2400" dirty="0"/>
              <a:t>veiksmus</a:t>
            </a:r>
            <a:r>
              <a:rPr lang="nl-NL" sz="2400" dirty="0"/>
              <a:t> </a:t>
            </a:r>
            <a:r>
              <a:rPr lang="nl-NL" sz="2000" i="1" dirty="0"/>
              <a:t>(</a:t>
            </a:r>
            <a:r>
              <a:rPr lang="lt-LT" sz="2000" i="1" dirty="0"/>
              <a:t>konkrečius, išmatuojamus, priimtinus, realius, terminuotus</a:t>
            </a:r>
            <a:r>
              <a:rPr lang="nl-NL" sz="2000" i="1" dirty="0"/>
              <a:t>)</a:t>
            </a:r>
          </a:p>
          <a:p>
            <a:endParaRPr lang="en-GB" dirty="0"/>
          </a:p>
        </p:txBody>
      </p:sp>
      <p:sp>
        <p:nvSpPr>
          <p:cNvPr id="4" name="Fußzeilenplatzhalter 3">
            <a:extLst>
              <a:ext uri="{FF2B5EF4-FFF2-40B4-BE49-F238E27FC236}">
                <a16:creationId xmlns:a16="http://schemas.microsoft.com/office/drawing/2014/main" id="{A98587B3-3D6A-7A63-38A1-2762A14833F9}"/>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4B8D56EF-C7BB-4DCC-AD49-596966503A43}"/>
              </a:ext>
            </a:extLst>
          </p:cNvPr>
          <p:cNvSpPr>
            <a:spLocks noGrp="1"/>
          </p:cNvSpPr>
          <p:nvPr>
            <p:ph type="sldNum" sz="quarter" idx="12"/>
          </p:nvPr>
        </p:nvSpPr>
        <p:spPr/>
        <p:txBody>
          <a:bodyPr/>
          <a:lstStyle/>
          <a:p>
            <a:fld id="{F96B14D3-7D2A-2041-9DA6-67735C9926F2}" type="slidenum">
              <a:rPr lang="en-GB" noProof="0" smtClean="0"/>
              <a:t>42</a:t>
            </a:fld>
            <a:endParaRPr lang="en-GB" noProof="0"/>
          </a:p>
        </p:txBody>
      </p:sp>
      <p:sp>
        <p:nvSpPr>
          <p:cNvPr id="6" name="Titel 5">
            <a:extLst>
              <a:ext uri="{FF2B5EF4-FFF2-40B4-BE49-F238E27FC236}">
                <a16:creationId xmlns:a16="http://schemas.microsoft.com/office/drawing/2014/main" id="{66CAAA77-01CB-8CD5-8A62-722C79F116F8}"/>
              </a:ext>
            </a:extLst>
          </p:cNvPr>
          <p:cNvSpPr>
            <a:spLocks noGrp="1"/>
          </p:cNvSpPr>
          <p:nvPr>
            <p:ph type="title"/>
          </p:nvPr>
        </p:nvSpPr>
        <p:spPr>
          <a:xfrm>
            <a:off x="838201" y="372638"/>
            <a:ext cx="9579428" cy="780585"/>
          </a:xfrm>
        </p:spPr>
        <p:txBody>
          <a:bodyPr/>
          <a:lstStyle/>
          <a:p>
            <a:r>
              <a:rPr lang="lt-LT" sz="4800" dirty="0"/>
              <a:t>Kalbėjimo būdo pokyčių stiprinimas</a:t>
            </a:r>
            <a:endParaRPr lang="en-GB" sz="4800" dirty="0"/>
          </a:p>
        </p:txBody>
      </p:sp>
      <p:pic>
        <p:nvPicPr>
          <p:cNvPr id="8" name="Afbeelding 9" descr="Afbeelding met wit&#10;&#10;Automatisch gegenereerde beschrijving">
            <a:extLst>
              <a:ext uri="{FF2B5EF4-FFF2-40B4-BE49-F238E27FC236}">
                <a16:creationId xmlns:a16="http://schemas.microsoft.com/office/drawing/2014/main" id="{EE56D196-95F3-D353-2BB7-3269665EBDB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5DF1D727-5E47-A16D-7CF4-26815B062A9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230580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lt-LT" sz="2400" dirty="0">
                <a:solidFill>
                  <a:schemeClr val="accent1"/>
                </a:solidFill>
              </a:rPr>
              <a:t>PAVYZDYS</a:t>
            </a:r>
            <a:endParaRPr lang="nl-NL" sz="2400" dirty="0">
              <a:solidFill>
                <a:schemeClr val="accent1"/>
              </a:solidFill>
            </a:endParaRPr>
          </a:p>
          <a:p>
            <a:r>
              <a:rPr lang="lt-LT" sz="1800" b="1" dirty="0"/>
              <a:t>Renginys</a:t>
            </a:r>
            <a:r>
              <a:rPr lang="nl-NL" sz="1800" b="1" dirty="0"/>
              <a:t>: </a:t>
            </a:r>
            <a:r>
              <a:rPr lang="lt-LT" sz="1800" dirty="0"/>
              <a:t>svarstymas, ar pristatyti savo projektą</a:t>
            </a:r>
            <a:endParaRPr lang="nl-NL" sz="1800" dirty="0"/>
          </a:p>
          <a:p>
            <a:r>
              <a:rPr lang="lt-LT" sz="1800" b="1" dirty="0"/>
              <a:t>Mintys</a:t>
            </a:r>
            <a:r>
              <a:rPr lang="nl-NL" sz="1800" b="1" dirty="0"/>
              <a:t> (</a:t>
            </a:r>
            <a:r>
              <a:rPr lang="lt-LT" sz="1800" b="1" dirty="0"/>
              <a:t>nenaudingos</a:t>
            </a:r>
            <a:r>
              <a:rPr lang="nl-NL" sz="1800" b="1" dirty="0"/>
              <a:t>): </a:t>
            </a:r>
          </a:p>
          <a:p>
            <a:pPr lvl="1"/>
            <a:r>
              <a:rPr lang="lt-LT" sz="1800" dirty="0"/>
              <a:t>Ką kiti pagalvos apie mane, kai tai padarysiu / nepadarysiu?</a:t>
            </a:r>
            <a:endParaRPr lang="nl-NL" sz="1800" b="1" dirty="0"/>
          </a:p>
          <a:p>
            <a:pPr lvl="1"/>
            <a:r>
              <a:rPr lang="lt-LT" sz="1800" dirty="0"/>
              <a:t>Nedrįstu, nes esu blogas kalbėtojas. Dažnai kalbu per trumpai ir per greitai užbaigiu</a:t>
            </a:r>
            <a:endParaRPr lang="nl-NL" sz="1800" dirty="0"/>
          </a:p>
          <a:p>
            <a:pPr lvl="1"/>
            <a:r>
              <a:rPr lang="lt-LT" sz="1800" dirty="0"/>
              <a:t>Jei pateiksiu pasiūlymą, esu tikras, kad kas nors kitas apie tai žinos daugiau</a:t>
            </a:r>
            <a:endParaRPr lang="nl-NL" sz="1800" dirty="0"/>
          </a:p>
          <a:p>
            <a:pPr lvl="1"/>
            <a:r>
              <a:rPr lang="lt-LT" sz="1800" dirty="0"/>
              <a:t>Jie užduos man klausimus į kurios aš nežinosiu atsakymo</a:t>
            </a:r>
            <a:endParaRPr lang="nl-NL" sz="1800" dirty="0"/>
          </a:p>
          <a:p>
            <a:r>
              <a:rPr lang="lt-LT" sz="1800" b="1" dirty="0"/>
              <a:t>Jausmai</a:t>
            </a:r>
            <a:r>
              <a:rPr lang="nl-NL" sz="1800" b="1" dirty="0"/>
              <a:t>: </a:t>
            </a:r>
            <a:r>
              <a:rPr lang="lt-LT" sz="1800" dirty="0"/>
              <a:t>nusiminimas, liūdesys, nėra energijos ir motyvacijos</a:t>
            </a:r>
            <a:endParaRPr lang="nl-NL" sz="1800" dirty="0"/>
          </a:p>
          <a:p>
            <a:r>
              <a:rPr lang="lt-LT" sz="1800" b="1" dirty="0"/>
              <a:t>Elgesys</a:t>
            </a:r>
            <a:r>
              <a:rPr lang="nl-NL" sz="1800" b="1" dirty="0"/>
              <a:t>: </a:t>
            </a:r>
            <a:r>
              <a:rPr lang="lt-LT" sz="1800" dirty="0"/>
              <a:t>vengiu dalykų, kurių bijau savo darbe</a:t>
            </a:r>
            <a:endParaRPr lang="nl-NL" sz="1800" dirty="0"/>
          </a:p>
          <a:p>
            <a:r>
              <a:rPr lang="lt-LT" sz="1800" b="1" dirty="0"/>
              <a:t>Pasekmės</a:t>
            </a:r>
            <a:r>
              <a:rPr lang="nl-NL" sz="1800" b="1" dirty="0"/>
              <a:t>: </a:t>
            </a:r>
            <a:r>
              <a:rPr lang="lt-LT" sz="1800" dirty="0"/>
              <a:t>prezentacijos nepateikimas / skambinimas dėl ligos / bloga savijauta dėl profiliavimo praktikos</a:t>
            </a:r>
            <a:endParaRPr lang="nl-NL" sz="1800" dirty="0"/>
          </a:p>
          <a:p>
            <a:endParaRPr lang="en-GB" sz="1100" dirty="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43</a:t>
            </a:fld>
            <a:endParaRPr lang="en-GB" noProof="0" dirty="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lt-LT" dirty="0"/>
              <a:t>Mokymosi tikslas</a:t>
            </a:r>
            <a:r>
              <a:rPr lang="nl-NL" dirty="0"/>
              <a:t>: </a:t>
            </a:r>
            <a:br>
              <a:rPr lang="nl-NL" dirty="0"/>
            </a:br>
            <a:r>
              <a:rPr lang="lt-LT" sz="2000" dirty="0"/>
              <a:t>„Noriu išmokti dažniau išeiti iš savo komforto zonos“</a:t>
            </a:r>
            <a:endParaRPr lang="en-GB"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86612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lt-LT" sz="2400" dirty="0">
                <a:solidFill>
                  <a:schemeClr val="accent1"/>
                </a:solidFill>
              </a:rPr>
              <a:t>PAVYZDYS</a:t>
            </a:r>
            <a:r>
              <a:rPr lang="nl-NL" sz="2400" dirty="0">
                <a:solidFill>
                  <a:schemeClr val="accent1"/>
                </a:solidFill>
              </a:rPr>
              <a:t> </a:t>
            </a:r>
          </a:p>
          <a:p>
            <a:r>
              <a:rPr lang="lt-LT" sz="1800" b="1" dirty="0"/>
              <a:t>Renginys</a:t>
            </a:r>
            <a:r>
              <a:rPr lang="nl-NL" sz="1800" b="1" dirty="0"/>
              <a:t>: </a:t>
            </a:r>
            <a:r>
              <a:rPr lang="lt-LT" sz="1800" dirty="0"/>
              <a:t>svarstymas, ar pristatyti savo projektą</a:t>
            </a:r>
            <a:endParaRPr lang="nl-NL" sz="1800" dirty="0"/>
          </a:p>
          <a:p>
            <a:r>
              <a:rPr lang="lt-LT" sz="1800" b="1" dirty="0"/>
              <a:t>Mintys</a:t>
            </a:r>
            <a:r>
              <a:rPr lang="nl-NL" sz="1800" b="1" dirty="0"/>
              <a:t> (</a:t>
            </a:r>
            <a:r>
              <a:rPr lang="lt-LT" sz="1800" b="1" dirty="0"/>
              <a:t>naudingos</a:t>
            </a:r>
            <a:r>
              <a:rPr lang="nl-NL" sz="1800" b="1" dirty="0"/>
              <a:t>)</a:t>
            </a:r>
          </a:p>
          <a:p>
            <a:pPr lvl="1"/>
            <a:r>
              <a:rPr lang="lt-LT" sz="1800" dirty="0"/>
              <a:t>Galiu parodyti, kad pats ką nors sugalvojau, nors man ir baisu tai daryti</a:t>
            </a:r>
            <a:endParaRPr lang="nl-NL" sz="1800" dirty="0"/>
          </a:p>
          <a:p>
            <a:pPr lvl="1"/>
            <a:r>
              <a:rPr lang="lt-LT" sz="1800" dirty="0"/>
              <a:t>Taip pat galiu pasiūlyti rengti darbą kartu su praktikos vadovu ir galbūt dalį darbo atlikti kartu</a:t>
            </a:r>
            <a:endParaRPr lang="nl-NL" sz="1800" dirty="0"/>
          </a:p>
          <a:p>
            <a:pPr lvl="1"/>
            <a:r>
              <a:rPr lang="lt-LT" sz="1800" dirty="0"/>
              <a:t>Jei perimsiu vadovavimą, galėsiu tai formuoti taip, kaip noriu</a:t>
            </a:r>
            <a:endParaRPr lang="nl-NL" sz="1800" dirty="0"/>
          </a:p>
          <a:p>
            <a:pPr lvl="1"/>
            <a:r>
              <a:rPr lang="nl-NL" sz="1800" dirty="0"/>
              <a:t>... </a:t>
            </a:r>
          </a:p>
          <a:p>
            <a:r>
              <a:rPr lang="lt-LT" sz="1800" b="1" dirty="0"/>
              <a:t>Jausmai</a:t>
            </a:r>
            <a:r>
              <a:rPr lang="nl-NL" sz="1800" dirty="0"/>
              <a:t>: </a:t>
            </a:r>
            <a:r>
              <a:rPr lang="lt-LT" sz="1800" dirty="0"/>
              <a:t>noras ką nors išsiaiškinti / pasiruošimas įveikti turinį</a:t>
            </a:r>
            <a:endParaRPr lang="nl-NL" sz="1800" dirty="0"/>
          </a:p>
          <a:p>
            <a:r>
              <a:rPr lang="lt-LT" sz="1800" b="1" dirty="0"/>
              <a:t>Elgesys</a:t>
            </a:r>
            <a:r>
              <a:rPr lang="nl-NL" sz="1800" dirty="0"/>
              <a:t>: </a:t>
            </a:r>
            <a:r>
              <a:rPr lang="lt-LT" sz="1800" dirty="0"/>
              <a:t>užmegzti ryšius / imtis kūrybinių veiksmų / ieškoti ir t. t.</a:t>
            </a:r>
            <a:endParaRPr lang="nl-NL" sz="1800" dirty="0"/>
          </a:p>
          <a:p>
            <a:r>
              <a:rPr lang="lt-LT" sz="1800" b="1" dirty="0"/>
              <a:t>Pasekmės</a:t>
            </a:r>
            <a:r>
              <a:rPr lang="nl-NL" sz="1800" b="1" dirty="0"/>
              <a:t>: </a:t>
            </a:r>
            <a:r>
              <a:rPr lang="lt-LT" sz="1800" dirty="0"/>
              <a:t>pirmas žingsnis</a:t>
            </a:r>
            <a:endParaRPr lang="nl-NL" sz="1800" dirty="0"/>
          </a:p>
          <a:p>
            <a:endParaRPr lang="en-GB" sz="1100" dirty="0"/>
          </a:p>
        </p:txBody>
      </p:sp>
      <p:sp>
        <p:nvSpPr>
          <p:cNvPr id="4" name="Fußzeilenplatzhalter 3">
            <a:extLst>
              <a:ext uri="{FF2B5EF4-FFF2-40B4-BE49-F238E27FC236}">
                <a16:creationId xmlns:a16="http://schemas.microsoft.com/office/drawing/2014/main" id="{709B1CF8-6F63-B293-CB73-95C7373EF59F}"/>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id="{527549C2-AB0C-D0C5-BFB8-3A0E943083F6}"/>
              </a:ext>
            </a:extLst>
          </p:cNvPr>
          <p:cNvSpPr>
            <a:spLocks noGrp="1"/>
          </p:cNvSpPr>
          <p:nvPr>
            <p:ph type="sldNum" sz="quarter" idx="12"/>
          </p:nvPr>
        </p:nvSpPr>
        <p:spPr/>
        <p:txBody>
          <a:bodyPr/>
          <a:lstStyle/>
          <a:p>
            <a:fld id="{F96B14D3-7D2A-2041-9DA6-67735C9926F2}" type="slidenum">
              <a:rPr lang="en-GB" noProof="0" smtClean="0"/>
              <a:t>44</a:t>
            </a:fld>
            <a:endParaRPr lang="en-GB" noProof="0" dirty="0"/>
          </a:p>
        </p:txBody>
      </p:sp>
      <p:sp>
        <p:nvSpPr>
          <p:cNvPr id="6" name="Titel 5">
            <a:extLst>
              <a:ext uri="{FF2B5EF4-FFF2-40B4-BE49-F238E27FC236}">
                <a16:creationId xmlns:a16="http://schemas.microsoft.com/office/drawing/2014/main" id="{1BE10652-EF6B-B110-8509-8BB243E18A34}"/>
              </a:ext>
            </a:extLst>
          </p:cNvPr>
          <p:cNvSpPr>
            <a:spLocks noGrp="1"/>
          </p:cNvSpPr>
          <p:nvPr>
            <p:ph type="title"/>
          </p:nvPr>
        </p:nvSpPr>
        <p:spPr>
          <a:xfrm>
            <a:off x="838200" y="183419"/>
            <a:ext cx="9082088" cy="1162248"/>
          </a:xfrm>
        </p:spPr>
        <p:txBody>
          <a:bodyPr/>
          <a:lstStyle/>
          <a:p>
            <a:r>
              <a:rPr lang="lt-LT" dirty="0"/>
              <a:t>Mokymosi tikslas</a:t>
            </a:r>
            <a:r>
              <a:rPr lang="nl-NL" dirty="0"/>
              <a:t>: </a:t>
            </a:r>
            <a:br>
              <a:rPr lang="nl-NL" dirty="0"/>
            </a:br>
            <a:r>
              <a:rPr lang="lt-LT" sz="2000" dirty="0"/>
              <a:t>„Noriu išmokti dažniau išeiti iš savo komforto zonos“</a:t>
            </a:r>
            <a:endParaRPr lang="en-GB" dirty="0"/>
          </a:p>
        </p:txBody>
      </p:sp>
      <p:pic>
        <p:nvPicPr>
          <p:cNvPr id="7" name="Afbeelding 9" descr="Afbeelding met wit&#10;&#10;Automatisch gegenereerde beschrijving">
            <a:extLst>
              <a:ext uri="{FF2B5EF4-FFF2-40B4-BE49-F238E27FC236}">
                <a16:creationId xmlns:a16="http://schemas.microsoft.com/office/drawing/2014/main"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424043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086"/>
            <a:ext cx="10515602" cy="4743677"/>
          </a:xfrm>
        </p:spPr>
        <p:txBody>
          <a:bodyPr>
            <a:noAutofit/>
          </a:bodyPr>
          <a:lstStyle/>
          <a:p>
            <a:pPr marL="0" indent="0">
              <a:buNone/>
            </a:pPr>
            <a:r>
              <a:rPr lang="lt-LT" sz="2400" dirty="0">
                <a:solidFill>
                  <a:schemeClr val="accent1"/>
                </a:solidFill>
              </a:rPr>
              <a:t>REFLKTYVŪS / ĮŽVALGŪS KLAUSIMAI</a:t>
            </a:r>
            <a:endParaRPr lang="en-US" sz="2400" dirty="0">
              <a:solidFill>
                <a:schemeClr val="accent1"/>
              </a:solidFill>
            </a:endParaRPr>
          </a:p>
          <a:p>
            <a:pPr marL="446088" lvl="1" indent="-227013"/>
            <a:r>
              <a:rPr lang="lt-LT" sz="2000" dirty="0"/>
              <a:t>Dėmesio sutelkimas į savo dalies, susijusios su esama padėtimi, suvokimą</a:t>
            </a:r>
            <a:endParaRPr lang="en-US" sz="2000" dirty="0"/>
          </a:p>
          <a:p>
            <a:pPr marL="719138" lvl="2" indent="-227013"/>
            <a:r>
              <a:rPr lang="lt-LT" sz="1800" dirty="0"/>
              <a:t>Elgesys</a:t>
            </a:r>
            <a:endParaRPr lang="en-US" sz="1800" dirty="0"/>
          </a:p>
          <a:p>
            <a:pPr marL="719138" lvl="2" indent="-227013"/>
            <a:r>
              <a:rPr lang="lt-LT" sz="1800" dirty="0"/>
              <a:t>Įgūdžiai ir įsitikinimai </a:t>
            </a:r>
            <a:r>
              <a:rPr lang="en-US" sz="1600" i="1" dirty="0"/>
              <a:t>(</a:t>
            </a:r>
            <a:r>
              <a:rPr lang="lt-LT" sz="1600" i="1" dirty="0"/>
              <a:t>ką aš pats darau</a:t>
            </a:r>
            <a:r>
              <a:rPr lang="en-US" sz="1600" i="1" dirty="0"/>
              <a:t>?</a:t>
            </a:r>
            <a:r>
              <a:rPr lang="lt-LT" sz="1600" i="1" dirty="0"/>
              <a:t> Ko aš noriu? Kaip manau, kodėl tai veikia / neveikia?</a:t>
            </a:r>
            <a:r>
              <a:rPr lang="en-US" sz="1600" i="1" dirty="0"/>
              <a:t>) </a:t>
            </a:r>
          </a:p>
          <a:p>
            <a:pPr marL="446088" lvl="1" indent="-227013"/>
            <a:r>
              <a:rPr lang="lt-LT" sz="2000" dirty="0"/>
              <a:t>Savo ateities situacijos scenarijų supratimas</a:t>
            </a:r>
            <a:endParaRPr lang="en-US" sz="2000" dirty="0"/>
          </a:p>
          <a:p>
            <a:pPr marL="446088" lvl="1" indent="-227013"/>
            <a:r>
              <a:rPr lang="lt-LT" sz="2000" dirty="0"/>
              <a:t>Įžvalgos apie veiklos galimybes</a:t>
            </a:r>
            <a:endParaRPr lang="en-US" sz="2000" dirty="0"/>
          </a:p>
          <a:p>
            <a:pPr marL="0" indent="0">
              <a:buNone/>
            </a:pPr>
            <a:endParaRPr lang="en-US" sz="2400" dirty="0">
              <a:solidFill>
                <a:schemeClr val="accent1"/>
              </a:solidFill>
            </a:endParaRPr>
          </a:p>
          <a:p>
            <a:pPr marL="0" indent="0">
              <a:buNone/>
            </a:pPr>
            <a:r>
              <a:rPr lang="lt-LT" sz="2400" dirty="0">
                <a:solidFill>
                  <a:schemeClr val="accent1"/>
                </a:solidFill>
              </a:rPr>
              <a:t>Į VEIKSMĄ ORIENTUOTI KLAUSIMAI</a:t>
            </a:r>
            <a:endParaRPr lang="en-US" sz="2400" dirty="0">
              <a:solidFill>
                <a:schemeClr val="accent1"/>
              </a:solidFill>
            </a:endParaRPr>
          </a:p>
          <a:p>
            <a:pPr lvl="1"/>
            <a:r>
              <a:rPr lang="lt-LT" sz="2000" dirty="0"/>
              <a:t>Maži, konkretus žingsniai</a:t>
            </a:r>
            <a:endParaRPr lang="en-US" sz="2000" dirty="0"/>
          </a:p>
          <a:p>
            <a:pPr lvl="1"/>
            <a:r>
              <a:rPr lang="lt-LT" sz="2000" dirty="0"/>
              <a:t>Pagalbos prašymas ir pasirengimas veikti</a:t>
            </a:r>
            <a:endParaRPr lang="en-US" sz="2000" dirty="0"/>
          </a:p>
          <a:p>
            <a:pPr lvl="1"/>
            <a:r>
              <a:rPr lang="lt-LT" sz="2000" dirty="0"/>
              <a:t>Darymas</a:t>
            </a:r>
            <a:r>
              <a:rPr lang="en-US" sz="2000" dirty="0"/>
              <a:t>!!!</a:t>
            </a:r>
          </a:p>
          <a:p>
            <a:pPr lvl="1"/>
            <a:r>
              <a:rPr lang="lt-LT" sz="2000" dirty="0"/>
              <a:t>Mokymosi poveikio apmąstymas, kad kitą kartą būtų imtasi tolesnių veiksmų</a:t>
            </a:r>
            <a:endParaRPr lang="en-US" sz="2000" dirty="0"/>
          </a:p>
        </p:txBody>
      </p:sp>
      <p:sp>
        <p:nvSpPr>
          <p:cNvPr id="5" name="Fußzeilenplatzhalter 4">
            <a:extLst>
              <a:ext uri="{FF2B5EF4-FFF2-40B4-BE49-F238E27FC236}">
                <a16:creationId xmlns:a16="http://schemas.microsoft.com/office/drawing/2014/main" id="{B3399776-A531-588C-C552-E1E5AEBCA0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A9E632B6-6DFF-243C-321A-A66C4DA2131C}"/>
              </a:ext>
            </a:extLst>
          </p:cNvPr>
          <p:cNvSpPr>
            <a:spLocks noGrp="1"/>
          </p:cNvSpPr>
          <p:nvPr>
            <p:ph type="sldNum" sz="quarter" idx="12"/>
          </p:nvPr>
        </p:nvSpPr>
        <p:spPr/>
        <p:txBody>
          <a:bodyPr/>
          <a:lstStyle/>
          <a:p>
            <a:fld id="{F96B14D3-7D2A-2041-9DA6-67735C9926F2}" type="slidenum">
              <a:rPr lang="en-GB" noProof="0" smtClean="0"/>
              <a:t>45</a:t>
            </a:fld>
            <a:endParaRPr lang="en-GB" noProof="0"/>
          </a:p>
        </p:txBody>
      </p:sp>
      <p:sp>
        <p:nvSpPr>
          <p:cNvPr id="2" name="Title 1"/>
          <p:cNvSpPr>
            <a:spLocks noGrp="1"/>
          </p:cNvSpPr>
          <p:nvPr>
            <p:ph type="title"/>
          </p:nvPr>
        </p:nvSpPr>
        <p:spPr/>
        <p:txBody>
          <a:bodyPr/>
          <a:lstStyle/>
          <a:p>
            <a:r>
              <a:rPr lang="lt-LT" dirty="0"/>
              <a:t>Klausimų rūšys</a:t>
            </a:r>
            <a:endParaRPr lang="en-US" dirty="0"/>
          </a:p>
        </p:txBody>
      </p:sp>
      <p:pic>
        <p:nvPicPr>
          <p:cNvPr id="8" name="Afbeelding 9" descr="Afbeelding met wit&#10;&#10;Automatisch gegenereerde beschrijving">
            <a:extLst>
              <a:ext uri="{FF2B5EF4-FFF2-40B4-BE49-F238E27FC236}">
                <a16:creationId xmlns:a16="http://schemas.microsoft.com/office/drawing/2014/main" id="{3D789DDD-A2A0-AF31-1D50-57BEC86A8ABD}"/>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B19FD064-6A60-3C85-B91C-6E74E029FCF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06969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FD1E77-0154-7B00-9EFB-67BA8EA23D2B}"/>
              </a:ext>
            </a:extLst>
          </p:cNvPr>
          <p:cNvSpPr/>
          <p:nvPr/>
        </p:nvSpPr>
        <p:spPr>
          <a:xfrm>
            <a:off x="1172029" y="1350974"/>
            <a:ext cx="5677593" cy="17290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t-LT"/>
          </a:p>
        </p:txBody>
      </p:sp>
      <p:sp>
        <p:nvSpPr>
          <p:cNvPr id="3" name="TextBox 2">
            <a:extLst>
              <a:ext uri="{FF2B5EF4-FFF2-40B4-BE49-F238E27FC236}">
                <a16:creationId xmlns:a16="http://schemas.microsoft.com/office/drawing/2014/main" id="{12A087C6-D29B-FB56-AC66-6B3A558DA40C}"/>
              </a:ext>
            </a:extLst>
          </p:cNvPr>
          <p:cNvSpPr txBox="1"/>
          <p:nvPr/>
        </p:nvSpPr>
        <p:spPr>
          <a:xfrm>
            <a:off x="1695731" y="1434101"/>
            <a:ext cx="4522123" cy="138499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lt-LT" sz="1100" b="0" i="0" dirty="0">
                <a:effectLst/>
              </a:rPr>
              <a:t>Finansuojama Europos Sąjungos lėšomis. Tačiau išreiškiamas požiūris ar nuomonė yra tik autoriaus (-ių) ir nebūtinai atspindi Europos Sąjungos ar Nacionalinės agentūros požiūrį ar nuomonę. Nei Europos Sąjunga, nei Nacionalinė agentūra negali būti laikoma už juos atsakinga.</a:t>
            </a:r>
            <a:endParaRPr lang="lt-LT" sz="1100" dirty="0"/>
          </a:p>
          <a:p>
            <a:endParaRPr lang="lt-LT" dirty="0"/>
          </a:p>
        </p:txBody>
      </p:sp>
    </p:spTree>
    <p:extLst>
      <p:ext uri="{BB962C8B-B14F-4D97-AF65-F5344CB8AC3E}">
        <p14:creationId xmlns:p14="http://schemas.microsoft.com/office/powerpoint/2010/main" val="270281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9" descr="Afbeelding met wit&#10;&#10;Automatisch gegenereerde beschrijving">
            <a:extLst>
              <a:ext uri="{FF2B5EF4-FFF2-40B4-BE49-F238E27FC236}">
                <a16:creationId xmlns:a16="http://schemas.microsoft.com/office/drawing/2014/main" id="{3786206E-619D-DFF9-3D9F-B8F2E1E8E6A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4" name="Textfeld 3">
            <a:extLst>
              <a:ext uri="{FF2B5EF4-FFF2-40B4-BE49-F238E27FC236}">
                <a16:creationId xmlns:a16="http://schemas.microsoft.com/office/drawing/2014/main" id="{6F5357F3-BC7B-F697-59F1-061A36B3B72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5" name="Titel 4">
            <a:extLst>
              <a:ext uri="{FF2B5EF4-FFF2-40B4-BE49-F238E27FC236}">
                <a16:creationId xmlns:a16="http://schemas.microsoft.com/office/drawing/2014/main" id="{5F1C58AA-99CF-F190-0BF9-1F4D7D945527}"/>
              </a:ext>
            </a:extLst>
          </p:cNvPr>
          <p:cNvSpPr>
            <a:spLocks noGrp="1"/>
          </p:cNvSpPr>
          <p:nvPr>
            <p:ph type="title"/>
          </p:nvPr>
        </p:nvSpPr>
        <p:spPr/>
        <p:txBody>
          <a:bodyPr/>
          <a:lstStyle/>
          <a:p>
            <a:r>
              <a:rPr lang="lt-LT" dirty="0"/>
              <a:t>Įvadas – pasipriešinimas</a:t>
            </a:r>
            <a:endParaRPr lang="en-GB" dirty="0"/>
          </a:p>
        </p:txBody>
      </p:sp>
      <p:sp>
        <p:nvSpPr>
          <p:cNvPr id="7" name="Fußzeilenplatzhalter 6">
            <a:extLst>
              <a:ext uri="{FF2B5EF4-FFF2-40B4-BE49-F238E27FC236}">
                <a16:creationId xmlns:a16="http://schemas.microsoft.com/office/drawing/2014/main" id="{51BF79AE-1DCA-5873-3DF5-A555B133F3FA}"/>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451A39C0-C96B-D834-9165-9A53D4F4868B}"/>
              </a:ext>
            </a:extLst>
          </p:cNvPr>
          <p:cNvSpPr>
            <a:spLocks noGrp="1"/>
          </p:cNvSpPr>
          <p:nvPr>
            <p:ph type="sldNum" sz="quarter" idx="12"/>
          </p:nvPr>
        </p:nvSpPr>
        <p:spPr/>
        <p:txBody>
          <a:bodyPr/>
          <a:lstStyle/>
          <a:p>
            <a:fld id="{F96B14D3-7D2A-2041-9DA6-67735C9926F2}" type="slidenum">
              <a:rPr lang="de-DE" smtClean="0"/>
              <a:t>4</a:t>
            </a:fld>
            <a:endParaRPr lang="de-DE"/>
          </a:p>
        </p:txBody>
      </p:sp>
      <p:sp>
        <p:nvSpPr>
          <p:cNvPr id="2" name="Tekstvak 1">
            <a:extLst>
              <a:ext uri="{FF2B5EF4-FFF2-40B4-BE49-F238E27FC236}">
                <a16:creationId xmlns:a16="http://schemas.microsoft.com/office/drawing/2014/main" id="{1265FE14-9AD3-D48E-FE19-DF1172DB0234}"/>
              </a:ext>
            </a:extLst>
          </p:cNvPr>
          <p:cNvSpPr txBox="1"/>
          <p:nvPr/>
        </p:nvSpPr>
        <p:spPr>
          <a:xfrm>
            <a:off x="2653895" y="5631873"/>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3"/>
              </a:rPr>
              <a:t>https://www.flickr.com/photos/toddle_email_newsletters/21031243458</a:t>
            </a:r>
            <a:endParaRPr lang="en-GB" sz="900" dirty="0">
              <a:latin typeface="+mj-lt"/>
              <a:ea typeface="+mn-lt"/>
              <a:cs typeface="+mn-lt"/>
            </a:endParaRPr>
          </a:p>
          <a:p>
            <a:endParaRPr lang="en-GB" sz="900" dirty="0">
              <a:latin typeface="+mj-lt"/>
              <a:ea typeface="+mn-lt"/>
              <a:cs typeface="+mn-lt"/>
            </a:endParaRPr>
          </a:p>
        </p:txBody>
      </p:sp>
      <p:pic>
        <p:nvPicPr>
          <p:cNvPr id="8" name="Afbeelding 7" descr="Afbeelding met tekst, Lettertype, grafische vormgeving, tekenfilm&#10;&#10;Automatisch gegenereerde beschrijving">
            <a:extLst>
              <a:ext uri="{FF2B5EF4-FFF2-40B4-BE49-F238E27FC236}">
                <a16:creationId xmlns:a16="http://schemas.microsoft.com/office/drawing/2014/main" id="{517F57E7-604A-4B07-089B-406DFA83610E}"/>
              </a:ext>
            </a:extLst>
          </p:cNvPr>
          <p:cNvPicPr>
            <a:picLocks noChangeAspect="1"/>
          </p:cNvPicPr>
          <p:nvPr/>
        </p:nvPicPr>
        <p:blipFill>
          <a:blip r:embed="rId4"/>
          <a:stretch>
            <a:fillRect/>
          </a:stretch>
        </p:blipFill>
        <p:spPr>
          <a:xfrm>
            <a:off x="2582562" y="1640676"/>
            <a:ext cx="6913605" cy="3875270"/>
          </a:xfrm>
          <a:prstGeom prst="rect">
            <a:avLst/>
          </a:prstGeom>
        </p:spPr>
      </p:pic>
    </p:spTree>
    <p:extLst>
      <p:ext uri="{BB962C8B-B14F-4D97-AF65-F5344CB8AC3E}">
        <p14:creationId xmlns:p14="http://schemas.microsoft.com/office/powerpoint/2010/main" val="397911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lt-LT" sz="2400" dirty="0"/>
              <a:t>Nenoras: nėra įsipareigojimų</a:t>
            </a:r>
            <a:endParaRPr lang="en-GB" sz="2400" dirty="0"/>
          </a:p>
          <a:p>
            <a:r>
              <a:rPr lang="lt-LT" sz="2400" dirty="0"/>
              <a:t>Nesugebėjimas: abejojama savo gebėjimais</a:t>
            </a:r>
            <a:endParaRPr lang="en-GB" sz="2400" dirty="0"/>
          </a:p>
          <a:p>
            <a:r>
              <a:rPr lang="lt-LT" sz="2400" dirty="0"/>
              <a:t>Aplinkybės: situacijos vystymasis arba pokytis</a:t>
            </a:r>
            <a:endParaRPr lang="en-GB" sz="2400" dirty="0"/>
          </a:p>
          <a:p>
            <a:r>
              <a:rPr lang="lt-LT" sz="2400" dirty="0"/>
              <a:t>Aiškumo trūkumas: pavyzdžiui, dėl susitarimų</a:t>
            </a:r>
            <a:endParaRPr lang="en-GB" sz="2400" dirty="0"/>
          </a:p>
          <a:p>
            <a:r>
              <a:rPr lang="lt-LT" sz="2400" dirty="0"/>
              <a:t>Nepasitenkinimas: nesutikimas su tuo, kaip siekiama tikslų</a:t>
            </a:r>
            <a:endParaRPr lang="en-GB" sz="2400" dirty="0"/>
          </a:p>
          <a:p>
            <a:r>
              <a:rPr lang="lt-LT" sz="2400" dirty="0"/>
              <a:t>Nuomonė: pagalbos prašymas reiškia silpnumą? Pasipriešinimas sistemai</a:t>
            </a:r>
            <a:endParaRPr lang="en-GB" sz="2400" dirty="0"/>
          </a:p>
        </p:txBody>
      </p:sp>
      <p:sp>
        <p:nvSpPr>
          <p:cNvPr id="5" name="Fußzeilenplatzhalter 4">
            <a:extLst>
              <a:ext uri="{FF2B5EF4-FFF2-40B4-BE49-F238E27FC236}">
                <a16:creationId xmlns:a16="http://schemas.microsoft.com/office/drawing/2014/main" id="{DFA89A0D-4368-67B2-7485-499526398554}"/>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DEDECCD8-B8A0-D38C-F449-339DDB4D4620}"/>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2" name="Title 1"/>
          <p:cNvSpPr>
            <a:spLocks noGrp="1"/>
          </p:cNvSpPr>
          <p:nvPr>
            <p:ph type="title"/>
          </p:nvPr>
        </p:nvSpPr>
        <p:spPr/>
        <p:txBody>
          <a:bodyPr>
            <a:normAutofit fontScale="90000"/>
          </a:bodyPr>
          <a:lstStyle/>
          <a:p>
            <a:r>
              <a:rPr lang="lt-LT" dirty="0"/>
              <a:t>Saugokitės pasipriešinimo</a:t>
            </a:r>
            <a:endParaRPr lang="en-US" dirty="0"/>
          </a:p>
        </p:txBody>
      </p:sp>
      <p:pic>
        <p:nvPicPr>
          <p:cNvPr id="8" name="Afbeelding 9" descr="Afbeelding met wit&#10;&#10;Automatisch gegenereerde beschrijving">
            <a:extLst>
              <a:ext uri="{FF2B5EF4-FFF2-40B4-BE49-F238E27FC236}">
                <a16:creationId xmlns:a16="http://schemas.microsoft.com/office/drawing/2014/main" id="{365FF614-08FB-D0EC-1520-8BC0551B64A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8AF6D75C-2882-2EA7-988A-FC8E89F5104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Tree>
    <p:extLst>
      <p:ext uri="{BB962C8B-B14F-4D97-AF65-F5344CB8AC3E}">
        <p14:creationId xmlns:p14="http://schemas.microsoft.com/office/powerpoint/2010/main" val="289866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1D5993-96F4-4AFA-9A5C-9E70B590F2B4}"/>
              </a:ext>
            </a:extLst>
          </p:cNvPr>
          <p:cNvSpPr>
            <a:spLocks noGrp="1"/>
          </p:cNvSpPr>
          <p:nvPr>
            <p:ph idx="1"/>
          </p:nvPr>
        </p:nvSpPr>
        <p:spPr/>
        <p:txBody>
          <a:bodyPr>
            <a:normAutofit/>
          </a:bodyPr>
          <a:lstStyle/>
          <a:p>
            <a:pPr marL="0" indent="0">
              <a:buNone/>
            </a:pPr>
            <a:r>
              <a:rPr lang="lt-LT" sz="2400" b="1" dirty="0">
                <a:solidFill>
                  <a:schemeClr val="accent1"/>
                </a:solidFill>
              </a:rPr>
              <a:t>KODĖL TAIP SUNKU PAKEISTI ELGSENĄ?</a:t>
            </a:r>
            <a:endParaRPr lang="nl-NL" sz="2400" b="1" dirty="0">
              <a:solidFill>
                <a:schemeClr val="accent1"/>
              </a:solidFill>
              <a:sym typeface="Wingdings" panose="05000000000000000000" pitchFamily="2" charset="2"/>
            </a:endParaRPr>
          </a:p>
          <a:p>
            <a:endParaRPr lang="nl-NL" sz="2400" dirty="0">
              <a:sym typeface="Wingdings" panose="05000000000000000000" pitchFamily="2" charset="2"/>
            </a:endParaRPr>
          </a:p>
          <a:p>
            <a:r>
              <a:rPr lang="lt-LT" sz="2400" dirty="0">
                <a:sym typeface="Wingdings" panose="05000000000000000000" pitchFamily="2" charset="2"/>
              </a:rPr>
              <a:t>Mūsų smegenims reikia </a:t>
            </a:r>
            <a:r>
              <a:rPr lang="lt-LT" sz="2400" dirty="0">
                <a:solidFill>
                  <a:schemeClr val="accent1"/>
                </a:solidFill>
                <a:sym typeface="Wingdings" panose="05000000000000000000" pitchFamily="2" charset="2"/>
              </a:rPr>
              <a:t>paprastumo</a:t>
            </a:r>
            <a:r>
              <a:rPr lang="nl-NL" sz="2400" dirty="0">
                <a:solidFill>
                  <a:schemeClr val="accent1"/>
                </a:solidFill>
                <a:sym typeface="Wingdings" panose="05000000000000000000" pitchFamily="2" charset="2"/>
              </a:rPr>
              <a:t></a:t>
            </a:r>
            <a:r>
              <a:rPr lang="lt-LT" sz="2400" dirty="0">
                <a:solidFill>
                  <a:schemeClr val="accent1"/>
                </a:solidFill>
                <a:sym typeface="Wingdings" panose="05000000000000000000" pitchFamily="2" charset="2"/>
              </a:rPr>
              <a:t> </a:t>
            </a:r>
            <a:r>
              <a:rPr lang="lt-LT" sz="2400" dirty="0">
                <a:sym typeface="Wingdings" panose="05000000000000000000" pitchFamily="2" charset="2"/>
              </a:rPr>
              <a:t>visiškai automatiniai procesai (įpročiai) mums yra paprastesni</a:t>
            </a:r>
            <a:endParaRPr lang="nl-NL" sz="2400" dirty="0">
              <a:sym typeface="Wingdings" panose="05000000000000000000" pitchFamily="2" charset="2"/>
            </a:endParaRPr>
          </a:p>
          <a:p>
            <a:pPr lvl="1"/>
            <a:r>
              <a:rPr lang="lt-LT" sz="2000" dirty="0">
                <a:sym typeface="Wingdings" panose="05000000000000000000" pitchFamily="2" charset="2"/>
              </a:rPr>
              <a:t>Nuostolių, skausmo ir diskomforto </a:t>
            </a:r>
            <a:r>
              <a:rPr lang="lt-LT" sz="2000" dirty="0">
                <a:solidFill>
                  <a:schemeClr val="accent1"/>
                </a:solidFill>
                <a:sym typeface="Wingdings" panose="05000000000000000000" pitchFamily="2" charset="2"/>
              </a:rPr>
              <a:t>vengimas</a:t>
            </a:r>
            <a:endParaRPr lang="nl-NL" sz="2000" dirty="0">
              <a:sym typeface="Wingdings" panose="05000000000000000000" pitchFamily="2" charset="2"/>
            </a:endParaRPr>
          </a:p>
          <a:p>
            <a:pPr lvl="1"/>
            <a:r>
              <a:rPr lang="lt-LT" sz="2000" dirty="0">
                <a:solidFill>
                  <a:schemeClr val="accent1"/>
                </a:solidFill>
                <a:sym typeface="Wingdings" panose="05000000000000000000" pitchFamily="2" charset="2"/>
              </a:rPr>
              <a:t>Socialiniai </a:t>
            </a:r>
            <a:r>
              <a:rPr lang="lt-LT" sz="2000" dirty="0">
                <a:sym typeface="Wingdings" panose="05000000000000000000" pitchFamily="2" charset="2"/>
              </a:rPr>
              <a:t>santykiai daro didelę </a:t>
            </a:r>
            <a:r>
              <a:rPr lang="lt-LT" sz="2000" dirty="0">
                <a:solidFill>
                  <a:schemeClr val="accent1"/>
                </a:solidFill>
                <a:sym typeface="Wingdings" panose="05000000000000000000" pitchFamily="2" charset="2"/>
              </a:rPr>
              <a:t>įtaką</a:t>
            </a:r>
            <a:r>
              <a:rPr lang="lt-LT" sz="2000" dirty="0">
                <a:sym typeface="Wingdings" panose="05000000000000000000" pitchFamily="2" charset="2"/>
              </a:rPr>
              <a:t> (išlaiko seną elgseną)</a:t>
            </a:r>
            <a:endParaRPr lang="nl-NL" sz="2000" dirty="0">
              <a:sym typeface="Wingdings" panose="05000000000000000000" pitchFamily="2" charset="2"/>
            </a:endParaRPr>
          </a:p>
          <a:p>
            <a:r>
              <a:rPr lang="lt-LT" sz="2400" dirty="0">
                <a:sym typeface="Wingdings" panose="05000000000000000000" pitchFamily="2" charset="2"/>
              </a:rPr>
              <a:t>Įpročių pakeitimas reikalauja atkaklumo ir praktikos</a:t>
            </a:r>
            <a:endParaRPr lang="nl-NL" sz="2400" dirty="0">
              <a:sym typeface="Wingdings" panose="05000000000000000000" pitchFamily="2" charset="2"/>
            </a:endParaRPr>
          </a:p>
          <a:p>
            <a:pPr marL="0" indent="0">
              <a:buNone/>
            </a:pPr>
            <a:endParaRPr lang="nl-NL" sz="2400" dirty="0">
              <a:sym typeface="Wingdings" panose="05000000000000000000" pitchFamily="2" charset="2"/>
            </a:endParaRPr>
          </a:p>
          <a:p>
            <a:r>
              <a:rPr lang="lt-LT" sz="2400" dirty="0">
                <a:solidFill>
                  <a:schemeClr val="accent1"/>
                </a:solidFill>
                <a:sym typeface="Wingdings" panose="05000000000000000000" pitchFamily="2" charset="2"/>
              </a:rPr>
              <a:t>Smagūs darbai</a:t>
            </a:r>
            <a:r>
              <a:rPr lang="nl-NL" sz="2400" dirty="0">
                <a:solidFill>
                  <a:schemeClr val="accent1"/>
                </a:solidFill>
                <a:sym typeface="Wingdings" panose="05000000000000000000" pitchFamily="2" charset="2"/>
              </a:rPr>
              <a:t>: </a:t>
            </a:r>
            <a:r>
              <a:rPr lang="lt-LT" sz="2400" dirty="0">
                <a:sym typeface="Wingdings" panose="05000000000000000000" pitchFamily="2" charset="2"/>
              </a:rPr>
              <a:t>pakeisti tai, ko tikrai norite, yra lengviau</a:t>
            </a:r>
            <a:endParaRPr lang="nl-NL" sz="2400" dirty="0">
              <a:sym typeface="Wingdings" panose="05000000000000000000" pitchFamily="2" charset="2"/>
            </a:endParaRPr>
          </a:p>
          <a:p>
            <a:r>
              <a:rPr lang="lt-LT" sz="2400" dirty="0">
                <a:solidFill>
                  <a:schemeClr val="accent1"/>
                </a:solidFill>
                <a:sym typeface="Wingdings" panose="05000000000000000000" pitchFamily="2" charset="2"/>
              </a:rPr>
              <a:t>Palaikymas </a:t>
            </a:r>
            <a:r>
              <a:rPr lang="lt-LT" sz="2400" dirty="0">
                <a:sym typeface="Wingdings" panose="05000000000000000000" pitchFamily="2" charset="2"/>
              </a:rPr>
              <a:t>yra svarbus; </a:t>
            </a:r>
            <a:r>
              <a:rPr lang="lt-LT" sz="2400" i="1" dirty="0">
                <a:sym typeface="Wingdings" panose="05000000000000000000" pitchFamily="2" charset="2"/>
              </a:rPr>
              <a:t>šiuo atveju: </a:t>
            </a:r>
            <a:r>
              <a:rPr lang="lt-LT" sz="2400" b="1" i="1" dirty="0">
                <a:sym typeface="Wingdings" panose="05000000000000000000" pitchFamily="2" charset="2"/>
              </a:rPr>
              <a:t>jūsų mokymas / konsultavimas</a:t>
            </a:r>
            <a:endParaRPr lang="nl-NL" sz="2400" i="1" dirty="0">
              <a:sym typeface="Wingdings" panose="05000000000000000000" pitchFamily="2" charset="2"/>
            </a:endParaRPr>
          </a:p>
        </p:txBody>
      </p:sp>
      <p:sp>
        <p:nvSpPr>
          <p:cNvPr id="5" name="Fußzeilenplatzhalter 4">
            <a:extLst>
              <a:ext uri="{FF2B5EF4-FFF2-40B4-BE49-F238E27FC236}">
                <a16:creationId xmlns:a16="http://schemas.microsoft.com/office/drawing/2014/main" id="{E6E01D8E-2525-0523-AE25-48094939C9C7}"/>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id="{67F15137-33CF-815C-C26E-84432C5F10D8}"/>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2" name="Titel 1">
            <a:extLst>
              <a:ext uri="{FF2B5EF4-FFF2-40B4-BE49-F238E27FC236}">
                <a16:creationId xmlns:a16="http://schemas.microsoft.com/office/drawing/2014/main" id="{D129F684-6E21-491E-B0CB-573822EB6A84}"/>
              </a:ext>
            </a:extLst>
          </p:cNvPr>
          <p:cNvSpPr>
            <a:spLocks noGrp="1"/>
          </p:cNvSpPr>
          <p:nvPr>
            <p:ph type="title"/>
          </p:nvPr>
        </p:nvSpPr>
        <p:spPr/>
        <p:txBody>
          <a:bodyPr>
            <a:normAutofit fontScale="90000"/>
          </a:bodyPr>
          <a:lstStyle/>
          <a:p>
            <a:r>
              <a:rPr lang="lt-LT" dirty="0" err="1"/>
              <a:t>Neuropsichologija</a:t>
            </a:r>
            <a:endParaRPr lang="nl-NL" dirty="0"/>
          </a:p>
        </p:txBody>
      </p:sp>
      <p:pic>
        <p:nvPicPr>
          <p:cNvPr id="8" name="Afbeelding 9" descr="Afbeelding met wit&#10;&#10;Automatisch gegenereerde beschrijving">
            <a:extLst>
              <a:ext uri="{FF2B5EF4-FFF2-40B4-BE49-F238E27FC236}">
                <a16:creationId xmlns:a16="http://schemas.microsoft.com/office/drawing/2014/main" id="{7994D72C-E429-22B3-2C6D-9C3AD2BD656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id="{2AB4E634-12B5-8067-B92B-B79E1BF1AD0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2</a:t>
            </a:r>
          </a:p>
        </p:txBody>
      </p:sp>
    </p:spTree>
    <p:extLst>
      <p:ext uri="{BB962C8B-B14F-4D97-AF65-F5344CB8AC3E}">
        <p14:creationId xmlns:p14="http://schemas.microsoft.com/office/powerpoint/2010/main" val="232783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id="{46976544-0DD6-146B-15E1-8E361457C862}"/>
              </a:ext>
            </a:extLst>
          </p:cNvPr>
          <p:cNvSpPr txBox="1"/>
          <p:nvPr/>
        </p:nvSpPr>
        <p:spPr>
          <a:xfrm>
            <a:off x="3436908" y="2003801"/>
            <a:ext cx="5318185" cy="2850396"/>
          </a:xfrm>
          <a:prstGeom prst="rect">
            <a:avLst/>
          </a:prstGeom>
          <a:noFill/>
        </p:spPr>
        <p:txBody>
          <a:bodyPr wrap="square" anchor="ctr">
            <a:spAutoFit/>
          </a:bodyPr>
          <a:lstStyle/>
          <a:p>
            <a:pPr algn="ctr"/>
            <a:r>
              <a:rPr lang="lt-LT" sz="5974" b="1" dirty="0">
                <a:solidFill>
                  <a:schemeClr val="bg1"/>
                </a:solidFill>
              </a:rPr>
              <a:t>MOTERŲ VADOVIŲ DĖMESYS</a:t>
            </a:r>
            <a:endParaRPr lang="en-GB" sz="5974" b="1" dirty="0">
              <a:solidFill>
                <a:schemeClr val="bg1"/>
              </a:solidFill>
            </a:endParaRPr>
          </a:p>
        </p:txBody>
      </p:sp>
      <p:sp>
        <p:nvSpPr>
          <p:cNvPr id="4" name="Foliennummernplatzhalter 3">
            <a:extLst>
              <a:ext uri="{FF2B5EF4-FFF2-40B4-BE49-F238E27FC236}">
                <a16:creationId xmlns:a16="http://schemas.microsoft.com/office/drawing/2014/main" id="{DC18D415-E8C4-4C27-C6E2-AADC8BBF3C88}"/>
              </a:ext>
            </a:extLst>
          </p:cNvPr>
          <p:cNvSpPr>
            <a:spLocks noGrp="1"/>
          </p:cNvSpPr>
          <p:nvPr>
            <p:ph type="sldNum" sz="quarter" idx="12"/>
          </p:nvPr>
        </p:nvSpPr>
        <p:spPr/>
        <p:txBody>
          <a:bodyPr/>
          <a:lstStyle/>
          <a:p>
            <a:fld id="{F96B14D3-7D2A-2041-9DA6-67735C9926F2}" type="slidenum">
              <a:rPr lang="de-DE" smtClean="0"/>
              <a:t>7</a:t>
            </a:fld>
            <a:endParaRPr lang="de-DE"/>
          </a:p>
        </p:txBody>
      </p:sp>
    </p:spTree>
    <p:extLst>
      <p:ext uri="{BB962C8B-B14F-4D97-AF65-F5344CB8AC3E}">
        <p14:creationId xmlns:p14="http://schemas.microsoft.com/office/powerpoint/2010/main" val="32279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26C644-B85C-4E81-9DF2-AC416540993F}"/>
              </a:ext>
            </a:extLst>
          </p:cNvPr>
          <p:cNvSpPr>
            <a:spLocks noGrp="1"/>
          </p:cNvSpPr>
          <p:nvPr>
            <p:ph idx="1"/>
          </p:nvPr>
        </p:nvSpPr>
        <p:spPr>
          <a:xfrm>
            <a:off x="490959" y="1707419"/>
            <a:ext cx="4752373" cy="4647344"/>
          </a:xfrm>
        </p:spPr>
        <p:txBody>
          <a:bodyPr>
            <a:normAutofit/>
          </a:bodyPr>
          <a:lstStyle/>
          <a:p>
            <a:pPr marL="0" indent="0">
              <a:spcAft>
                <a:spcPts val="1200"/>
              </a:spcAft>
              <a:buNone/>
            </a:pPr>
            <a:r>
              <a:rPr lang="lt-LT" sz="2400" dirty="0"/>
              <a:t>Yra du būdai, kaip užtikrinti, kad įtakos ratas sutaptų su susirūpinimo ratu:</a:t>
            </a:r>
            <a:endParaRPr lang="en-GB" sz="2400" dirty="0"/>
          </a:p>
          <a:p>
            <a:pPr marL="457200" indent="-457200">
              <a:buFont typeface="+mj-lt"/>
              <a:buAutoNum type="arabicPeriod"/>
            </a:pPr>
            <a:r>
              <a:rPr lang="lt-LT" sz="2400" dirty="0"/>
              <a:t>Plečiant savo įtakos ratą. Tai galima padaryti atkreipiant dėmesį į tai, kas jus neramina.</a:t>
            </a:r>
            <a:endParaRPr lang="en-GB" sz="2400" dirty="0"/>
          </a:p>
          <a:p>
            <a:pPr marL="457200" indent="-457200">
              <a:buFont typeface="+mj-lt"/>
              <a:buAutoNum type="arabicPeriod"/>
            </a:pPr>
            <a:r>
              <a:rPr lang="lt-LT" sz="2400" dirty="0"/>
              <a:t>Naudojant savo stiprias savybes (Ką aš galiu padaryti kitaip) ir socialinius įgūdžius, kad paskatinti kitus žmones keistis.</a:t>
            </a:r>
            <a:endParaRPr lang="nl-NL" sz="2400" dirty="0"/>
          </a:p>
        </p:txBody>
      </p:sp>
      <p:sp>
        <p:nvSpPr>
          <p:cNvPr id="6" name="Fußzeilenplatzhalter 5">
            <a:extLst>
              <a:ext uri="{FF2B5EF4-FFF2-40B4-BE49-F238E27FC236}">
                <a16:creationId xmlns:a16="http://schemas.microsoft.com/office/drawing/2014/main" id="{D5F625D3-1FFC-37CE-D39F-6A0E0BA57DF9}"/>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C4E09C46-04A2-F016-EDED-D2B363F0E601}"/>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2" name="Titel 1">
            <a:extLst>
              <a:ext uri="{FF2B5EF4-FFF2-40B4-BE49-F238E27FC236}">
                <a16:creationId xmlns:a16="http://schemas.microsoft.com/office/drawing/2014/main" id="{D3E2A9F8-2828-4707-AFE2-487FC594EE8A}"/>
              </a:ext>
            </a:extLst>
          </p:cNvPr>
          <p:cNvSpPr>
            <a:spLocks noGrp="1"/>
          </p:cNvSpPr>
          <p:nvPr>
            <p:ph type="title"/>
          </p:nvPr>
        </p:nvSpPr>
        <p:spPr>
          <a:xfrm>
            <a:off x="838201" y="372638"/>
            <a:ext cx="9470570" cy="780585"/>
          </a:xfrm>
        </p:spPr>
        <p:txBody>
          <a:bodyPr>
            <a:noAutofit/>
          </a:bodyPr>
          <a:lstStyle/>
          <a:p>
            <a:pPr algn="l"/>
            <a:r>
              <a:rPr lang="lt-LT" sz="6000" dirty="0"/>
              <a:t>Įtakos ratas </a:t>
            </a:r>
            <a:r>
              <a:rPr lang="nl-NL" sz="6000" dirty="0"/>
              <a:t>(Covey) I</a:t>
            </a:r>
            <a:endParaRPr lang="nl-NL" sz="6000" i="1" dirty="0"/>
          </a:p>
        </p:txBody>
      </p:sp>
      <p:pic>
        <p:nvPicPr>
          <p:cNvPr id="11" name="Afbeelding 9" descr="Afbeelding met wit&#10;&#10;Automatisch gegenereerde beschrijving">
            <a:extLst>
              <a:ext uri="{FF2B5EF4-FFF2-40B4-BE49-F238E27FC236}">
                <a16:creationId xmlns:a16="http://schemas.microsoft.com/office/drawing/2014/main" id="{23D5FE13-A9F4-127B-3F78-202A70215BD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id="{25047FE8-5156-07F5-7534-CDA6526F727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pic>
        <p:nvPicPr>
          <p:cNvPr id="7" name="Afbeelding 1">
            <a:extLst>
              <a:ext uri="{FF2B5EF4-FFF2-40B4-BE49-F238E27FC236}">
                <a16:creationId xmlns:a16="http://schemas.microsoft.com/office/drawing/2014/main" id="{14690114-0DDF-CC4F-D651-AD406523D328}"/>
              </a:ext>
            </a:extLst>
          </p:cNvPr>
          <p:cNvPicPr>
            <a:picLocks noChangeAspect="1"/>
          </p:cNvPicPr>
          <p:nvPr/>
        </p:nvPicPr>
        <p:blipFill>
          <a:blip r:embed="rId4"/>
          <a:stretch>
            <a:fillRect/>
          </a:stretch>
        </p:blipFill>
        <p:spPr>
          <a:xfrm>
            <a:off x="5874926" y="2006494"/>
            <a:ext cx="5683216" cy="2940801"/>
          </a:xfrm>
          <a:prstGeom prst="rect">
            <a:avLst/>
          </a:prstGeom>
        </p:spPr>
      </p:pic>
      <p:sp>
        <p:nvSpPr>
          <p:cNvPr id="4" name="Tekstvak 8">
            <a:extLst>
              <a:ext uri="{FF2B5EF4-FFF2-40B4-BE49-F238E27FC236}">
                <a16:creationId xmlns:a16="http://schemas.microsoft.com/office/drawing/2014/main" id="{C9CED107-A79D-245C-A9B7-80DAA7A1CCFA}"/>
              </a:ext>
            </a:extLst>
          </p:cNvPr>
          <p:cNvSpPr txBox="1"/>
          <p:nvPr/>
        </p:nvSpPr>
        <p:spPr>
          <a:xfrm>
            <a:off x="6394833" y="5154235"/>
            <a:ext cx="50600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900" i="1" dirty="0">
                <a:latin typeface="+mj-lt"/>
              </a:rPr>
              <a:t>Šaltinis</a:t>
            </a:r>
            <a:r>
              <a:rPr lang="en-GB" sz="900" i="1" dirty="0">
                <a:latin typeface="+mj-lt"/>
              </a:rPr>
              <a:t>: </a:t>
            </a:r>
            <a:r>
              <a:rPr lang="en-GB" sz="900" dirty="0">
                <a:latin typeface="+mj-lt"/>
                <a:ea typeface="+mn-lt"/>
                <a:cs typeface="+mn-lt"/>
                <a:hlinkClick r:id="rId5"/>
              </a:rPr>
              <a:t>https://www.abrahampc.com/blog/2020/3/16/what-can-i-do-the-circles-of-concern-and-influence</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1538779093"/>
      </p:ext>
    </p:extLst>
  </p:cSld>
  <p:clrMapOvr>
    <a:masterClrMapping/>
  </p:clrMapOvr>
</p:sld>
</file>

<file path=ppt/theme/theme1.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5C3810-93B0-4321-B537-6CA10288D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3.xml><?xml version="1.0" encoding="utf-8"?>
<ds:datastoreItem xmlns:ds="http://schemas.openxmlformats.org/officeDocument/2006/customXml" ds:itemID="{3D7EED5A-799C-46BE-A532-673C3B2D7340}">
  <ds:schemaRefs>
    <ds:schemaRef ds:uri="http://purl.org/dc/dcmitype/"/>
    <ds:schemaRef ds:uri="http://schemas.microsoft.com/office/2006/metadata/properties"/>
    <ds:schemaRef ds:uri="http://purl.org/dc/elements/1.1/"/>
    <ds:schemaRef ds:uri="http://purl.org/dc/terms/"/>
    <ds:schemaRef ds:uri="5be18da3-954c-41e8-a62a-dc1d385c48c8"/>
    <ds:schemaRef ds:uri="http://schemas.openxmlformats.org/package/2006/metadata/core-properties"/>
    <ds:schemaRef ds:uri="http://schemas.microsoft.com/office/2006/documentManagement/types"/>
    <ds:schemaRef ds:uri="http://schemas.microsoft.com/office/infopath/2007/PartnerControls"/>
    <ds:schemaRef ds:uri="154df6c8-ea8e-4b2d-af14-48b20823377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804</TotalTime>
  <Words>3195</Words>
  <Application>Microsoft Office PowerPoint</Application>
  <PresentationFormat>Widescreen</PresentationFormat>
  <Paragraphs>516</Paragraphs>
  <Slides>47</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Arial</vt:lpstr>
      <vt:lpstr>Calibri</vt:lpstr>
      <vt:lpstr>Century Gothic</vt:lpstr>
      <vt:lpstr>Jost</vt:lpstr>
      <vt:lpstr>Jost Bold Italic</vt:lpstr>
      <vt:lpstr>Lucida Sans Unicode</vt:lpstr>
      <vt:lpstr>Times New Roman</vt:lpstr>
      <vt:lpstr>Wingdings</vt:lpstr>
      <vt:lpstr>2_Office</vt:lpstr>
      <vt:lpstr>PROFESIONALUS KONSULTAVIMAS Problemų sprendimu  grįstas mokymasis</vt:lpstr>
      <vt:lpstr>Metodų numeravimas I</vt:lpstr>
      <vt:lpstr>Metodų numeravimas II</vt:lpstr>
      <vt:lpstr>PowerPoint Presentation</vt:lpstr>
      <vt:lpstr>Įvadas – pasipriešinimas</vt:lpstr>
      <vt:lpstr>Saugokitės pasipriešinimo</vt:lpstr>
      <vt:lpstr>Neuropsichologija</vt:lpstr>
      <vt:lpstr>PowerPoint Presentation</vt:lpstr>
      <vt:lpstr>Įtakos ratas (Covey) I</vt:lpstr>
      <vt:lpstr>Įtakos ratas (Covey) II</vt:lpstr>
      <vt:lpstr>Sociokultūrinė pažinimo raidos teorija (Vygotsky)</vt:lpstr>
      <vt:lpstr>Mąstysena (Dweck)</vt:lpstr>
      <vt:lpstr>Dramos trikampis (Karpman)</vt:lpstr>
      <vt:lpstr>Kaip?  Nugalėtojo trikampis</vt:lpstr>
      <vt:lpstr>Man viskas gerai – tau viskas gerai</vt:lpstr>
      <vt:lpstr>Žemutinės srovės įtaka (McClelland)</vt:lpstr>
      <vt:lpstr>Žemutinė srovė</vt:lpstr>
      <vt:lpstr>Kliūtys ir galimybės</vt:lpstr>
      <vt:lpstr>Pagrindinės savybės (Ofman)</vt:lpstr>
      <vt:lpstr>Pavyzdžiai</vt:lpstr>
      <vt:lpstr>Elgesio pokyčių etapai </vt:lpstr>
      <vt:lpstr>Mokymosi duobė – mintys</vt:lpstr>
      <vt:lpstr>PowerPoint Presentation</vt:lpstr>
      <vt:lpstr> U teorija (Scharmer)</vt:lpstr>
      <vt:lpstr>Etapai</vt:lpstr>
      <vt:lpstr>Nuo… Iki…</vt:lpstr>
      <vt:lpstr>Įsivertimo tyrimas – pozityvioji psichologija</vt:lpstr>
      <vt:lpstr>Procesas</vt:lpstr>
      <vt:lpstr>Įsivertinimo tyrimas</vt:lpstr>
      <vt:lpstr>Motyvuojantis interviu I</vt:lpstr>
      <vt:lpstr>Motyvuojantis interviu II</vt:lpstr>
      <vt:lpstr>Keturios pokyčių sąlygos</vt:lpstr>
      <vt:lpstr>Etapai</vt:lpstr>
      <vt:lpstr>Motyvuojančio interviu etapiškumas</vt:lpstr>
      <vt:lpstr> </vt:lpstr>
      <vt:lpstr>Kurkite naujus įsitikinimus</vt:lpstr>
      <vt:lpstr>PowerPoint Presentation</vt:lpstr>
      <vt:lpstr>Minčių pertvarkymas</vt:lpstr>
      <vt:lpstr>Kalbėjimo būdo keitimas</vt:lpstr>
      <vt:lpstr>Sukelkite kalbėjimo būdo pokyčius</vt:lpstr>
      <vt:lpstr>Savybės</vt:lpstr>
      <vt:lpstr>Įspėjimas dėl kalbėjimo būdo pokyčių</vt:lpstr>
      <vt:lpstr>Kalbėjimo būdo pokyčių stiprinimas</vt:lpstr>
      <vt:lpstr>Mokymosi tikslas:  „Noriu išmokti dažniau išeiti iš savo komforto zonos“</vt:lpstr>
      <vt:lpstr>Mokymosi tikslas:  „Noriu išmokti dažniau išeiti iš savo komforto zonos“</vt:lpstr>
      <vt:lpstr>Klausimų rūšys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 - Application in counselling practice</dc:title>
  <dc:creator>Marielouisemri01 Rickhoff</dc:creator>
  <cp:lastModifiedBy>Edita Rudminaitė</cp:lastModifiedBy>
  <cp:revision>22</cp:revision>
  <dcterms:created xsi:type="dcterms:W3CDTF">2023-09-04T08:58:36Z</dcterms:created>
  <dcterms:modified xsi:type="dcterms:W3CDTF">2024-08-28T07:45:24Z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0x01010030FA7B4E93E75B48AE5A7F52419B6F0E</vt:lpwstr>
  </property>
</Properties>
</file>