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63" r:id="rId4"/>
  </p:sldMasterIdLst>
  <p:notesMasterIdLst>
    <p:notesMasterId r:id="rId35"/>
  </p:notesMasterIdLst>
  <p:handoutMasterIdLst>
    <p:handoutMasterId r:id="rId36"/>
  </p:handoutMasterIdLst>
  <p:sldIdLst>
    <p:sldId id="262" r:id="rId5"/>
    <p:sldId id="2663" r:id="rId6"/>
    <p:sldId id="2699" r:id="rId7"/>
    <p:sldId id="2700" r:id="rId8"/>
    <p:sldId id="989" r:id="rId9"/>
    <p:sldId id="2665" r:id="rId10"/>
    <p:sldId id="2666" r:id="rId11"/>
    <p:sldId id="2667" r:id="rId12"/>
    <p:sldId id="2668" r:id="rId13"/>
    <p:sldId id="2669" r:id="rId14"/>
    <p:sldId id="2670" r:id="rId15"/>
    <p:sldId id="2671" r:id="rId16"/>
    <p:sldId id="2651" r:id="rId17"/>
    <p:sldId id="2672" r:id="rId18"/>
    <p:sldId id="2698" r:id="rId19"/>
    <p:sldId id="2674" r:id="rId20"/>
    <p:sldId id="2673" r:id="rId21"/>
    <p:sldId id="2692" r:id="rId22"/>
    <p:sldId id="2675" r:id="rId23"/>
    <p:sldId id="2679" r:id="rId24"/>
    <p:sldId id="2680" r:id="rId25"/>
    <p:sldId id="2693" r:id="rId26"/>
    <p:sldId id="2681" r:id="rId27"/>
    <p:sldId id="2682" r:id="rId28"/>
    <p:sldId id="493" r:id="rId29"/>
    <p:sldId id="2684" r:id="rId30"/>
    <p:sldId id="2701" r:id="rId31"/>
    <p:sldId id="2702" r:id="rId32"/>
    <p:sldId id="2703" r:id="rId33"/>
    <p:sldId id="2704" r:id="rId34"/>
  </p:sldIdLst>
  <p:sldSz cx="12245975" cy="6888163"/>
  <p:notesSz cx="6889750" cy="10021888"/>
  <p:defaultTextStyle>
    <a:defPPr>
      <a:defRPr lang="de-DE"/>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bschnitt" id="{3CF17E7B-7653-4050-9D2F-B9E183A7F30A}">
          <p14:sldIdLst>
            <p14:sldId id="262"/>
          </p14:sldIdLst>
        </p14:section>
        <p14:section name="Introduction to counselling science" id="{3E7FAFBA-3A5F-4F43-AF36-3AD3CB2B1CE6}">
          <p14:sldIdLst>
            <p14:sldId id="2663"/>
            <p14:sldId id="2699"/>
            <p14:sldId id="2700"/>
          </p14:sldIdLst>
        </p14:section>
        <p14:section name="Counselling theoires" id="{64F55686-2DD4-4343-AECD-F07FD1A4E81A}">
          <p14:sldIdLst>
            <p14:sldId id="989"/>
            <p14:sldId id="2665"/>
            <p14:sldId id="2666"/>
            <p14:sldId id="2667"/>
            <p14:sldId id="2668"/>
            <p14:sldId id="2669"/>
            <p14:sldId id="2670"/>
            <p14:sldId id="2671"/>
            <p14:sldId id="2651"/>
            <p14:sldId id="2672"/>
            <p14:sldId id="2698"/>
            <p14:sldId id="2674"/>
            <p14:sldId id="2673"/>
            <p14:sldId id="2692"/>
            <p14:sldId id="2675"/>
            <p14:sldId id="2679"/>
            <p14:sldId id="2680"/>
            <p14:sldId id="2693"/>
            <p14:sldId id="2681"/>
            <p14:sldId id="2682"/>
            <p14:sldId id="493"/>
            <p14:sldId id="2684"/>
            <p14:sldId id="2701"/>
            <p14:sldId id="2702"/>
            <p14:sldId id="2703"/>
            <p14:sldId id="2704"/>
          </p14:sldIdLst>
        </p14:section>
      </p14:sectionLst>
    </p:ext>
    <p:ext uri="{EFAFB233-063F-42B5-8137-9DF3F51BA10A}">
      <p15:sldGuideLst xmlns:p15="http://schemas.microsoft.com/office/powerpoint/2012/main">
        <p15:guide id="1" orient="horz" pos="1276" userDrawn="1">
          <p15:clr>
            <a:srgbClr val="A4A3A4"/>
          </p15:clr>
        </p15:guide>
        <p15:guide id="2" orient="horz" pos="344" userDrawn="1">
          <p15:clr>
            <a:srgbClr val="A4A3A4"/>
          </p15:clr>
        </p15:guide>
        <p15:guide id="3" orient="horz" pos="4040" userDrawn="1">
          <p15:clr>
            <a:srgbClr val="A4A3A4"/>
          </p15:clr>
        </p15:guide>
        <p15:guide id="4" orient="horz" pos="786" userDrawn="1">
          <p15:clr>
            <a:srgbClr val="A4A3A4"/>
          </p15:clr>
        </p15:guide>
        <p15:guide id="5" pos="348" userDrawn="1">
          <p15:clr>
            <a:srgbClr val="A4A3A4"/>
          </p15:clr>
        </p15:guide>
        <p15:guide id="6" pos="7043"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uter Anke" initials="RA" lastIdx="2" clrIdx="0">
    <p:extLst>
      <p:ext uri="{19B8F6BF-5375-455C-9EA6-DF929625EA0E}">
        <p15:presenceInfo xmlns:p15="http://schemas.microsoft.com/office/powerpoint/2012/main" userId="S-1-5-21-4188120786-1267690402-392790447-2676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BA0"/>
    <a:srgbClr val="C00000"/>
    <a:srgbClr val="7D7D7D"/>
    <a:srgbClr val="BFBFBF"/>
    <a:srgbClr val="FF0000"/>
    <a:srgbClr val="E2001A"/>
    <a:srgbClr val="FF9966"/>
    <a:srgbClr val="FFE1E1"/>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7" autoAdjust="0"/>
    <p:restoredTop sz="91273" autoAdjust="0"/>
  </p:normalViewPr>
  <p:slideViewPr>
    <p:cSldViewPr snapToGrid="0">
      <p:cViewPr varScale="1">
        <p:scale>
          <a:sx n="110" d="100"/>
          <a:sy n="110" d="100"/>
        </p:scale>
        <p:origin x="78" y="78"/>
      </p:cViewPr>
      <p:guideLst>
        <p:guide orient="horz" pos="1276"/>
        <p:guide orient="horz" pos="344"/>
        <p:guide orient="horz" pos="4040"/>
        <p:guide orient="horz" pos="786"/>
        <p:guide pos="348"/>
        <p:guide pos="7043"/>
      </p:guideLst>
    </p:cSldViewPr>
  </p:slideViewPr>
  <p:outlineViewPr>
    <p:cViewPr>
      <p:scale>
        <a:sx n="33" d="100"/>
        <a:sy n="33" d="100"/>
      </p:scale>
      <p:origin x="0" y="50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3" d="100"/>
          <a:sy n="73" d="100"/>
        </p:scale>
        <p:origin x="-2148" y="-78"/>
      </p:cViewPr>
      <p:guideLst>
        <p:guide orient="horz" pos="3157"/>
        <p:guide pos="217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B3E3C-5D27-4339-875E-AB81DE12C386}" type="doc">
      <dgm:prSet loTypeId="urn:microsoft.com/office/officeart/2005/8/layout/hierarchy1" loCatId="hierarchy" qsTypeId="urn:microsoft.com/office/officeart/2005/8/quickstyle/simple2" qsCatId="simple" csTypeId="urn:microsoft.com/office/officeart/2005/8/colors/accent5_5" csCatId="accent5" phldr="1"/>
      <dgm:spPr/>
      <dgm:t>
        <a:bodyPr/>
        <a:lstStyle/>
        <a:p>
          <a:endParaRPr lang="de-DE"/>
        </a:p>
      </dgm:t>
    </dgm:pt>
    <dgm:pt modelId="{55E38195-057D-4269-BA98-63EB002A26A2}">
      <dgm:prSet phldrT="[Text]" custT="1"/>
      <dgm:spPr/>
      <dgm:t>
        <a:bodyPr/>
        <a:lstStyle/>
        <a:p>
          <a:r>
            <a:rPr lang="lt-LT" sz="1600" b="1" dirty="0"/>
            <a:t>KETURIŲ ĮTAKĄ DARANČIŲ VEIKSNIŲ SĄVEIKA</a:t>
          </a:r>
          <a:endParaRPr lang="de-DE" sz="1600" b="1" dirty="0"/>
        </a:p>
      </dgm:t>
    </dgm:pt>
    <dgm:pt modelId="{2F30332D-0FFC-443D-892D-694D1DB13E4D}" type="parTrans" cxnId="{96453326-09D4-409A-B428-187E256194D7}">
      <dgm:prSet/>
      <dgm:spPr/>
      <dgm:t>
        <a:bodyPr/>
        <a:lstStyle/>
        <a:p>
          <a:endParaRPr lang="de-DE"/>
        </a:p>
      </dgm:t>
    </dgm:pt>
    <dgm:pt modelId="{0D45E47E-6FC2-475B-B1A7-883325A946B3}" type="sibTrans" cxnId="{96453326-09D4-409A-B428-187E256194D7}">
      <dgm:prSet/>
      <dgm:spPr/>
      <dgm:t>
        <a:bodyPr/>
        <a:lstStyle/>
        <a:p>
          <a:endParaRPr lang="de-DE"/>
        </a:p>
      </dgm:t>
    </dgm:pt>
    <dgm:pt modelId="{90249C5C-1FBF-48FE-B42B-2D55147046BD}">
      <dgm:prSet phldrT="[Text]"/>
      <dgm:spPr/>
      <dgm:t>
        <a:bodyPr/>
        <a:lstStyle/>
        <a:p>
          <a:r>
            <a:rPr lang="lt-LT" b="1" dirty="0"/>
            <a:t>SAVĘS ĮVAIZDIS</a:t>
          </a:r>
          <a:r>
            <a:rPr lang="de-DE" b="1" dirty="0"/>
            <a:t> </a:t>
          </a:r>
          <a:r>
            <a:rPr lang="de-DE" dirty="0"/>
            <a:t> </a:t>
          </a:r>
        </a:p>
        <a:p>
          <a:r>
            <a:rPr lang="lt-LT" noProof="0" dirty="0"/>
            <a:t>Bendri įsitikinimai apie savo asmenybę</a:t>
          </a:r>
          <a:endParaRPr lang="en-US" noProof="0" dirty="0"/>
        </a:p>
      </dgm:t>
    </dgm:pt>
    <dgm:pt modelId="{84B9D8CC-7218-4343-9470-14D509ACA9AA}" type="parTrans" cxnId="{AD2507DD-5934-4FD3-808C-7A89EB04B31B}">
      <dgm:prSet/>
      <dgm:spPr/>
      <dgm:t>
        <a:bodyPr/>
        <a:lstStyle/>
        <a:p>
          <a:endParaRPr lang="de-DE"/>
        </a:p>
      </dgm:t>
    </dgm:pt>
    <dgm:pt modelId="{562F3C2C-D08A-4D18-B8D5-D02121527984}" type="sibTrans" cxnId="{AD2507DD-5934-4FD3-808C-7A89EB04B31B}">
      <dgm:prSet/>
      <dgm:spPr/>
      <dgm:t>
        <a:bodyPr/>
        <a:lstStyle/>
        <a:p>
          <a:endParaRPr lang="de-DE"/>
        </a:p>
      </dgm:t>
    </dgm:pt>
    <dgm:pt modelId="{A0B79610-3A4B-4BE7-BF90-7590766A5DC4}">
      <dgm:prSet phldrT="[Text]"/>
      <dgm:spPr/>
      <dgm:t>
        <a:bodyPr/>
        <a:lstStyle/>
        <a:p>
          <a:r>
            <a:rPr lang="lt-LT" b="1" dirty="0"/>
            <a:t>APLINKOS ĮVAIZDIS</a:t>
          </a:r>
          <a:endParaRPr lang="de-DE" b="1" dirty="0"/>
        </a:p>
        <a:p>
          <a:r>
            <a:rPr lang="lt-LT" noProof="0" dirty="0"/>
            <a:t>Bendri įsitikinimai apie profesinį ir darbo pasaulį</a:t>
          </a:r>
          <a:endParaRPr lang="en-US" noProof="0" dirty="0"/>
        </a:p>
      </dgm:t>
    </dgm:pt>
    <dgm:pt modelId="{4E6AF778-EBF4-4279-A773-0669DC77390D}" type="parTrans" cxnId="{E2810273-072F-4D7B-ADBB-FB34E27AEE84}">
      <dgm:prSet/>
      <dgm:spPr/>
      <dgm:t>
        <a:bodyPr/>
        <a:lstStyle/>
        <a:p>
          <a:endParaRPr lang="de-DE"/>
        </a:p>
      </dgm:t>
    </dgm:pt>
    <dgm:pt modelId="{8C3649F4-F961-41C7-AB7D-7D9629F64B5F}" type="sibTrans" cxnId="{E2810273-072F-4D7B-ADBB-FB34E27AEE84}">
      <dgm:prSet/>
      <dgm:spPr/>
      <dgm:t>
        <a:bodyPr/>
        <a:lstStyle/>
        <a:p>
          <a:endParaRPr lang="de-DE"/>
        </a:p>
      </dgm:t>
    </dgm:pt>
    <dgm:pt modelId="{8A5EFA03-E639-442B-9442-4A5F79587E00}" type="pres">
      <dgm:prSet presAssocID="{B71B3E3C-5D27-4339-875E-AB81DE12C386}" presName="hierChild1" presStyleCnt="0">
        <dgm:presLayoutVars>
          <dgm:chPref val="1"/>
          <dgm:dir/>
          <dgm:animOne val="branch"/>
          <dgm:animLvl val="lvl"/>
          <dgm:resizeHandles/>
        </dgm:presLayoutVars>
      </dgm:prSet>
      <dgm:spPr/>
    </dgm:pt>
    <dgm:pt modelId="{F3DCA7F7-196C-4B71-B794-A9167F66B858}" type="pres">
      <dgm:prSet presAssocID="{55E38195-057D-4269-BA98-63EB002A26A2}" presName="hierRoot1" presStyleCnt="0"/>
      <dgm:spPr/>
    </dgm:pt>
    <dgm:pt modelId="{A0757493-5B24-4618-B841-ED042A514D88}" type="pres">
      <dgm:prSet presAssocID="{55E38195-057D-4269-BA98-63EB002A26A2}" presName="composite" presStyleCnt="0"/>
      <dgm:spPr/>
    </dgm:pt>
    <dgm:pt modelId="{DE5B37E7-495F-438B-9AA5-DC29A2672BE9}" type="pres">
      <dgm:prSet presAssocID="{55E38195-057D-4269-BA98-63EB002A26A2}" presName="background" presStyleLbl="node0" presStyleIdx="0" presStyleCnt="1"/>
      <dgm:spPr/>
    </dgm:pt>
    <dgm:pt modelId="{4E0F9FFC-B869-480D-9CFA-34654A9FD6A2}" type="pres">
      <dgm:prSet presAssocID="{55E38195-057D-4269-BA98-63EB002A26A2}" presName="text" presStyleLbl="fgAcc0" presStyleIdx="0" presStyleCnt="1">
        <dgm:presLayoutVars>
          <dgm:chPref val="3"/>
        </dgm:presLayoutVars>
      </dgm:prSet>
      <dgm:spPr/>
    </dgm:pt>
    <dgm:pt modelId="{C39E64B8-9F9C-46F3-B211-F2343B4627E2}" type="pres">
      <dgm:prSet presAssocID="{55E38195-057D-4269-BA98-63EB002A26A2}" presName="hierChild2" presStyleCnt="0"/>
      <dgm:spPr/>
    </dgm:pt>
    <dgm:pt modelId="{02B5194E-D9A7-4EB7-BC21-BD58DF977B5E}" type="pres">
      <dgm:prSet presAssocID="{84B9D8CC-7218-4343-9470-14D509ACA9AA}" presName="Name10" presStyleLbl="parChTrans1D2" presStyleIdx="0" presStyleCnt="2"/>
      <dgm:spPr/>
    </dgm:pt>
    <dgm:pt modelId="{C53F8EDF-C552-494F-A0E2-FDA0D4D8D895}" type="pres">
      <dgm:prSet presAssocID="{90249C5C-1FBF-48FE-B42B-2D55147046BD}" presName="hierRoot2" presStyleCnt="0"/>
      <dgm:spPr/>
    </dgm:pt>
    <dgm:pt modelId="{CDC1848C-DE37-4A61-BF7D-DC35BCE03408}" type="pres">
      <dgm:prSet presAssocID="{90249C5C-1FBF-48FE-B42B-2D55147046BD}" presName="composite2" presStyleCnt="0"/>
      <dgm:spPr/>
    </dgm:pt>
    <dgm:pt modelId="{3409C953-461E-48A7-8C05-53190C5295CE}" type="pres">
      <dgm:prSet presAssocID="{90249C5C-1FBF-48FE-B42B-2D55147046BD}" presName="background2" presStyleLbl="node2" presStyleIdx="0" presStyleCnt="2"/>
      <dgm:spPr/>
    </dgm:pt>
    <dgm:pt modelId="{5921D875-74D4-4CE7-8341-CE47F26CCD1C}" type="pres">
      <dgm:prSet presAssocID="{90249C5C-1FBF-48FE-B42B-2D55147046BD}" presName="text2" presStyleLbl="fgAcc2" presStyleIdx="0" presStyleCnt="2" custScaleX="110613">
        <dgm:presLayoutVars>
          <dgm:chPref val="3"/>
        </dgm:presLayoutVars>
      </dgm:prSet>
      <dgm:spPr/>
    </dgm:pt>
    <dgm:pt modelId="{29B62CD2-C833-4A8A-8EAA-7132BE48EE99}" type="pres">
      <dgm:prSet presAssocID="{90249C5C-1FBF-48FE-B42B-2D55147046BD}" presName="hierChild3" presStyleCnt="0"/>
      <dgm:spPr/>
    </dgm:pt>
    <dgm:pt modelId="{A4A2AECE-745A-409A-910D-D6B34156B1DB}" type="pres">
      <dgm:prSet presAssocID="{4E6AF778-EBF4-4279-A773-0669DC77390D}" presName="Name10" presStyleLbl="parChTrans1D2" presStyleIdx="1" presStyleCnt="2"/>
      <dgm:spPr/>
    </dgm:pt>
    <dgm:pt modelId="{86EDFB1F-CE86-45F3-A8C2-79831FE66F6C}" type="pres">
      <dgm:prSet presAssocID="{A0B79610-3A4B-4BE7-BF90-7590766A5DC4}" presName="hierRoot2" presStyleCnt="0"/>
      <dgm:spPr/>
    </dgm:pt>
    <dgm:pt modelId="{EB886D37-C9B8-4ED9-B995-844EE387E33A}" type="pres">
      <dgm:prSet presAssocID="{A0B79610-3A4B-4BE7-BF90-7590766A5DC4}" presName="composite2" presStyleCnt="0"/>
      <dgm:spPr/>
    </dgm:pt>
    <dgm:pt modelId="{0BCC8349-9605-4624-BA9A-06437B9BE552}" type="pres">
      <dgm:prSet presAssocID="{A0B79610-3A4B-4BE7-BF90-7590766A5DC4}" presName="background2" presStyleLbl="node2" presStyleIdx="1" presStyleCnt="2"/>
      <dgm:spPr/>
    </dgm:pt>
    <dgm:pt modelId="{DCC5C0C7-D8C0-42D6-A564-A17DE4CD8863}" type="pres">
      <dgm:prSet presAssocID="{A0B79610-3A4B-4BE7-BF90-7590766A5DC4}" presName="text2" presStyleLbl="fgAcc2" presStyleIdx="1" presStyleCnt="2" custScaleX="108112">
        <dgm:presLayoutVars>
          <dgm:chPref val="3"/>
        </dgm:presLayoutVars>
      </dgm:prSet>
      <dgm:spPr/>
    </dgm:pt>
    <dgm:pt modelId="{6B09A934-F99A-4569-8565-0D5B83BA80F7}" type="pres">
      <dgm:prSet presAssocID="{A0B79610-3A4B-4BE7-BF90-7590766A5DC4}" presName="hierChild3" presStyleCnt="0"/>
      <dgm:spPr/>
    </dgm:pt>
  </dgm:ptLst>
  <dgm:cxnLst>
    <dgm:cxn modelId="{16A2C00D-2EE4-4DD6-9D86-D06A6AA20D95}" type="presOf" srcId="{A0B79610-3A4B-4BE7-BF90-7590766A5DC4}" destId="{DCC5C0C7-D8C0-42D6-A564-A17DE4CD8863}" srcOrd="0" destOrd="0" presId="urn:microsoft.com/office/officeart/2005/8/layout/hierarchy1"/>
    <dgm:cxn modelId="{5653D620-8AFD-4659-869F-5668DBD4E95C}" type="presOf" srcId="{4E6AF778-EBF4-4279-A773-0669DC77390D}" destId="{A4A2AECE-745A-409A-910D-D6B34156B1DB}" srcOrd="0" destOrd="0" presId="urn:microsoft.com/office/officeart/2005/8/layout/hierarchy1"/>
    <dgm:cxn modelId="{96453326-09D4-409A-B428-187E256194D7}" srcId="{B71B3E3C-5D27-4339-875E-AB81DE12C386}" destId="{55E38195-057D-4269-BA98-63EB002A26A2}" srcOrd="0" destOrd="0" parTransId="{2F30332D-0FFC-443D-892D-694D1DB13E4D}" sibTransId="{0D45E47E-6FC2-475B-B1A7-883325A946B3}"/>
    <dgm:cxn modelId="{25771050-957F-4FF8-BB13-CC1E1A0349AE}" type="presOf" srcId="{55E38195-057D-4269-BA98-63EB002A26A2}" destId="{4E0F9FFC-B869-480D-9CFA-34654A9FD6A2}" srcOrd="0" destOrd="0" presId="urn:microsoft.com/office/officeart/2005/8/layout/hierarchy1"/>
    <dgm:cxn modelId="{E2810273-072F-4D7B-ADBB-FB34E27AEE84}" srcId="{55E38195-057D-4269-BA98-63EB002A26A2}" destId="{A0B79610-3A4B-4BE7-BF90-7590766A5DC4}" srcOrd="1" destOrd="0" parTransId="{4E6AF778-EBF4-4279-A773-0669DC77390D}" sibTransId="{8C3649F4-F961-41C7-AB7D-7D9629F64B5F}"/>
    <dgm:cxn modelId="{105A9E96-826C-4711-BCC2-8E938528BAF1}" type="presOf" srcId="{90249C5C-1FBF-48FE-B42B-2D55147046BD}" destId="{5921D875-74D4-4CE7-8341-CE47F26CCD1C}" srcOrd="0" destOrd="0" presId="urn:microsoft.com/office/officeart/2005/8/layout/hierarchy1"/>
    <dgm:cxn modelId="{6F9DCDAE-6D24-421B-9868-A1DE20595E1F}" type="presOf" srcId="{B71B3E3C-5D27-4339-875E-AB81DE12C386}" destId="{8A5EFA03-E639-442B-9442-4A5F79587E00}" srcOrd="0" destOrd="0" presId="urn:microsoft.com/office/officeart/2005/8/layout/hierarchy1"/>
    <dgm:cxn modelId="{67E6A3D5-5DB5-4393-A9BD-BD91E53BD756}" type="presOf" srcId="{84B9D8CC-7218-4343-9470-14D509ACA9AA}" destId="{02B5194E-D9A7-4EB7-BC21-BD58DF977B5E}" srcOrd="0" destOrd="0" presId="urn:microsoft.com/office/officeart/2005/8/layout/hierarchy1"/>
    <dgm:cxn modelId="{AD2507DD-5934-4FD3-808C-7A89EB04B31B}" srcId="{55E38195-057D-4269-BA98-63EB002A26A2}" destId="{90249C5C-1FBF-48FE-B42B-2D55147046BD}" srcOrd="0" destOrd="0" parTransId="{84B9D8CC-7218-4343-9470-14D509ACA9AA}" sibTransId="{562F3C2C-D08A-4D18-B8D5-D02121527984}"/>
    <dgm:cxn modelId="{85098FFF-CA90-4060-B214-617AE44A1E4A}" type="presParOf" srcId="{8A5EFA03-E639-442B-9442-4A5F79587E00}" destId="{F3DCA7F7-196C-4B71-B794-A9167F66B858}" srcOrd="0" destOrd="0" presId="urn:microsoft.com/office/officeart/2005/8/layout/hierarchy1"/>
    <dgm:cxn modelId="{0EC94C15-C776-470E-B8F9-4A401CD827F4}" type="presParOf" srcId="{F3DCA7F7-196C-4B71-B794-A9167F66B858}" destId="{A0757493-5B24-4618-B841-ED042A514D88}" srcOrd="0" destOrd="0" presId="urn:microsoft.com/office/officeart/2005/8/layout/hierarchy1"/>
    <dgm:cxn modelId="{9A6E0938-238E-4818-B087-A8E75AF5DCDA}" type="presParOf" srcId="{A0757493-5B24-4618-B841-ED042A514D88}" destId="{DE5B37E7-495F-438B-9AA5-DC29A2672BE9}" srcOrd="0" destOrd="0" presId="urn:microsoft.com/office/officeart/2005/8/layout/hierarchy1"/>
    <dgm:cxn modelId="{944AE401-BC1E-4012-8530-AD580BCBA8C7}" type="presParOf" srcId="{A0757493-5B24-4618-B841-ED042A514D88}" destId="{4E0F9FFC-B869-480D-9CFA-34654A9FD6A2}" srcOrd="1" destOrd="0" presId="urn:microsoft.com/office/officeart/2005/8/layout/hierarchy1"/>
    <dgm:cxn modelId="{0588C847-B344-4440-898B-9D731734116A}" type="presParOf" srcId="{F3DCA7F7-196C-4B71-B794-A9167F66B858}" destId="{C39E64B8-9F9C-46F3-B211-F2343B4627E2}" srcOrd="1" destOrd="0" presId="urn:microsoft.com/office/officeart/2005/8/layout/hierarchy1"/>
    <dgm:cxn modelId="{A9FAD6F2-3981-4753-8AF0-88F95FF39E42}" type="presParOf" srcId="{C39E64B8-9F9C-46F3-B211-F2343B4627E2}" destId="{02B5194E-D9A7-4EB7-BC21-BD58DF977B5E}" srcOrd="0" destOrd="0" presId="urn:microsoft.com/office/officeart/2005/8/layout/hierarchy1"/>
    <dgm:cxn modelId="{B947541C-0CF4-4F85-B65D-4ABC7C6A1840}" type="presParOf" srcId="{C39E64B8-9F9C-46F3-B211-F2343B4627E2}" destId="{C53F8EDF-C552-494F-A0E2-FDA0D4D8D895}" srcOrd="1" destOrd="0" presId="urn:microsoft.com/office/officeart/2005/8/layout/hierarchy1"/>
    <dgm:cxn modelId="{A1540F9B-8DB1-44FE-8256-D323F7C59BF5}" type="presParOf" srcId="{C53F8EDF-C552-494F-A0E2-FDA0D4D8D895}" destId="{CDC1848C-DE37-4A61-BF7D-DC35BCE03408}" srcOrd="0" destOrd="0" presId="urn:microsoft.com/office/officeart/2005/8/layout/hierarchy1"/>
    <dgm:cxn modelId="{6D1176A7-F244-472C-A1C9-4D2837370D20}" type="presParOf" srcId="{CDC1848C-DE37-4A61-BF7D-DC35BCE03408}" destId="{3409C953-461E-48A7-8C05-53190C5295CE}" srcOrd="0" destOrd="0" presId="urn:microsoft.com/office/officeart/2005/8/layout/hierarchy1"/>
    <dgm:cxn modelId="{1B34B637-D200-4E3B-9C74-7FCA1CEE5535}" type="presParOf" srcId="{CDC1848C-DE37-4A61-BF7D-DC35BCE03408}" destId="{5921D875-74D4-4CE7-8341-CE47F26CCD1C}" srcOrd="1" destOrd="0" presId="urn:microsoft.com/office/officeart/2005/8/layout/hierarchy1"/>
    <dgm:cxn modelId="{23F8D03F-C991-42D8-8DF5-838C00C0FAE4}" type="presParOf" srcId="{C53F8EDF-C552-494F-A0E2-FDA0D4D8D895}" destId="{29B62CD2-C833-4A8A-8EAA-7132BE48EE99}" srcOrd="1" destOrd="0" presId="urn:microsoft.com/office/officeart/2005/8/layout/hierarchy1"/>
    <dgm:cxn modelId="{9EDCCD10-A4C0-4C13-827B-88E3972A3C13}" type="presParOf" srcId="{C39E64B8-9F9C-46F3-B211-F2343B4627E2}" destId="{A4A2AECE-745A-409A-910D-D6B34156B1DB}" srcOrd="2" destOrd="0" presId="urn:microsoft.com/office/officeart/2005/8/layout/hierarchy1"/>
    <dgm:cxn modelId="{0AB64D1D-FCB5-43B3-9421-8B0B9715F9BB}" type="presParOf" srcId="{C39E64B8-9F9C-46F3-B211-F2343B4627E2}" destId="{86EDFB1F-CE86-45F3-A8C2-79831FE66F6C}" srcOrd="3" destOrd="0" presId="urn:microsoft.com/office/officeart/2005/8/layout/hierarchy1"/>
    <dgm:cxn modelId="{3E848CC9-F51F-4BDF-A15D-38DB33CFD1BB}" type="presParOf" srcId="{86EDFB1F-CE86-45F3-A8C2-79831FE66F6C}" destId="{EB886D37-C9B8-4ED9-B995-844EE387E33A}" srcOrd="0" destOrd="0" presId="urn:microsoft.com/office/officeart/2005/8/layout/hierarchy1"/>
    <dgm:cxn modelId="{DD76F0A3-B8C1-4731-88A7-5CC921B645A5}" type="presParOf" srcId="{EB886D37-C9B8-4ED9-B995-844EE387E33A}" destId="{0BCC8349-9605-4624-BA9A-06437B9BE552}" srcOrd="0" destOrd="0" presId="urn:microsoft.com/office/officeart/2005/8/layout/hierarchy1"/>
    <dgm:cxn modelId="{220C61B7-7237-4AEE-BB95-E189694015EC}" type="presParOf" srcId="{EB886D37-C9B8-4ED9-B995-844EE387E33A}" destId="{DCC5C0C7-D8C0-42D6-A564-A17DE4CD8863}" srcOrd="1" destOrd="0" presId="urn:microsoft.com/office/officeart/2005/8/layout/hierarchy1"/>
    <dgm:cxn modelId="{AC9F9CA1-6EE0-40AC-937B-A021CBA73E67}" type="presParOf" srcId="{86EDFB1F-CE86-45F3-A8C2-79831FE66F6C}" destId="{6B09A934-F99A-4569-8565-0D5B83BA80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EF87A3-E0AF-4312-877E-EFC4BB8B8235}" type="doc">
      <dgm:prSet loTypeId="urn:microsoft.com/office/officeart/2005/8/layout/vList2" loCatId="list" qsTypeId="urn:microsoft.com/office/officeart/2005/8/quickstyle/simple1" qsCatId="simple" csTypeId="urn:microsoft.com/office/officeart/2005/8/colors/accent5_3" csCatId="accent5" phldr="1"/>
      <dgm:spPr/>
      <dgm:t>
        <a:bodyPr/>
        <a:lstStyle/>
        <a:p>
          <a:endParaRPr lang="de-DE"/>
        </a:p>
      </dgm:t>
    </dgm:pt>
    <dgm:pt modelId="{3B6D797D-0188-49A1-9490-456129631511}">
      <dgm:prSet phldrT="[Text]"/>
      <dgm:spPr/>
      <dgm:t>
        <a:bodyPr/>
        <a:lstStyle/>
        <a:p>
          <a:r>
            <a:rPr lang="lt-LT" noProof="0" dirty="0"/>
            <a:t>Preliminarus sprendimų priėmimo etapas</a:t>
          </a:r>
          <a:endParaRPr lang="en-GB" noProof="0" dirty="0"/>
        </a:p>
      </dgm:t>
    </dgm:pt>
    <dgm:pt modelId="{6B315F7F-5EB0-4CD7-8C6B-C427EF2ED24D}" type="parTrans" cxnId="{406BFEB0-2E41-459B-B038-B74BDCA0F29B}">
      <dgm:prSet/>
      <dgm:spPr/>
      <dgm:t>
        <a:bodyPr/>
        <a:lstStyle/>
        <a:p>
          <a:endParaRPr lang="en-GB" noProof="0" dirty="0"/>
        </a:p>
      </dgm:t>
    </dgm:pt>
    <dgm:pt modelId="{0E5A4E05-14A3-4CC4-A4DF-23DB14F561BA}" type="sibTrans" cxnId="{406BFEB0-2E41-459B-B038-B74BDCA0F29B}">
      <dgm:prSet/>
      <dgm:spPr/>
      <dgm:t>
        <a:bodyPr/>
        <a:lstStyle/>
        <a:p>
          <a:endParaRPr lang="en-GB" noProof="0" dirty="0"/>
        </a:p>
      </dgm:t>
    </dgm:pt>
    <dgm:pt modelId="{9DEDE31C-8616-459C-929C-C39575C044F3}">
      <dgm:prSet phldrT="[Text]"/>
      <dgm:spPr/>
      <dgm:t>
        <a:bodyPr/>
        <a:lstStyle/>
        <a:p>
          <a:r>
            <a:rPr lang="lt-LT" noProof="0" dirty="0"/>
            <a:t>Sprendimų priėmimo etapas</a:t>
          </a:r>
          <a:endParaRPr lang="en-GB" noProof="0" dirty="0"/>
        </a:p>
      </dgm:t>
    </dgm:pt>
    <dgm:pt modelId="{FBFC463C-6887-4D1C-BDEB-0EAE90989DC5}" type="parTrans" cxnId="{23FB2176-13CE-4A52-8170-F3DDD33F06E6}">
      <dgm:prSet/>
      <dgm:spPr/>
      <dgm:t>
        <a:bodyPr/>
        <a:lstStyle/>
        <a:p>
          <a:endParaRPr lang="en-GB" noProof="0" dirty="0"/>
        </a:p>
      </dgm:t>
    </dgm:pt>
    <dgm:pt modelId="{E1603410-9710-431B-99E8-6D46C6329BFC}" type="sibTrans" cxnId="{23FB2176-13CE-4A52-8170-F3DDD33F06E6}">
      <dgm:prSet/>
      <dgm:spPr/>
      <dgm:t>
        <a:bodyPr/>
        <a:lstStyle/>
        <a:p>
          <a:endParaRPr lang="en-GB" noProof="0" dirty="0"/>
        </a:p>
      </dgm:t>
    </dgm:pt>
    <dgm:pt modelId="{6B26844F-2626-42EB-959C-4601DDDC8602}">
      <dgm:prSet phldrT="[Text]"/>
      <dgm:spPr/>
      <dgm:t>
        <a:bodyPr/>
        <a:lstStyle/>
        <a:p>
          <a:r>
            <a:rPr lang="lt-LT" noProof="0" dirty="0"/>
            <a:t>Etapas po sprendimų priėmimo</a:t>
          </a:r>
          <a:endParaRPr lang="en-GB" noProof="0" dirty="0"/>
        </a:p>
      </dgm:t>
    </dgm:pt>
    <dgm:pt modelId="{D2F3E5D0-B08C-43C3-998A-D8A4C1977E2E}" type="parTrans" cxnId="{F455EB45-4050-401F-843A-1582AA03388E}">
      <dgm:prSet/>
      <dgm:spPr/>
      <dgm:t>
        <a:bodyPr/>
        <a:lstStyle/>
        <a:p>
          <a:endParaRPr lang="en-GB" noProof="0" dirty="0"/>
        </a:p>
      </dgm:t>
    </dgm:pt>
    <dgm:pt modelId="{589AEA69-4AA1-4A4B-B245-E51F2257F83C}" type="sibTrans" cxnId="{F455EB45-4050-401F-843A-1582AA03388E}">
      <dgm:prSet/>
      <dgm:spPr/>
      <dgm:t>
        <a:bodyPr/>
        <a:lstStyle/>
        <a:p>
          <a:endParaRPr lang="en-GB" noProof="0" dirty="0"/>
        </a:p>
      </dgm:t>
    </dgm:pt>
    <dgm:pt modelId="{5EC380B4-746A-4360-B4EC-32A46C6E3DA3}" type="pres">
      <dgm:prSet presAssocID="{69EF87A3-E0AF-4312-877E-EFC4BB8B8235}" presName="linear" presStyleCnt="0">
        <dgm:presLayoutVars>
          <dgm:animLvl val="lvl"/>
          <dgm:resizeHandles val="exact"/>
        </dgm:presLayoutVars>
      </dgm:prSet>
      <dgm:spPr/>
    </dgm:pt>
    <dgm:pt modelId="{0DC268C1-66B8-4064-8E4F-E3554A9704E7}" type="pres">
      <dgm:prSet presAssocID="{3B6D797D-0188-49A1-9490-456129631511}" presName="parentText" presStyleLbl="node1" presStyleIdx="0" presStyleCnt="3">
        <dgm:presLayoutVars>
          <dgm:chMax val="0"/>
          <dgm:bulletEnabled val="1"/>
        </dgm:presLayoutVars>
      </dgm:prSet>
      <dgm:spPr/>
    </dgm:pt>
    <dgm:pt modelId="{46E857F4-18FD-4F56-940C-346B07F62FD1}" type="pres">
      <dgm:prSet presAssocID="{0E5A4E05-14A3-4CC4-A4DF-23DB14F561BA}" presName="spacer" presStyleCnt="0"/>
      <dgm:spPr/>
    </dgm:pt>
    <dgm:pt modelId="{CB86B4D3-EE04-4DC0-82B8-46709B9BE33C}" type="pres">
      <dgm:prSet presAssocID="{9DEDE31C-8616-459C-929C-C39575C044F3}" presName="parentText" presStyleLbl="node1" presStyleIdx="1" presStyleCnt="3">
        <dgm:presLayoutVars>
          <dgm:chMax val="0"/>
          <dgm:bulletEnabled val="1"/>
        </dgm:presLayoutVars>
      </dgm:prSet>
      <dgm:spPr/>
    </dgm:pt>
    <dgm:pt modelId="{FFD963CF-8A42-4910-B131-6F8E4A03AFAF}" type="pres">
      <dgm:prSet presAssocID="{E1603410-9710-431B-99E8-6D46C6329BFC}" presName="spacer" presStyleCnt="0"/>
      <dgm:spPr/>
    </dgm:pt>
    <dgm:pt modelId="{5559897B-1CB4-462F-B2A0-5DDC3E466A25}" type="pres">
      <dgm:prSet presAssocID="{6B26844F-2626-42EB-959C-4601DDDC8602}" presName="parentText" presStyleLbl="node1" presStyleIdx="2" presStyleCnt="3">
        <dgm:presLayoutVars>
          <dgm:chMax val="0"/>
          <dgm:bulletEnabled val="1"/>
        </dgm:presLayoutVars>
      </dgm:prSet>
      <dgm:spPr/>
    </dgm:pt>
  </dgm:ptLst>
  <dgm:cxnLst>
    <dgm:cxn modelId="{699D3205-5A75-4D5C-A30D-E7C77C440498}" type="presOf" srcId="{9DEDE31C-8616-459C-929C-C39575C044F3}" destId="{CB86B4D3-EE04-4DC0-82B8-46709B9BE33C}" srcOrd="0" destOrd="0" presId="urn:microsoft.com/office/officeart/2005/8/layout/vList2"/>
    <dgm:cxn modelId="{E1FCDF26-9565-4225-85D7-7C6F03C9B730}" type="presOf" srcId="{6B26844F-2626-42EB-959C-4601DDDC8602}" destId="{5559897B-1CB4-462F-B2A0-5DDC3E466A25}" srcOrd="0" destOrd="0" presId="urn:microsoft.com/office/officeart/2005/8/layout/vList2"/>
    <dgm:cxn modelId="{F455EB45-4050-401F-843A-1582AA03388E}" srcId="{69EF87A3-E0AF-4312-877E-EFC4BB8B8235}" destId="{6B26844F-2626-42EB-959C-4601DDDC8602}" srcOrd="2" destOrd="0" parTransId="{D2F3E5D0-B08C-43C3-998A-D8A4C1977E2E}" sibTransId="{589AEA69-4AA1-4A4B-B245-E51F2257F83C}"/>
    <dgm:cxn modelId="{23FB2176-13CE-4A52-8170-F3DDD33F06E6}" srcId="{69EF87A3-E0AF-4312-877E-EFC4BB8B8235}" destId="{9DEDE31C-8616-459C-929C-C39575C044F3}" srcOrd="1" destOrd="0" parTransId="{FBFC463C-6887-4D1C-BDEB-0EAE90989DC5}" sibTransId="{E1603410-9710-431B-99E8-6D46C6329BFC}"/>
    <dgm:cxn modelId="{406BFEB0-2E41-459B-B038-B74BDCA0F29B}" srcId="{69EF87A3-E0AF-4312-877E-EFC4BB8B8235}" destId="{3B6D797D-0188-49A1-9490-456129631511}" srcOrd="0" destOrd="0" parTransId="{6B315F7F-5EB0-4CD7-8C6B-C427EF2ED24D}" sibTransId="{0E5A4E05-14A3-4CC4-A4DF-23DB14F561BA}"/>
    <dgm:cxn modelId="{A3AC3CD2-D1B2-4155-86C1-9C10539D3C9A}" type="presOf" srcId="{69EF87A3-E0AF-4312-877E-EFC4BB8B8235}" destId="{5EC380B4-746A-4360-B4EC-32A46C6E3DA3}" srcOrd="0" destOrd="0" presId="urn:microsoft.com/office/officeart/2005/8/layout/vList2"/>
    <dgm:cxn modelId="{E5378CD4-44BF-49F7-B942-BA7051C9A944}" type="presOf" srcId="{3B6D797D-0188-49A1-9490-456129631511}" destId="{0DC268C1-66B8-4064-8E4F-E3554A9704E7}" srcOrd="0" destOrd="0" presId="urn:microsoft.com/office/officeart/2005/8/layout/vList2"/>
    <dgm:cxn modelId="{080BDE77-7EEC-48D3-AAAB-8F8428E055DA}" type="presParOf" srcId="{5EC380B4-746A-4360-B4EC-32A46C6E3DA3}" destId="{0DC268C1-66B8-4064-8E4F-E3554A9704E7}" srcOrd="0" destOrd="0" presId="urn:microsoft.com/office/officeart/2005/8/layout/vList2"/>
    <dgm:cxn modelId="{BA232C78-6FF2-436F-8BC7-88637FE9360E}" type="presParOf" srcId="{5EC380B4-746A-4360-B4EC-32A46C6E3DA3}" destId="{46E857F4-18FD-4F56-940C-346B07F62FD1}" srcOrd="1" destOrd="0" presId="urn:microsoft.com/office/officeart/2005/8/layout/vList2"/>
    <dgm:cxn modelId="{75973CE2-FC99-4F37-9875-277CD9CD2A0B}" type="presParOf" srcId="{5EC380B4-746A-4360-B4EC-32A46C6E3DA3}" destId="{CB86B4D3-EE04-4DC0-82B8-46709B9BE33C}" srcOrd="2" destOrd="0" presId="urn:microsoft.com/office/officeart/2005/8/layout/vList2"/>
    <dgm:cxn modelId="{1F5AAAB2-7195-4615-95C6-90384F839AD3}" type="presParOf" srcId="{5EC380B4-746A-4360-B4EC-32A46C6E3DA3}" destId="{FFD963CF-8A42-4910-B131-6F8E4A03AFAF}" srcOrd="3" destOrd="0" presId="urn:microsoft.com/office/officeart/2005/8/layout/vList2"/>
    <dgm:cxn modelId="{A43B9B2D-6F11-427C-8B65-53F4273A3BAC}" type="presParOf" srcId="{5EC380B4-746A-4360-B4EC-32A46C6E3DA3}" destId="{5559897B-1CB4-462F-B2A0-5DDC3E466A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FEF82-F0CB-4A39-AE6A-69A7ECA842A0}"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de-DE"/>
        </a:p>
      </dgm:t>
    </dgm:pt>
    <dgm:pt modelId="{02779341-E86B-4012-BC53-6BB65F25EBA6}">
      <dgm:prSet phldrT="[Text]" custT="1"/>
      <dgm:spPr/>
      <dgm:t>
        <a:bodyPr/>
        <a:lstStyle/>
        <a:p>
          <a:r>
            <a:rPr lang="lt-LT" sz="2000" noProof="0" dirty="0">
              <a:solidFill>
                <a:schemeClr val="tx1"/>
              </a:solidFill>
            </a:rPr>
            <a:t>Faktinės žinios</a:t>
          </a:r>
          <a:endParaRPr lang="en-GB" sz="2000" noProof="0" dirty="0">
            <a:solidFill>
              <a:schemeClr val="tx1"/>
            </a:solidFill>
          </a:endParaRPr>
        </a:p>
      </dgm:t>
    </dgm:pt>
    <dgm:pt modelId="{E0C432FB-0DFA-4FE2-8CB0-132585F2FB7E}" type="parTrans" cxnId="{96E4AC06-A290-468C-A00D-3317BD3BFA86}">
      <dgm:prSet/>
      <dgm:spPr/>
      <dgm:t>
        <a:bodyPr/>
        <a:lstStyle/>
        <a:p>
          <a:endParaRPr lang="en-GB" sz="1600" noProof="0" dirty="0">
            <a:solidFill>
              <a:schemeClr val="tx1"/>
            </a:solidFill>
          </a:endParaRPr>
        </a:p>
      </dgm:t>
    </dgm:pt>
    <dgm:pt modelId="{6270ADC4-55BD-4617-AC7D-E8E1D5EC9D2C}" type="sibTrans" cxnId="{96E4AC06-A290-468C-A00D-3317BD3BFA86}">
      <dgm:prSet/>
      <dgm:spPr/>
      <dgm:t>
        <a:bodyPr/>
        <a:lstStyle/>
        <a:p>
          <a:endParaRPr lang="en-GB" sz="1600" noProof="0" dirty="0">
            <a:solidFill>
              <a:schemeClr val="tx1"/>
            </a:solidFill>
          </a:endParaRPr>
        </a:p>
      </dgm:t>
    </dgm:pt>
    <dgm:pt modelId="{0B99C801-B973-4159-9ECE-9B4177CC5CAA}">
      <dgm:prSet phldrT="[Text]" custT="1"/>
      <dgm:spPr/>
      <dgm:t>
        <a:bodyPr/>
        <a:lstStyle/>
        <a:p>
          <a:r>
            <a:rPr lang="lt-LT" sz="1200" noProof="0" dirty="0">
              <a:solidFill>
                <a:schemeClr val="tx1"/>
              </a:solidFill>
            </a:rPr>
            <a:t>Galimos alternatyvos</a:t>
          </a:r>
          <a:endParaRPr lang="en-GB" sz="1200" noProof="0" dirty="0">
            <a:solidFill>
              <a:schemeClr val="tx1"/>
            </a:solidFill>
          </a:endParaRPr>
        </a:p>
      </dgm:t>
    </dgm:pt>
    <dgm:pt modelId="{C589EF0F-270F-4138-B7F3-2B1C6BCA6405}" type="parTrans" cxnId="{B7EA1B23-DDEA-445D-BCD0-7F64ADADF95D}">
      <dgm:prSet/>
      <dgm:spPr/>
      <dgm:t>
        <a:bodyPr/>
        <a:lstStyle/>
        <a:p>
          <a:endParaRPr lang="en-GB" sz="1600" noProof="0" dirty="0">
            <a:solidFill>
              <a:schemeClr val="tx1"/>
            </a:solidFill>
          </a:endParaRPr>
        </a:p>
      </dgm:t>
    </dgm:pt>
    <dgm:pt modelId="{6D4D3491-74BF-475C-A516-129A7B014714}" type="sibTrans" cxnId="{B7EA1B23-DDEA-445D-BCD0-7F64ADADF95D}">
      <dgm:prSet/>
      <dgm:spPr/>
      <dgm:t>
        <a:bodyPr/>
        <a:lstStyle/>
        <a:p>
          <a:endParaRPr lang="en-GB" sz="1600" noProof="0" dirty="0">
            <a:solidFill>
              <a:schemeClr val="tx1"/>
            </a:solidFill>
          </a:endParaRPr>
        </a:p>
      </dgm:t>
    </dgm:pt>
    <dgm:pt modelId="{A8BC586C-2E4B-4E17-8893-F2B616FEBA5B}">
      <dgm:prSet phldrT="[Text]" custT="1"/>
      <dgm:spPr/>
      <dgm:t>
        <a:bodyPr/>
        <a:lstStyle/>
        <a:p>
          <a:r>
            <a:rPr lang="lt-LT" sz="1200" noProof="0" dirty="0">
              <a:solidFill>
                <a:schemeClr val="tx1"/>
              </a:solidFill>
            </a:rPr>
            <a:t>Realizacijos galimybės</a:t>
          </a:r>
          <a:endParaRPr lang="en-GB" sz="1200" noProof="0" dirty="0">
            <a:solidFill>
              <a:schemeClr val="tx1"/>
            </a:solidFill>
          </a:endParaRPr>
        </a:p>
      </dgm:t>
    </dgm:pt>
    <dgm:pt modelId="{4677C5D5-2341-4AD1-83F2-3D22AB4F0E52}" type="parTrans" cxnId="{7F41C187-E5FE-4A27-9FB8-8ED3C9A5640C}">
      <dgm:prSet/>
      <dgm:spPr/>
      <dgm:t>
        <a:bodyPr/>
        <a:lstStyle/>
        <a:p>
          <a:endParaRPr lang="en-GB" sz="1600" noProof="0" dirty="0">
            <a:solidFill>
              <a:schemeClr val="tx1"/>
            </a:solidFill>
          </a:endParaRPr>
        </a:p>
      </dgm:t>
    </dgm:pt>
    <dgm:pt modelId="{83B12301-1E61-4FED-93DD-D63EED73E0EE}" type="sibTrans" cxnId="{7F41C187-E5FE-4A27-9FB8-8ED3C9A5640C}">
      <dgm:prSet/>
      <dgm:spPr/>
      <dgm:t>
        <a:bodyPr/>
        <a:lstStyle/>
        <a:p>
          <a:endParaRPr lang="en-GB" sz="1600" noProof="0" dirty="0">
            <a:solidFill>
              <a:schemeClr val="tx1"/>
            </a:solidFill>
          </a:endParaRPr>
        </a:p>
      </dgm:t>
    </dgm:pt>
    <dgm:pt modelId="{EFAA13A5-8C3D-48F9-A48A-DCBF97E1C4FC}">
      <dgm:prSet phldrT="[Text]" custT="1"/>
      <dgm:spPr/>
      <dgm:t>
        <a:bodyPr/>
        <a:lstStyle/>
        <a:p>
          <a:r>
            <a:rPr lang="lt-LT" sz="2000" noProof="0" dirty="0">
              <a:solidFill>
                <a:schemeClr val="tx1"/>
              </a:solidFill>
            </a:rPr>
            <a:t>Vertinimo žinios</a:t>
          </a:r>
          <a:endParaRPr lang="en-GB" sz="2000" noProof="0" dirty="0">
            <a:solidFill>
              <a:schemeClr val="tx1"/>
            </a:solidFill>
          </a:endParaRPr>
        </a:p>
      </dgm:t>
    </dgm:pt>
    <dgm:pt modelId="{138CEC74-294E-4843-B384-18640B19A2A0}" type="parTrans" cxnId="{7FA30D0C-8721-4267-9B7D-464847FA5B26}">
      <dgm:prSet/>
      <dgm:spPr/>
      <dgm:t>
        <a:bodyPr/>
        <a:lstStyle/>
        <a:p>
          <a:endParaRPr lang="en-GB" sz="1600" noProof="0" dirty="0">
            <a:solidFill>
              <a:schemeClr val="tx1"/>
            </a:solidFill>
          </a:endParaRPr>
        </a:p>
      </dgm:t>
    </dgm:pt>
    <dgm:pt modelId="{E49F53D8-6CAA-4971-918E-46D6A86E8ED8}" type="sibTrans" cxnId="{7FA30D0C-8721-4267-9B7D-464847FA5B26}">
      <dgm:prSet/>
      <dgm:spPr/>
      <dgm:t>
        <a:bodyPr/>
        <a:lstStyle/>
        <a:p>
          <a:endParaRPr lang="en-GB" sz="1600" noProof="0" dirty="0">
            <a:solidFill>
              <a:schemeClr val="tx1"/>
            </a:solidFill>
          </a:endParaRPr>
        </a:p>
      </dgm:t>
    </dgm:pt>
    <dgm:pt modelId="{EA119540-6036-4DDB-8225-0B01349B0070}">
      <dgm:prSet phldrT="[Text]" custT="1"/>
      <dgm:spPr/>
      <dgm:t>
        <a:bodyPr/>
        <a:lstStyle/>
        <a:p>
          <a:r>
            <a:rPr lang="lt-LT" sz="1200" noProof="0" dirty="0">
              <a:solidFill>
                <a:schemeClr val="tx1"/>
              </a:solidFill>
            </a:rPr>
            <a:t>Kriterijai, kylantys iš idėjų apie save, palyginti su profesinės ir socialinės aplinkos suvokimu</a:t>
          </a:r>
          <a:endParaRPr lang="en-GB" sz="1200" noProof="0" dirty="0">
            <a:solidFill>
              <a:schemeClr val="tx1"/>
            </a:solidFill>
          </a:endParaRPr>
        </a:p>
      </dgm:t>
    </dgm:pt>
    <dgm:pt modelId="{0FFAD537-557B-48F8-A8FA-9D218D6CB27A}" type="parTrans" cxnId="{8BD8C458-8900-4528-89AB-C8D887C8A107}">
      <dgm:prSet/>
      <dgm:spPr/>
      <dgm:t>
        <a:bodyPr/>
        <a:lstStyle/>
        <a:p>
          <a:endParaRPr lang="en-GB" sz="1600" noProof="0" dirty="0">
            <a:solidFill>
              <a:schemeClr val="tx1"/>
            </a:solidFill>
          </a:endParaRPr>
        </a:p>
      </dgm:t>
    </dgm:pt>
    <dgm:pt modelId="{9EB4F308-154E-4318-ADB6-C6FFFD217809}" type="sibTrans" cxnId="{8BD8C458-8900-4528-89AB-C8D887C8A107}">
      <dgm:prSet/>
      <dgm:spPr/>
      <dgm:t>
        <a:bodyPr/>
        <a:lstStyle/>
        <a:p>
          <a:endParaRPr lang="en-GB" sz="1600" noProof="0" dirty="0">
            <a:solidFill>
              <a:schemeClr val="tx1"/>
            </a:solidFill>
          </a:endParaRPr>
        </a:p>
      </dgm:t>
    </dgm:pt>
    <dgm:pt modelId="{181BC426-FF12-454A-9E52-7EE65E06A4D5}">
      <dgm:prSet phldrT="[Text]" custT="1"/>
      <dgm:spPr/>
      <dgm:t>
        <a:bodyPr/>
        <a:lstStyle/>
        <a:p>
          <a:r>
            <a:rPr lang="lt-LT" sz="2000" noProof="0" dirty="0">
              <a:solidFill>
                <a:schemeClr val="tx1"/>
              </a:solidFill>
            </a:rPr>
            <a:t>Problemų sprendimo strategijos</a:t>
          </a:r>
          <a:endParaRPr lang="en-GB" sz="2000" noProof="0" dirty="0">
            <a:solidFill>
              <a:schemeClr val="tx1"/>
            </a:solidFill>
          </a:endParaRPr>
        </a:p>
      </dgm:t>
    </dgm:pt>
    <dgm:pt modelId="{A35581FC-7A92-4C0E-946C-B3DDB0AA6109}" type="parTrans" cxnId="{E78F902E-12C2-4236-A18D-7A32A7F0527D}">
      <dgm:prSet/>
      <dgm:spPr/>
      <dgm:t>
        <a:bodyPr/>
        <a:lstStyle/>
        <a:p>
          <a:endParaRPr lang="en-GB" sz="1600" noProof="0" dirty="0">
            <a:solidFill>
              <a:schemeClr val="tx1"/>
            </a:solidFill>
          </a:endParaRPr>
        </a:p>
      </dgm:t>
    </dgm:pt>
    <dgm:pt modelId="{A7BBCE6E-84E7-477B-ACC4-0AC8D10DBCBA}" type="sibTrans" cxnId="{E78F902E-12C2-4236-A18D-7A32A7F0527D}">
      <dgm:prSet/>
      <dgm:spPr/>
      <dgm:t>
        <a:bodyPr/>
        <a:lstStyle/>
        <a:p>
          <a:endParaRPr lang="en-GB" sz="1600" noProof="0" dirty="0">
            <a:solidFill>
              <a:schemeClr val="tx1"/>
            </a:solidFill>
          </a:endParaRPr>
        </a:p>
      </dgm:t>
    </dgm:pt>
    <dgm:pt modelId="{DD41D9DF-5D99-4DDE-8237-CBB391F08BAE}">
      <dgm:prSet phldrT="[Text]" custT="1"/>
      <dgm:spPr/>
      <dgm:t>
        <a:bodyPr/>
        <a:lstStyle/>
        <a:p>
          <a:r>
            <a:rPr lang="lt-LT" sz="1200" noProof="0" dirty="0">
              <a:solidFill>
                <a:schemeClr val="tx1"/>
              </a:solidFill>
            </a:rPr>
            <a:t>Gidas, mokantis susieti faktinę ir vertinamąją informaciją tarpusavyje</a:t>
          </a:r>
          <a:endParaRPr lang="en-GB" sz="1200" noProof="0" dirty="0">
            <a:solidFill>
              <a:schemeClr val="tx1"/>
            </a:solidFill>
          </a:endParaRPr>
        </a:p>
      </dgm:t>
    </dgm:pt>
    <dgm:pt modelId="{4DA624DC-8412-4B2C-AADE-259B8B4FF4E6}" type="parTrans" cxnId="{0AF5D0EB-EB6B-4DA9-8838-29ED623597D7}">
      <dgm:prSet/>
      <dgm:spPr/>
      <dgm:t>
        <a:bodyPr/>
        <a:lstStyle/>
        <a:p>
          <a:endParaRPr lang="en-GB" sz="1600" noProof="0" dirty="0">
            <a:solidFill>
              <a:schemeClr val="tx1"/>
            </a:solidFill>
          </a:endParaRPr>
        </a:p>
      </dgm:t>
    </dgm:pt>
    <dgm:pt modelId="{2359AD10-1C90-4DA5-B2AA-E3D2FAFB9F8C}" type="sibTrans" cxnId="{0AF5D0EB-EB6B-4DA9-8838-29ED623597D7}">
      <dgm:prSet/>
      <dgm:spPr/>
      <dgm:t>
        <a:bodyPr/>
        <a:lstStyle/>
        <a:p>
          <a:endParaRPr lang="en-GB" sz="1600" noProof="0" dirty="0">
            <a:solidFill>
              <a:schemeClr val="tx1"/>
            </a:solidFill>
          </a:endParaRPr>
        </a:p>
      </dgm:t>
    </dgm:pt>
    <dgm:pt modelId="{FF8FEC9C-2C9C-4B30-993B-045AD81B812C}">
      <dgm:prSet phldrT="[Text]" custT="1"/>
      <dgm:spPr/>
      <dgm:t>
        <a:bodyPr/>
        <a:lstStyle/>
        <a:p>
          <a:r>
            <a:rPr lang="lt-LT" sz="1200" noProof="0" dirty="0">
              <a:solidFill>
                <a:schemeClr val="tx1"/>
              </a:solidFill>
            </a:rPr>
            <a:t>Įgyvendinimo būdai</a:t>
          </a:r>
          <a:endParaRPr lang="en-GB" sz="1200" noProof="0" dirty="0">
            <a:solidFill>
              <a:schemeClr val="tx1"/>
            </a:solidFill>
          </a:endParaRPr>
        </a:p>
      </dgm:t>
    </dgm:pt>
    <dgm:pt modelId="{9AF9416A-4562-43B5-A525-170894C38E03}" type="parTrans" cxnId="{0DD5E4A8-47BA-4C3E-B2E2-675EF3010DEE}">
      <dgm:prSet/>
      <dgm:spPr/>
      <dgm:t>
        <a:bodyPr/>
        <a:lstStyle/>
        <a:p>
          <a:endParaRPr lang="en-GB" sz="1600" noProof="0" dirty="0">
            <a:solidFill>
              <a:schemeClr val="tx1"/>
            </a:solidFill>
          </a:endParaRPr>
        </a:p>
      </dgm:t>
    </dgm:pt>
    <dgm:pt modelId="{688C48D6-E11C-45E9-A9FA-6A58811F5801}" type="sibTrans" cxnId="{0DD5E4A8-47BA-4C3E-B2E2-675EF3010DEE}">
      <dgm:prSet/>
      <dgm:spPr/>
      <dgm:t>
        <a:bodyPr/>
        <a:lstStyle/>
        <a:p>
          <a:endParaRPr lang="en-GB" sz="1600" noProof="0" dirty="0">
            <a:solidFill>
              <a:schemeClr val="tx1"/>
            </a:solidFill>
          </a:endParaRPr>
        </a:p>
      </dgm:t>
    </dgm:pt>
    <dgm:pt modelId="{B7AF6BBE-00F2-458D-ACD2-5D392581C525}">
      <dgm:prSet phldrT="[Text]" custT="1"/>
      <dgm:spPr/>
      <dgm:t>
        <a:bodyPr/>
        <a:lstStyle/>
        <a:p>
          <a:r>
            <a:rPr lang="lt-LT" sz="1200" noProof="0" dirty="0">
              <a:solidFill>
                <a:schemeClr val="tx1"/>
              </a:solidFill>
            </a:rPr>
            <a:t>Pasitenkinimo pasiūlymai</a:t>
          </a:r>
          <a:endParaRPr lang="en-GB" sz="1200" noProof="0" dirty="0">
            <a:solidFill>
              <a:schemeClr val="tx1"/>
            </a:solidFill>
          </a:endParaRPr>
        </a:p>
      </dgm:t>
    </dgm:pt>
    <dgm:pt modelId="{131AFD3C-1FE6-42E3-80EB-69D7D89AFB37}" type="parTrans" cxnId="{58693158-1308-4311-B26D-D0D7B3DD9E18}">
      <dgm:prSet/>
      <dgm:spPr/>
      <dgm:t>
        <a:bodyPr/>
        <a:lstStyle/>
        <a:p>
          <a:endParaRPr lang="en-GB" sz="1600" noProof="0" dirty="0">
            <a:solidFill>
              <a:schemeClr val="tx1"/>
            </a:solidFill>
          </a:endParaRPr>
        </a:p>
      </dgm:t>
    </dgm:pt>
    <dgm:pt modelId="{478D0B57-7ECB-409D-8F19-5B3D614A2128}" type="sibTrans" cxnId="{58693158-1308-4311-B26D-D0D7B3DD9E18}">
      <dgm:prSet/>
      <dgm:spPr/>
      <dgm:t>
        <a:bodyPr/>
        <a:lstStyle/>
        <a:p>
          <a:endParaRPr lang="en-GB" sz="1600" noProof="0" dirty="0">
            <a:solidFill>
              <a:schemeClr val="tx1"/>
            </a:solidFill>
          </a:endParaRPr>
        </a:p>
      </dgm:t>
    </dgm:pt>
    <dgm:pt modelId="{EDB73EE1-EE35-4636-945A-55E30993733E}" type="pres">
      <dgm:prSet presAssocID="{D9BFEF82-F0CB-4A39-AE6A-69A7ECA842A0}" presName="Name0" presStyleCnt="0">
        <dgm:presLayoutVars>
          <dgm:dir/>
          <dgm:animLvl val="lvl"/>
          <dgm:resizeHandles val="exact"/>
        </dgm:presLayoutVars>
      </dgm:prSet>
      <dgm:spPr/>
    </dgm:pt>
    <dgm:pt modelId="{D4350747-7211-4A36-A561-B3E9375F8F24}" type="pres">
      <dgm:prSet presAssocID="{02779341-E86B-4012-BC53-6BB65F25EBA6}" presName="linNode" presStyleCnt="0"/>
      <dgm:spPr/>
    </dgm:pt>
    <dgm:pt modelId="{07FD40AF-03E3-47BC-9BAE-B8C2DA05DD52}" type="pres">
      <dgm:prSet presAssocID="{02779341-E86B-4012-BC53-6BB65F25EBA6}" presName="parentText" presStyleLbl="node1" presStyleIdx="0" presStyleCnt="3">
        <dgm:presLayoutVars>
          <dgm:chMax val="1"/>
          <dgm:bulletEnabled val="1"/>
        </dgm:presLayoutVars>
      </dgm:prSet>
      <dgm:spPr/>
    </dgm:pt>
    <dgm:pt modelId="{B8E8CE1F-049B-40F7-A81C-06BE248FBE2D}" type="pres">
      <dgm:prSet presAssocID="{02779341-E86B-4012-BC53-6BB65F25EBA6}" presName="descendantText" presStyleLbl="alignAccFollowNode1" presStyleIdx="0" presStyleCnt="3">
        <dgm:presLayoutVars>
          <dgm:bulletEnabled val="1"/>
        </dgm:presLayoutVars>
      </dgm:prSet>
      <dgm:spPr/>
    </dgm:pt>
    <dgm:pt modelId="{A2B465D5-015A-4A6E-97A5-79A7FD0B4501}" type="pres">
      <dgm:prSet presAssocID="{6270ADC4-55BD-4617-AC7D-E8E1D5EC9D2C}" presName="sp" presStyleCnt="0"/>
      <dgm:spPr/>
    </dgm:pt>
    <dgm:pt modelId="{1188C20D-4C33-4D0A-A541-D892F307404A}" type="pres">
      <dgm:prSet presAssocID="{EFAA13A5-8C3D-48F9-A48A-DCBF97E1C4FC}" presName="linNode" presStyleCnt="0"/>
      <dgm:spPr/>
    </dgm:pt>
    <dgm:pt modelId="{61B4D22F-A353-459B-A0B7-8CD3EF76BF12}" type="pres">
      <dgm:prSet presAssocID="{EFAA13A5-8C3D-48F9-A48A-DCBF97E1C4FC}" presName="parentText" presStyleLbl="node1" presStyleIdx="1" presStyleCnt="3">
        <dgm:presLayoutVars>
          <dgm:chMax val="1"/>
          <dgm:bulletEnabled val="1"/>
        </dgm:presLayoutVars>
      </dgm:prSet>
      <dgm:spPr/>
    </dgm:pt>
    <dgm:pt modelId="{6FF06B6B-0178-4D83-AD4C-61070A782F00}" type="pres">
      <dgm:prSet presAssocID="{EFAA13A5-8C3D-48F9-A48A-DCBF97E1C4FC}" presName="descendantText" presStyleLbl="alignAccFollowNode1" presStyleIdx="1" presStyleCnt="3">
        <dgm:presLayoutVars>
          <dgm:bulletEnabled val="1"/>
        </dgm:presLayoutVars>
      </dgm:prSet>
      <dgm:spPr/>
    </dgm:pt>
    <dgm:pt modelId="{4701B725-5B7A-436A-A3DE-81450A3F1245}" type="pres">
      <dgm:prSet presAssocID="{E49F53D8-6CAA-4971-918E-46D6A86E8ED8}" presName="sp" presStyleCnt="0"/>
      <dgm:spPr/>
    </dgm:pt>
    <dgm:pt modelId="{51D1D280-B536-461A-BE78-9DB7542616B6}" type="pres">
      <dgm:prSet presAssocID="{181BC426-FF12-454A-9E52-7EE65E06A4D5}" presName="linNode" presStyleCnt="0"/>
      <dgm:spPr/>
    </dgm:pt>
    <dgm:pt modelId="{55542EE6-3A44-42F9-9F76-BB858349207C}" type="pres">
      <dgm:prSet presAssocID="{181BC426-FF12-454A-9E52-7EE65E06A4D5}" presName="parentText" presStyleLbl="node1" presStyleIdx="2" presStyleCnt="3">
        <dgm:presLayoutVars>
          <dgm:chMax val="1"/>
          <dgm:bulletEnabled val="1"/>
        </dgm:presLayoutVars>
      </dgm:prSet>
      <dgm:spPr/>
    </dgm:pt>
    <dgm:pt modelId="{E8BA7D59-E88C-45D5-8892-7D2FD03E4F6A}" type="pres">
      <dgm:prSet presAssocID="{181BC426-FF12-454A-9E52-7EE65E06A4D5}" presName="descendantText" presStyleLbl="alignAccFollowNode1" presStyleIdx="2" presStyleCnt="3">
        <dgm:presLayoutVars>
          <dgm:bulletEnabled val="1"/>
        </dgm:presLayoutVars>
      </dgm:prSet>
      <dgm:spPr/>
    </dgm:pt>
  </dgm:ptLst>
  <dgm:cxnLst>
    <dgm:cxn modelId="{96E4AC06-A290-468C-A00D-3317BD3BFA86}" srcId="{D9BFEF82-F0CB-4A39-AE6A-69A7ECA842A0}" destId="{02779341-E86B-4012-BC53-6BB65F25EBA6}" srcOrd="0" destOrd="0" parTransId="{E0C432FB-0DFA-4FE2-8CB0-132585F2FB7E}" sibTransId="{6270ADC4-55BD-4617-AC7D-E8E1D5EC9D2C}"/>
    <dgm:cxn modelId="{7FA30D0C-8721-4267-9B7D-464847FA5B26}" srcId="{D9BFEF82-F0CB-4A39-AE6A-69A7ECA842A0}" destId="{EFAA13A5-8C3D-48F9-A48A-DCBF97E1C4FC}" srcOrd="1" destOrd="0" parTransId="{138CEC74-294E-4843-B384-18640B19A2A0}" sibTransId="{E49F53D8-6CAA-4971-918E-46D6A86E8ED8}"/>
    <dgm:cxn modelId="{C38EF70C-EA53-46A8-9CCA-F95F0D1F7DBB}" type="presOf" srcId="{A8BC586C-2E4B-4E17-8893-F2B616FEBA5B}" destId="{B8E8CE1F-049B-40F7-A81C-06BE248FBE2D}" srcOrd="0" destOrd="3" presId="urn:microsoft.com/office/officeart/2005/8/layout/vList5"/>
    <dgm:cxn modelId="{6AF2901C-4671-45AC-B1A4-7230DB5E2BEE}" type="presOf" srcId="{FF8FEC9C-2C9C-4B30-993B-045AD81B812C}" destId="{B8E8CE1F-049B-40F7-A81C-06BE248FBE2D}" srcOrd="0" destOrd="2" presId="urn:microsoft.com/office/officeart/2005/8/layout/vList5"/>
    <dgm:cxn modelId="{B7EA1B23-DDEA-445D-BCD0-7F64ADADF95D}" srcId="{02779341-E86B-4012-BC53-6BB65F25EBA6}" destId="{0B99C801-B973-4159-9ECE-9B4177CC5CAA}" srcOrd="0" destOrd="0" parTransId="{C589EF0F-270F-4138-B7F3-2B1C6BCA6405}" sibTransId="{6D4D3491-74BF-475C-A516-129A7B014714}"/>
    <dgm:cxn modelId="{BEE8C42C-14A8-4331-B319-5685C141D61C}" type="presOf" srcId="{B7AF6BBE-00F2-458D-ACD2-5D392581C525}" destId="{B8E8CE1F-049B-40F7-A81C-06BE248FBE2D}" srcOrd="0" destOrd="1" presId="urn:microsoft.com/office/officeart/2005/8/layout/vList5"/>
    <dgm:cxn modelId="{F989042D-335F-4C37-8882-3F2F6FE0E5DA}" type="presOf" srcId="{EA119540-6036-4DDB-8225-0B01349B0070}" destId="{6FF06B6B-0178-4D83-AD4C-61070A782F00}" srcOrd="0" destOrd="0" presId="urn:microsoft.com/office/officeart/2005/8/layout/vList5"/>
    <dgm:cxn modelId="{E78F902E-12C2-4236-A18D-7A32A7F0527D}" srcId="{D9BFEF82-F0CB-4A39-AE6A-69A7ECA842A0}" destId="{181BC426-FF12-454A-9E52-7EE65E06A4D5}" srcOrd="2" destOrd="0" parTransId="{A35581FC-7A92-4C0E-946C-B3DDB0AA6109}" sibTransId="{A7BBCE6E-84E7-477B-ACC4-0AC8D10DBCBA}"/>
    <dgm:cxn modelId="{9A499D41-E221-47A2-A95A-FBCDF3083CDF}" type="presOf" srcId="{02779341-E86B-4012-BC53-6BB65F25EBA6}" destId="{07FD40AF-03E3-47BC-9BAE-B8C2DA05DD52}" srcOrd="0" destOrd="0" presId="urn:microsoft.com/office/officeart/2005/8/layout/vList5"/>
    <dgm:cxn modelId="{58693158-1308-4311-B26D-D0D7B3DD9E18}" srcId="{02779341-E86B-4012-BC53-6BB65F25EBA6}" destId="{B7AF6BBE-00F2-458D-ACD2-5D392581C525}" srcOrd="1" destOrd="0" parTransId="{131AFD3C-1FE6-42E3-80EB-69D7D89AFB37}" sibTransId="{478D0B57-7ECB-409D-8F19-5B3D614A2128}"/>
    <dgm:cxn modelId="{8BD8C458-8900-4528-89AB-C8D887C8A107}" srcId="{EFAA13A5-8C3D-48F9-A48A-DCBF97E1C4FC}" destId="{EA119540-6036-4DDB-8225-0B01349B0070}" srcOrd="0" destOrd="0" parTransId="{0FFAD537-557B-48F8-A8FA-9D218D6CB27A}" sibTransId="{9EB4F308-154E-4318-ADB6-C6FFFD217809}"/>
    <dgm:cxn modelId="{B5C40559-02FA-4E2F-8472-FDBC502BC2E1}" type="presOf" srcId="{181BC426-FF12-454A-9E52-7EE65E06A4D5}" destId="{55542EE6-3A44-42F9-9F76-BB858349207C}" srcOrd="0" destOrd="0" presId="urn:microsoft.com/office/officeart/2005/8/layout/vList5"/>
    <dgm:cxn modelId="{7F41C187-E5FE-4A27-9FB8-8ED3C9A5640C}" srcId="{02779341-E86B-4012-BC53-6BB65F25EBA6}" destId="{A8BC586C-2E4B-4E17-8893-F2B616FEBA5B}" srcOrd="3" destOrd="0" parTransId="{4677C5D5-2341-4AD1-83F2-3D22AB4F0E52}" sibTransId="{83B12301-1E61-4FED-93DD-D63EED73E0EE}"/>
    <dgm:cxn modelId="{BB2A308A-3EE2-47A9-9A56-C9F411B46AB5}" type="presOf" srcId="{EFAA13A5-8C3D-48F9-A48A-DCBF97E1C4FC}" destId="{61B4D22F-A353-459B-A0B7-8CD3EF76BF12}" srcOrd="0" destOrd="0" presId="urn:microsoft.com/office/officeart/2005/8/layout/vList5"/>
    <dgm:cxn modelId="{FDFB16A3-D7F6-406B-911D-D2B7A6299ED9}" type="presOf" srcId="{0B99C801-B973-4159-9ECE-9B4177CC5CAA}" destId="{B8E8CE1F-049B-40F7-A81C-06BE248FBE2D}" srcOrd="0" destOrd="0" presId="urn:microsoft.com/office/officeart/2005/8/layout/vList5"/>
    <dgm:cxn modelId="{0DD5E4A8-47BA-4C3E-B2E2-675EF3010DEE}" srcId="{02779341-E86B-4012-BC53-6BB65F25EBA6}" destId="{FF8FEC9C-2C9C-4B30-993B-045AD81B812C}" srcOrd="2" destOrd="0" parTransId="{9AF9416A-4562-43B5-A525-170894C38E03}" sibTransId="{688C48D6-E11C-45E9-A9FA-6A58811F5801}"/>
    <dgm:cxn modelId="{360071AA-22AA-44AD-A0DE-04D750731659}" type="presOf" srcId="{DD41D9DF-5D99-4DDE-8237-CBB391F08BAE}" destId="{E8BA7D59-E88C-45D5-8892-7D2FD03E4F6A}" srcOrd="0" destOrd="0" presId="urn:microsoft.com/office/officeart/2005/8/layout/vList5"/>
    <dgm:cxn modelId="{674CACE1-A68E-4EB2-B58D-D699686101B0}" type="presOf" srcId="{D9BFEF82-F0CB-4A39-AE6A-69A7ECA842A0}" destId="{EDB73EE1-EE35-4636-945A-55E30993733E}" srcOrd="0" destOrd="0" presId="urn:microsoft.com/office/officeart/2005/8/layout/vList5"/>
    <dgm:cxn modelId="{0AF5D0EB-EB6B-4DA9-8838-29ED623597D7}" srcId="{181BC426-FF12-454A-9E52-7EE65E06A4D5}" destId="{DD41D9DF-5D99-4DDE-8237-CBB391F08BAE}" srcOrd="0" destOrd="0" parTransId="{4DA624DC-8412-4B2C-AADE-259B8B4FF4E6}" sibTransId="{2359AD10-1C90-4DA5-B2AA-E3D2FAFB9F8C}"/>
    <dgm:cxn modelId="{7192DC6F-AE52-4CDA-93F5-8F454238EA22}" type="presParOf" srcId="{EDB73EE1-EE35-4636-945A-55E30993733E}" destId="{D4350747-7211-4A36-A561-B3E9375F8F24}" srcOrd="0" destOrd="0" presId="urn:microsoft.com/office/officeart/2005/8/layout/vList5"/>
    <dgm:cxn modelId="{FE4E4C9C-ED4D-4F17-946C-D13A4D3A25B9}" type="presParOf" srcId="{D4350747-7211-4A36-A561-B3E9375F8F24}" destId="{07FD40AF-03E3-47BC-9BAE-B8C2DA05DD52}" srcOrd="0" destOrd="0" presId="urn:microsoft.com/office/officeart/2005/8/layout/vList5"/>
    <dgm:cxn modelId="{E6EC56F2-C47E-4511-9F47-2EFA35A2A38A}" type="presParOf" srcId="{D4350747-7211-4A36-A561-B3E9375F8F24}" destId="{B8E8CE1F-049B-40F7-A81C-06BE248FBE2D}" srcOrd="1" destOrd="0" presId="urn:microsoft.com/office/officeart/2005/8/layout/vList5"/>
    <dgm:cxn modelId="{B9954455-968B-4CAA-BFD2-74B4DB5577F5}" type="presParOf" srcId="{EDB73EE1-EE35-4636-945A-55E30993733E}" destId="{A2B465D5-015A-4A6E-97A5-79A7FD0B4501}" srcOrd="1" destOrd="0" presId="urn:microsoft.com/office/officeart/2005/8/layout/vList5"/>
    <dgm:cxn modelId="{D8766317-6D0A-42A1-8B8A-518DB53AA353}" type="presParOf" srcId="{EDB73EE1-EE35-4636-945A-55E30993733E}" destId="{1188C20D-4C33-4D0A-A541-D892F307404A}" srcOrd="2" destOrd="0" presId="urn:microsoft.com/office/officeart/2005/8/layout/vList5"/>
    <dgm:cxn modelId="{BB7E3C79-4115-4965-A14E-E4D33C981111}" type="presParOf" srcId="{1188C20D-4C33-4D0A-A541-D892F307404A}" destId="{61B4D22F-A353-459B-A0B7-8CD3EF76BF12}" srcOrd="0" destOrd="0" presId="urn:microsoft.com/office/officeart/2005/8/layout/vList5"/>
    <dgm:cxn modelId="{B34028A1-F71F-4A6C-AD97-E5CAD712F5FB}" type="presParOf" srcId="{1188C20D-4C33-4D0A-A541-D892F307404A}" destId="{6FF06B6B-0178-4D83-AD4C-61070A782F00}" srcOrd="1" destOrd="0" presId="urn:microsoft.com/office/officeart/2005/8/layout/vList5"/>
    <dgm:cxn modelId="{E5103C30-3E4B-4853-B90C-8E8D83B67738}" type="presParOf" srcId="{EDB73EE1-EE35-4636-945A-55E30993733E}" destId="{4701B725-5B7A-436A-A3DE-81450A3F1245}" srcOrd="3" destOrd="0" presId="urn:microsoft.com/office/officeart/2005/8/layout/vList5"/>
    <dgm:cxn modelId="{179B2685-91B2-435F-B15A-45B78B46EF11}" type="presParOf" srcId="{EDB73EE1-EE35-4636-945A-55E30993733E}" destId="{51D1D280-B536-461A-BE78-9DB7542616B6}" srcOrd="4" destOrd="0" presId="urn:microsoft.com/office/officeart/2005/8/layout/vList5"/>
    <dgm:cxn modelId="{57D8EFC8-DFFB-4DCD-B2F3-3E0A568CF37A}" type="presParOf" srcId="{51D1D280-B536-461A-BE78-9DB7542616B6}" destId="{55542EE6-3A44-42F9-9F76-BB858349207C}" srcOrd="0" destOrd="0" presId="urn:microsoft.com/office/officeart/2005/8/layout/vList5"/>
    <dgm:cxn modelId="{0168ED7A-D532-44BF-B04A-033286E67DE7}" type="presParOf" srcId="{51D1D280-B536-461A-BE78-9DB7542616B6}" destId="{E8BA7D59-E88C-45D5-8892-7D2FD03E4F6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2038C-8FED-43BF-B2DB-F0C7BCADAB7D}"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de-DE"/>
        </a:p>
      </dgm:t>
    </dgm:pt>
    <dgm:pt modelId="{B5F06423-9DAD-4206-B889-332047915D3A}">
      <dgm:prSet phldrT="[Text]" custT="1"/>
      <dgm:spPr>
        <a:solidFill>
          <a:schemeClr val="accent5"/>
        </a:solidFill>
        <a:ln>
          <a:solidFill>
            <a:schemeClr val="bg1"/>
          </a:solidFill>
        </a:ln>
      </dgm:spPr>
      <dgm:t>
        <a:bodyPr/>
        <a:lstStyle/>
        <a:p>
          <a:r>
            <a:rPr lang="lt-LT" sz="2400" dirty="0"/>
            <a:t>Koks yra geriausias būdas asmeniui priimti sprendimą?</a:t>
          </a:r>
          <a:endParaRPr lang="de-DE" sz="2400" dirty="0"/>
        </a:p>
      </dgm:t>
    </dgm:pt>
    <dgm:pt modelId="{F36FE319-FABD-4976-A2C8-71683EF6159F}" type="parTrans" cxnId="{2D76D040-26B4-494A-89DD-BFA78959C78F}">
      <dgm:prSet/>
      <dgm:spPr/>
      <dgm:t>
        <a:bodyPr/>
        <a:lstStyle/>
        <a:p>
          <a:endParaRPr lang="de-DE"/>
        </a:p>
      </dgm:t>
    </dgm:pt>
    <dgm:pt modelId="{5E3E0BB0-0380-4D48-9549-22317FAD26A8}" type="sibTrans" cxnId="{2D76D040-26B4-494A-89DD-BFA78959C78F}">
      <dgm:prSet/>
      <dgm:spPr/>
      <dgm:t>
        <a:bodyPr/>
        <a:lstStyle/>
        <a:p>
          <a:endParaRPr lang="de-DE"/>
        </a:p>
      </dgm:t>
    </dgm:pt>
    <dgm:pt modelId="{985C363E-A75C-4FCF-9818-10025F986266}">
      <dgm:prSet phldrT="[Text]" custT="1"/>
      <dgm:spPr>
        <a:solidFill>
          <a:schemeClr val="accent5"/>
        </a:solidFill>
        <a:ln>
          <a:solidFill>
            <a:schemeClr val="bg1"/>
          </a:solidFill>
        </a:ln>
      </dgm:spPr>
      <dgm:t>
        <a:bodyPr/>
        <a:lstStyle/>
        <a:p>
          <a:r>
            <a:rPr lang="lt-LT" sz="2400" dirty="0"/>
            <a:t>Pastebėjimai, kaip iš tikrųjų priimami sprendimai</a:t>
          </a:r>
          <a:r>
            <a:rPr lang="de-DE" sz="2400" dirty="0"/>
            <a:t>!</a:t>
          </a:r>
        </a:p>
      </dgm:t>
    </dgm:pt>
    <dgm:pt modelId="{5295538B-9B29-4D77-9D87-E52799B94498}" type="parTrans" cxnId="{0DF5ED9A-6653-48E5-B76D-DADC04FC1C38}">
      <dgm:prSet/>
      <dgm:spPr/>
      <dgm:t>
        <a:bodyPr/>
        <a:lstStyle/>
        <a:p>
          <a:endParaRPr lang="de-DE"/>
        </a:p>
      </dgm:t>
    </dgm:pt>
    <dgm:pt modelId="{E2953A2C-5FCA-42C4-ACE3-33D18D34DB81}" type="sibTrans" cxnId="{0DF5ED9A-6653-48E5-B76D-DADC04FC1C38}">
      <dgm:prSet/>
      <dgm:spPr/>
      <dgm:t>
        <a:bodyPr/>
        <a:lstStyle/>
        <a:p>
          <a:endParaRPr lang="de-DE"/>
        </a:p>
      </dgm:t>
    </dgm:pt>
    <dgm:pt modelId="{BAAE2FA3-D71C-4D60-A10B-03F0EDF4F59E}">
      <dgm:prSet phldrT="[Text]" custT="1"/>
      <dgm:spPr>
        <a:solidFill>
          <a:schemeClr val="accent5"/>
        </a:solidFill>
        <a:ln>
          <a:solidFill>
            <a:schemeClr val="bg1"/>
          </a:solidFill>
        </a:ln>
      </dgm:spPr>
      <dgm:t>
        <a:bodyPr/>
        <a:lstStyle/>
        <a:p>
          <a:r>
            <a:rPr lang="lt-LT" sz="2400" noProof="0" dirty="0"/>
            <a:t>Nurodomasis</a:t>
          </a:r>
          <a:endParaRPr lang="en-GB" sz="2400" noProof="0" dirty="0"/>
        </a:p>
        <a:p>
          <a:r>
            <a:rPr lang="lt-LT" sz="1800" i="1" noProof="0" dirty="0"/>
            <a:t>orientuotas į pasiūlą</a:t>
          </a:r>
          <a:endParaRPr lang="en-GB" sz="1800" i="1" noProof="0" dirty="0"/>
        </a:p>
      </dgm:t>
    </dgm:pt>
    <dgm:pt modelId="{6D1E62EB-3457-4E3B-BF5B-1EBC0E0F31BD}" type="parTrans" cxnId="{6C7DDA8F-9816-4E7E-9AA1-F0AB1CF87A71}">
      <dgm:prSet/>
      <dgm:spPr/>
      <dgm:t>
        <a:bodyPr/>
        <a:lstStyle/>
        <a:p>
          <a:endParaRPr lang="de-DE"/>
        </a:p>
      </dgm:t>
    </dgm:pt>
    <dgm:pt modelId="{CBC789DC-3A90-47D8-8039-EF3E986279F8}" type="sibTrans" cxnId="{6C7DDA8F-9816-4E7E-9AA1-F0AB1CF87A71}">
      <dgm:prSet/>
      <dgm:spPr/>
      <dgm:t>
        <a:bodyPr/>
        <a:lstStyle/>
        <a:p>
          <a:endParaRPr lang="de-DE"/>
        </a:p>
      </dgm:t>
    </dgm:pt>
    <dgm:pt modelId="{58192AA0-3DD6-47C3-B465-85E00B6DBD90}">
      <dgm:prSet custT="1"/>
      <dgm:spPr>
        <a:solidFill>
          <a:schemeClr val="accent5"/>
        </a:solidFill>
        <a:ln>
          <a:solidFill>
            <a:schemeClr val="bg1"/>
          </a:solidFill>
        </a:ln>
      </dgm:spPr>
      <dgm:t>
        <a:bodyPr/>
        <a:lstStyle/>
        <a:p>
          <a:r>
            <a:rPr lang="lt-LT" sz="2400" noProof="0" dirty="0"/>
            <a:t>Aprašomasis</a:t>
          </a:r>
          <a:endParaRPr lang="en-GB" sz="2400" noProof="0" dirty="0"/>
        </a:p>
        <a:p>
          <a:r>
            <a:rPr lang="lt-LT" sz="1800" i="1" noProof="0" dirty="0"/>
            <a:t>orientuotas į paklausą</a:t>
          </a:r>
          <a:endParaRPr lang="en-GB" sz="2400" i="1" noProof="0" dirty="0"/>
        </a:p>
      </dgm:t>
    </dgm:pt>
    <dgm:pt modelId="{C6B7F5AF-C2D6-4D38-8D02-09B7EA4D5DB6}" type="parTrans" cxnId="{8783FBF2-16F7-44A0-A9E9-FCB003F2F709}">
      <dgm:prSet/>
      <dgm:spPr/>
      <dgm:t>
        <a:bodyPr/>
        <a:lstStyle/>
        <a:p>
          <a:endParaRPr lang="de-DE"/>
        </a:p>
      </dgm:t>
    </dgm:pt>
    <dgm:pt modelId="{63D64BDD-832F-4BFA-A59E-EF6707D64155}" type="sibTrans" cxnId="{8783FBF2-16F7-44A0-A9E9-FCB003F2F709}">
      <dgm:prSet/>
      <dgm:spPr/>
      <dgm:t>
        <a:bodyPr/>
        <a:lstStyle/>
        <a:p>
          <a:endParaRPr lang="de-DE"/>
        </a:p>
      </dgm:t>
    </dgm:pt>
    <dgm:pt modelId="{A0F89850-BEA9-4ED9-B350-B80E7A94A4DE}" type="pres">
      <dgm:prSet presAssocID="{CDE2038C-8FED-43BF-B2DB-F0C7BCADAB7D}" presName="matrix" presStyleCnt="0">
        <dgm:presLayoutVars>
          <dgm:chMax val="1"/>
          <dgm:dir/>
          <dgm:resizeHandles val="exact"/>
        </dgm:presLayoutVars>
      </dgm:prSet>
      <dgm:spPr/>
    </dgm:pt>
    <dgm:pt modelId="{DB2A6721-644A-4E7A-B1D8-40774BCCA23F}" type="pres">
      <dgm:prSet presAssocID="{CDE2038C-8FED-43BF-B2DB-F0C7BCADAB7D}" presName="diamond" presStyleLbl="bgShp" presStyleIdx="0" presStyleCnt="1" custScaleX="177156" custLinFactNeighborX="3087"/>
      <dgm:spPr/>
    </dgm:pt>
    <dgm:pt modelId="{A5B0C4B0-7422-481D-94F5-9D96F8482C25}" type="pres">
      <dgm:prSet presAssocID="{CDE2038C-8FED-43BF-B2DB-F0C7BCADAB7D}" presName="quad1" presStyleLbl="node1" presStyleIdx="0" presStyleCnt="4" custScaleX="169506" custScaleY="146410" custLinFactNeighborX="-92620" custLinFactNeighborY="-1154">
        <dgm:presLayoutVars>
          <dgm:chMax val="0"/>
          <dgm:chPref val="0"/>
          <dgm:bulletEnabled val="1"/>
        </dgm:presLayoutVars>
      </dgm:prSet>
      <dgm:spPr/>
    </dgm:pt>
    <dgm:pt modelId="{64DAAD21-71A2-473E-90CA-083B2E62CEB6}" type="pres">
      <dgm:prSet presAssocID="{CDE2038C-8FED-43BF-B2DB-F0C7BCADAB7D}" presName="quad2" presStyleLbl="node1" presStyleIdx="1" presStyleCnt="4" custScaleX="169506" custScaleY="146410" custLinFactX="9035" custLinFactNeighborX="100000" custLinFactNeighborY="-1067">
        <dgm:presLayoutVars>
          <dgm:chMax val="0"/>
          <dgm:chPref val="0"/>
          <dgm:bulletEnabled val="1"/>
        </dgm:presLayoutVars>
      </dgm:prSet>
      <dgm:spPr/>
    </dgm:pt>
    <dgm:pt modelId="{CA87408A-DDA1-4163-84AE-377E14971B89}" type="pres">
      <dgm:prSet presAssocID="{CDE2038C-8FED-43BF-B2DB-F0C7BCADAB7D}" presName="quad3" presStyleLbl="node1" presStyleIdx="2" presStyleCnt="4" custScaleX="121000" custScaleY="121000" custLinFactNeighborX="-24951" custLinFactNeighborY="12624">
        <dgm:presLayoutVars>
          <dgm:chMax val="0"/>
          <dgm:chPref val="0"/>
          <dgm:bulletEnabled val="1"/>
        </dgm:presLayoutVars>
      </dgm:prSet>
      <dgm:spPr/>
    </dgm:pt>
    <dgm:pt modelId="{0B81652B-5FB0-4594-9D02-5481E3D8FE0A}" type="pres">
      <dgm:prSet presAssocID="{CDE2038C-8FED-43BF-B2DB-F0C7BCADAB7D}" presName="quad4" presStyleLbl="node1" presStyleIdx="3" presStyleCnt="4" custScaleX="121000" custScaleY="121000" custLinFactNeighborX="41937" custLinFactNeighborY="12624">
        <dgm:presLayoutVars>
          <dgm:chMax val="0"/>
          <dgm:chPref val="0"/>
          <dgm:bulletEnabled val="1"/>
        </dgm:presLayoutVars>
      </dgm:prSet>
      <dgm:spPr/>
    </dgm:pt>
  </dgm:ptLst>
  <dgm:cxnLst>
    <dgm:cxn modelId="{A468270A-32BF-4BBB-9862-FBA07D5A79D5}" type="presOf" srcId="{BAAE2FA3-D71C-4D60-A10B-03F0EDF4F59E}" destId="{CA87408A-DDA1-4163-84AE-377E14971B89}" srcOrd="0" destOrd="0" presId="urn:microsoft.com/office/officeart/2005/8/layout/matrix3"/>
    <dgm:cxn modelId="{2D76D040-26B4-494A-89DD-BFA78959C78F}" srcId="{CDE2038C-8FED-43BF-B2DB-F0C7BCADAB7D}" destId="{B5F06423-9DAD-4206-B889-332047915D3A}" srcOrd="0" destOrd="0" parTransId="{F36FE319-FABD-4976-A2C8-71683EF6159F}" sibTransId="{5E3E0BB0-0380-4D48-9549-22317FAD26A8}"/>
    <dgm:cxn modelId="{19EF6569-53AB-4AEA-9D8B-D0E84EB667FB}" type="presOf" srcId="{985C363E-A75C-4FCF-9818-10025F986266}" destId="{64DAAD21-71A2-473E-90CA-083B2E62CEB6}" srcOrd="0" destOrd="0" presId="urn:microsoft.com/office/officeart/2005/8/layout/matrix3"/>
    <dgm:cxn modelId="{F4D80E4D-0276-4B82-A7D5-3EA59F0199D8}" type="presOf" srcId="{B5F06423-9DAD-4206-B889-332047915D3A}" destId="{A5B0C4B0-7422-481D-94F5-9D96F8482C25}" srcOrd="0" destOrd="0" presId="urn:microsoft.com/office/officeart/2005/8/layout/matrix3"/>
    <dgm:cxn modelId="{2BBC4979-95D4-41DC-9085-728577E640A6}" type="presOf" srcId="{58192AA0-3DD6-47C3-B465-85E00B6DBD90}" destId="{0B81652B-5FB0-4594-9D02-5481E3D8FE0A}" srcOrd="0" destOrd="0" presId="urn:microsoft.com/office/officeart/2005/8/layout/matrix3"/>
    <dgm:cxn modelId="{6C7DDA8F-9816-4E7E-9AA1-F0AB1CF87A71}" srcId="{CDE2038C-8FED-43BF-B2DB-F0C7BCADAB7D}" destId="{BAAE2FA3-D71C-4D60-A10B-03F0EDF4F59E}" srcOrd="2" destOrd="0" parTransId="{6D1E62EB-3457-4E3B-BF5B-1EBC0E0F31BD}" sibTransId="{CBC789DC-3A90-47D8-8039-EF3E986279F8}"/>
    <dgm:cxn modelId="{0DF5ED9A-6653-48E5-B76D-DADC04FC1C38}" srcId="{CDE2038C-8FED-43BF-B2DB-F0C7BCADAB7D}" destId="{985C363E-A75C-4FCF-9818-10025F986266}" srcOrd="1" destOrd="0" parTransId="{5295538B-9B29-4D77-9D87-E52799B94498}" sibTransId="{E2953A2C-5FCA-42C4-ACE3-33D18D34DB81}"/>
    <dgm:cxn modelId="{8CAC53D3-4730-4425-BDA7-D1B9DBAE55D6}" type="presOf" srcId="{CDE2038C-8FED-43BF-B2DB-F0C7BCADAB7D}" destId="{A0F89850-BEA9-4ED9-B350-B80E7A94A4DE}" srcOrd="0" destOrd="0" presId="urn:microsoft.com/office/officeart/2005/8/layout/matrix3"/>
    <dgm:cxn modelId="{8783FBF2-16F7-44A0-A9E9-FCB003F2F709}" srcId="{CDE2038C-8FED-43BF-B2DB-F0C7BCADAB7D}" destId="{58192AA0-3DD6-47C3-B465-85E00B6DBD90}" srcOrd="3" destOrd="0" parTransId="{C6B7F5AF-C2D6-4D38-8D02-09B7EA4D5DB6}" sibTransId="{63D64BDD-832F-4BFA-A59E-EF6707D64155}"/>
    <dgm:cxn modelId="{24E840A0-4717-4BB1-8D29-967ED43A5816}" type="presParOf" srcId="{A0F89850-BEA9-4ED9-B350-B80E7A94A4DE}" destId="{DB2A6721-644A-4E7A-B1D8-40774BCCA23F}" srcOrd="0" destOrd="0" presId="urn:microsoft.com/office/officeart/2005/8/layout/matrix3"/>
    <dgm:cxn modelId="{3418E49A-4DF3-4837-AA54-0B9ECA6D2CC0}" type="presParOf" srcId="{A0F89850-BEA9-4ED9-B350-B80E7A94A4DE}" destId="{A5B0C4B0-7422-481D-94F5-9D96F8482C25}" srcOrd="1" destOrd="0" presId="urn:microsoft.com/office/officeart/2005/8/layout/matrix3"/>
    <dgm:cxn modelId="{535B653F-346E-429B-9758-679497423F70}" type="presParOf" srcId="{A0F89850-BEA9-4ED9-B350-B80E7A94A4DE}" destId="{64DAAD21-71A2-473E-90CA-083B2E62CEB6}" srcOrd="2" destOrd="0" presId="urn:microsoft.com/office/officeart/2005/8/layout/matrix3"/>
    <dgm:cxn modelId="{5A890BCB-9E2A-4DF3-AB89-EC25CBD3F7E4}" type="presParOf" srcId="{A0F89850-BEA9-4ED9-B350-B80E7A94A4DE}" destId="{CA87408A-DDA1-4163-84AE-377E14971B89}" srcOrd="3" destOrd="0" presId="urn:microsoft.com/office/officeart/2005/8/layout/matrix3"/>
    <dgm:cxn modelId="{478E0987-B902-4CB4-8DBB-9A42759D1EB6}" type="presParOf" srcId="{A0F89850-BEA9-4ED9-B350-B80E7A94A4DE}" destId="{0B81652B-5FB0-4594-9D02-5481E3D8FE0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2AECE-745A-409A-910D-D6B34156B1DB}">
      <dsp:nvSpPr>
        <dsp:cNvPr id="0" name=""/>
        <dsp:cNvSpPr/>
      </dsp:nvSpPr>
      <dsp:spPr>
        <a:xfrm>
          <a:off x="3008231" y="1562246"/>
          <a:ext cx="1633888" cy="715456"/>
        </a:xfrm>
        <a:custGeom>
          <a:avLst/>
          <a:gdLst/>
          <a:ahLst/>
          <a:cxnLst/>
          <a:rect l="0" t="0" r="0" b="0"/>
          <a:pathLst>
            <a:path>
              <a:moveTo>
                <a:pt x="0" y="0"/>
              </a:moveTo>
              <a:lnTo>
                <a:pt x="0" y="487562"/>
              </a:lnTo>
              <a:lnTo>
                <a:pt x="1633888" y="487562"/>
              </a:lnTo>
              <a:lnTo>
                <a:pt x="1633888" y="715456"/>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5194E-D9A7-4EB7-BC21-BD58DF977B5E}">
      <dsp:nvSpPr>
        <dsp:cNvPr id="0" name=""/>
        <dsp:cNvSpPr/>
      </dsp:nvSpPr>
      <dsp:spPr>
        <a:xfrm>
          <a:off x="1405104" y="1562246"/>
          <a:ext cx="1603126" cy="715456"/>
        </a:xfrm>
        <a:custGeom>
          <a:avLst/>
          <a:gdLst/>
          <a:ahLst/>
          <a:cxnLst/>
          <a:rect l="0" t="0" r="0" b="0"/>
          <a:pathLst>
            <a:path>
              <a:moveTo>
                <a:pt x="1603126" y="0"/>
              </a:moveTo>
              <a:lnTo>
                <a:pt x="1603126" y="487562"/>
              </a:lnTo>
              <a:lnTo>
                <a:pt x="0" y="487562"/>
              </a:lnTo>
              <a:lnTo>
                <a:pt x="0" y="715456"/>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B37E7-495F-438B-9AA5-DC29A2672BE9}">
      <dsp:nvSpPr>
        <dsp:cNvPr id="0" name=""/>
        <dsp:cNvSpPr/>
      </dsp:nvSpPr>
      <dsp:spPr>
        <a:xfrm>
          <a:off x="1778219" y="131"/>
          <a:ext cx="2460023" cy="1562114"/>
        </a:xfrm>
        <a:prstGeom prst="roundRect">
          <a:avLst>
            <a:gd name="adj" fmla="val 10000"/>
          </a:avLst>
        </a:prstGeom>
        <a:solidFill>
          <a:schemeClr val="accent5">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0F9FFC-B869-480D-9CFA-34654A9FD6A2}">
      <dsp:nvSpPr>
        <dsp:cNvPr id="0" name=""/>
        <dsp:cNvSpPr/>
      </dsp:nvSpPr>
      <dsp:spPr>
        <a:xfrm>
          <a:off x="2051555" y="259800"/>
          <a:ext cx="2460023" cy="1562114"/>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b="1" kern="1200" dirty="0"/>
            <a:t>KETURIŲ ĮTAKĄ DARANČIŲ VEIKSNIŲ SĄVEIKA</a:t>
          </a:r>
          <a:endParaRPr lang="de-DE" sz="1600" b="1" kern="1200" dirty="0"/>
        </a:p>
      </dsp:txBody>
      <dsp:txXfrm>
        <a:off x="2097308" y="305553"/>
        <a:ext cx="2368517" cy="1470608"/>
      </dsp:txXfrm>
    </dsp:sp>
    <dsp:sp modelId="{3409C953-461E-48A7-8C05-53190C5295CE}">
      <dsp:nvSpPr>
        <dsp:cNvPr id="0" name=""/>
        <dsp:cNvSpPr/>
      </dsp:nvSpPr>
      <dsp:spPr>
        <a:xfrm>
          <a:off x="44551" y="2277703"/>
          <a:ext cx="2721105" cy="1562114"/>
        </a:xfrm>
        <a:prstGeom prst="roundRect">
          <a:avLst>
            <a:gd name="adj" fmla="val 10000"/>
          </a:avLst>
        </a:prstGeom>
        <a:solidFill>
          <a:schemeClr val="accent5">
            <a:alpha val="7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921D875-74D4-4CE7-8341-CE47F26CCD1C}">
      <dsp:nvSpPr>
        <dsp:cNvPr id="0" name=""/>
        <dsp:cNvSpPr/>
      </dsp:nvSpPr>
      <dsp:spPr>
        <a:xfrm>
          <a:off x="317887" y="2537372"/>
          <a:ext cx="2721105" cy="1562114"/>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t-LT" sz="2100" b="1" kern="1200" dirty="0"/>
            <a:t>SAVĘS ĮVAIZDIS</a:t>
          </a:r>
          <a:r>
            <a:rPr lang="de-DE" sz="2100" b="1" kern="1200" dirty="0"/>
            <a:t> </a:t>
          </a:r>
          <a:r>
            <a:rPr lang="de-DE" sz="2100" kern="1200" dirty="0"/>
            <a:t> </a:t>
          </a:r>
        </a:p>
        <a:p>
          <a:pPr marL="0" lvl="0" indent="0" algn="ctr" defTabSz="933450">
            <a:lnSpc>
              <a:spcPct val="90000"/>
            </a:lnSpc>
            <a:spcBef>
              <a:spcPct val="0"/>
            </a:spcBef>
            <a:spcAft>
              <a:spcPct val="35000"/>
            </a:spcAft>
            <a:buNone/>
          </a:pPr>
          <a:r>
            <a:rPr lang="lt-LT" sz="2100" kern="1200" noProof="0" dirty="0"/>
            <a:t>Bendri įsitikinimai apie savo asmenybę</a:t>
          </a:r>
          <a:endParaRPr lang="en-US" sz="2100" kern="1200" noProof="0" dirty="0"/>
        </a:p>
      </dsp:txBody>
      <dsp:txXfrm>
        <a:off x="363640" y="2583125"/>
        <a:ext cx="2629599" cy="1470608"/>
      </dsp:txXfrm>
    </dsp:sp>
    <dsp:sp modelId="{0BCC8349-9605-4624-BA9A-06437B9BE552}">
      <dsp:nvSpPr>
        <dsp:cNvPr id="0" name=""/>
        <dsp:cNvSpPr/>
      </dsp:nvSpPr>
      <dsp:spPr>
        <a:xfrm>
          <a:off x="3312329" y="2277703"/>
          <a:ext cx="2659580" cy="1562114"/>
        </a:xfrm>
        <a:prstGeom prst="roundRect">
          <a:avLst>
            <a:gd name="adj" fmla="val 10000"/>
          </a:avLst>
        </a:prstGeom>
        <a:solidFill>
          <a:schemeClr val="accent5">
            <a:alpha val="7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CC5C0C7-D8C0-42D6-A564-A17DE4CD8863}">
      <dsp:nvSpPr>
        <dsp:cNvPr id="0" name=""/>
        <dsp:cNvSpPr/>
      </dsp:nvSpPr>
      <dsp:spPr>
        <a:xfrm>
          <a:off x="3585665" y="2537372"/>
          <a:ext cx="2659580" cy="1562114"/>
        </a:xfrm>
        <a:prstGeom prst="roundRect">
          <a:avLst>
            <a:gd name="adj" fmla="val 10000"/>
          </a:avLst>
        </a:prstGeom>
        <a:solidFill>
          <a:schemeClr val="lt1">
            <a:alpha val="90000"/>
            <a:hueOff val="0"/>
            <a:satOff val="0"/>
            <a:lumOff val="0"/>
            <a:alphaOff val="0"/>
          </a:schemeClr>
        </a:solid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t-LT" sz="2100" b="1" kern="1200" dirty="0"/>
            <a:t>APLINKOS ĮVAIZDIS</a:t>
          </a:r>
          <a:endParaRPr lang="de-DE" sz="2100" b="1" kern="1200" dirty="0"/>
        </a:p>
        <a:p>
          <a:pPr marL="0" lvl="0" indent="0" algn="ctr" defTabSz="933450">
            <a:lnSpc>
              <a:spcPct val="90000"/>
            </a:lnSpc>
            <a:spcBef>
              <a:spcPct val="0"/>
            </a:spcBef>
            <a:spcAft>
              <a:spcPct val="35000"/>
            </a:spcAft>
            <a:buNone/>
          </a:pPr>
          <a:r>
            <a:rPr lang="lt-LT" sz="2100" kern="1200" noProof="0" dirty="0"/>
            <a:t>Bendri įsitikinimai apie profesinį ir darbo pasaulį</a:t>
          </a:r>
          <a:endParaRPr lang="en-US" sz="2100" kern="1200" noProof="0" dirty="0"/>
        </a:p>
      </dsp:txBody>
      <dsp:txXfrm>
        <a:off x="3631418" y="2583125"/>
        <a:ext cx="2568074" cy="1470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268C1-66B8-4064-8E4F-E3554A9704E7}">
      <dsp:nvSpPr>
        <dsp:cNvPr id="0" name=""/>
        <dsp:cNvSpPr/>
      </dsp:nvSpPr>
      <dsp:spPr>
        <a:xfrm>
          <a:off x="0" y="28537"/>
          <a:ext cx="5255543" cy="107406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lt-LT" sz="2700" kern="1200" noProof="0" dirty="0"/>
            <a:t>Preliminarus sprendimų priėmimo etapas</a:t>
          </a:r>
          <a:endParaRPr lang="en-GB" sz="2700" kern="1200" noProof="0" dirty="0"/>
        </a:p>
      </dsp:txBody>
      <dsp:txXfrm>
        <a:off x="52431" y="80968"/>
        <a:ext cx="5150681" cy="969198"/>
      </dsp:txXfrm>
    </dsp:sp>
    <dsp:sp modelId="{CB86B4D3-EE04-4DC0-82B8-46709B9BE33C}">
      <dsp:nvSpPr>
        <dsp:cNvPr id="0" name=""/>
        <dsp:cNvSpPr/>
      </dsp:nvSpPr>
      <dsp:spPr>
        <a:xfrm>
          <a:off x="0" y="1180357"/>
          <a:ext cx="5255543" cy="1074060"/>
        </a:xfrm>
        <a:prstGeom prst="roundRect">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lt-LT" sz="2700" kern="1200" noProof="0" dirty="0"/>
            <a:t>Sprendimų priėmimo etapas</a:t>
          </a:r>
          <a:endParaRPr lang="en-GB" sz="2700" kern="1200" noProof="0" dirty="0"/>
        </a:p>
      </dsp:txBody>
      <dsp:txXfrm>
        <a:off x="52431" y="1232788"/>
        <a:ext cx="5150681" cy="969198"/>
      </dsp:txXfrm>
    </dsp:sp>
    <dsp:sp modelId="{5559897B-1CB4-462F-B2A0-5DDC3E466A25}">
      <dsp:nvSpPr>
        <dsp:cNvPr id="0" name=""/>
        <dsp:cNvSpPr/>
      </dsp:nvSpPr>
      <dsp:spPr>
        <a:xfrm>
          <a:off x="0" y="2332177"/>
          <a:ext cx="5255543" cy="1074060"/>
        </a:xfrm>
        <a:prstGeom prst="roundRect">
          <a:avLst/>
        </a:prstGeom>
        <a:solidFill>
          <a:schemeClr val="accent5">
            <a:shade val="80000"/>
            <a:hueOff val="197322"/>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lt-LT" sz="2700" kern="1200" noProof="0" dirty="0"/>
            <a:t>Etapas po sprendimų priėmimo</a:t>
          </a:r>
          <a:endParaRPr lang="en-GB" sz="2700" kern="1200" noProof="0" dirty="0"/>
        </a:p>
      </dsp:txBody>
      <dsp:txXfrm>
        <a:off x="52431" y="2384608"/>
        <a:ext cx="5150681"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8CE1F-049B-40F7-A81C-06BE248FBE2D}">
      <dsp:nvSpPr>
        <dsp:cNvPr id="0" name=""/>
        <dsp:cNvSpPr/>
      </dsp:nvSpPr>
      <dsp:spPr>
        <a:xfrm rot="5400000">
          <a:off x="2660829" y="-837193"/>
          <a:ext cx="1059656" cy="30029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lt-LT" sz="1200" kern="1200" noProof="0" dirty="0">
              <a:solidFill>
                <a:schemeClr val="tx1"/>
              </a:solidFill>
            </a:rPr>
            <a:t>Galimos alternatyvos</a:t>
          </a:r>
          <a:endParaRPr lang="en-GB" sz="1200" kern="1200" noProof="0" dirty="0">
            <a:solidFill>
              <a:schemeClr val="tx1"/>
            </a:solidFill>
          </a:endParaRPr>
        </a:p>
        <a:p>
          <a:pPr marL="114300" lvl="1" indent="-114300" algn="l" defTabSz="533400">
            <a:lnSpc>
              <a:spcPct val="90000"/>
            </a:lnSpc>
            <a:spcBef>
              <a:spcPct val="0"/>
            </a:spcBef>
            <a:spcAft>
              <a:spcPct val="15000"/>
            </a:spcAft>
            <a:buChar char="•"/>
          </a:pPr>
          <a:r>
            <a:rPr lang="lt-LT" sz="1200" kern="1200" noProof="0" dirty="0">
              <a:solidFill>
                <a:schemeClr val="tx1"/>
              </a:solidFill>
            </a:rPr>
            <a:t>Pasitenkinimo pasiūlymai</a:t>
          </a:r>
          <a:endParaRPr lang="en-GB" sz="1200" kern="1200" noProof="0" dirty="0">
            <a:solidFill>
              <a:schemeClr val="tx1"/>
            </a:solidFill>
          </a:endParaRPr>
        </a:p>
        <a:p>
          <a:pPr marL="114300" lvl="1" indent="-114300" algn="l" defTabSz="533400">
            <a:lnSpc>
              <a:spcPct val="90000"/>
            </a:lnSpc>
            <a:spcBef>
              <a:spcPct val="0"/>
            </a:spcBef>
            <a:spcAft>
              <a:spcPct val="15000"/>
            </a:spcAft>
            <a:buChar char="•"/>
          </a:pPr>
          <a:r>
            <a:rPr lang="lt-LT" sz="1200" kern="1200" noProof="0" dirty="0">
              <a:solidFill>
                <a:schemeClr val="tx1"/>
              </a:solidFill>
            </a:rPr>
            <a:t>Įgyvendinimo būdai</a:t>
          </a:r>
          <a:endParaRPr lang="en-GB" sz="1200" kern="1200" noProof="0" dirty="0">
            <a:solidFill>
              <a:schemeClr val="tx1"/>
            </a:solidFill>
          </a:endParaRPr>
        </a:p>
        <a:p>
          <a:pPr marL="114300" lvl="1" indent="-114300" algn="l" defTabSz="533400">
            <a:lnSpc>
              <a:spcPct val="90000"/>
            </a:lnSpc>
            <a:spcBef>
              <a:spcPct val="0"/>
            </a:spcBef>
            <a:spcAft>
              <a:spcPct val="15000"/>
            </a:spcAft>
            <a:buChar char="•"/>
          </a:pPr>
          <a:r>
            <a:rPr lang="lt-LT" sz="1200" kern="1200" noProof="0" dirty="0">
              <a:solidFill>
                <a:schemeClr val="tx1"/>
              </a:solidFill>
            </a:rPr>
            <a:t>Realizacijos galimybės</a:t>
          </a:r>
          <a:endParaRPr lang="en-GB" sz="1200" kern="1200" noProof="0" dirty="0">
            <a:solidFill>
              <a:schemeClr val="tx1"/>
            </a:solidFill>
          </a:endParaRPr>
        </a:p>
      </dsp:txBody>
      <dsp:txXfrm rot="-5400000">
        <a:off x="1689171" y="186193"/>
        <a:ext cx="2951244" cy="956200"/>
      </dsp:txXfrm>
    </dsp:sp>
    <dsp:sp modelId="{07FD40AF-03E3-47BC-9BAE-B8C2DA05DD52}">
      <dsp:nvSpPr>
        <dsp:cNvPr id="0" name=""/>
        <dsp:cNvSpPr/>
      </dsp:nvSpPr>
      <dsp:spPr>
        <a:xfrm>
          <a:off x="0" y="2006"/>
          <a:ext cx="1689171" cy="13245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t-LT" sz="2000" kern="1200" noProof="0" dirty="0">
              <a:solidFill>
                <a:schemeClr val="tx1"/>
              </a:solidFill>
            </a:rPr>
            <a:t>Faktinės žinios</a:t>
          </a:r>
          <a:endParaRPr lang="en-GB" sz="2000" kern="1200" noProof="0" dirty="0">
            <a:solidFill>
              <a:schemeClr val="tx1"/>
            </a:solidFill>
          </a:endParaRPr>
        </a:p>
      </dsp:txBody>
      <dsp:txXfrm>
        <a:off x="64660" y="66666"/>
        <a:ext cx="1559851" cy="1195250"/>
      </dsp:txXfrm>
    </dsp:sp>
    <dsp:sp modelId="{6FF06B6B-0178-4D83-AD4C-61070A782F00}">
      <dsp:nvSpPr>
        <dsp:cNvPr id="0" name=""/>
        <dsp:cNvSpPr/>
      </dsp:nvSpPr>
      <dsp:spPr>
        <a:xfrm rot="5400000">
          <a:off x="2660829" y="553605"/>
          <a:ext cx="1059656" cy="30029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lt-LT" sz="1200" kern="1200" noProof="0" dirty="0">
              <a:solidFill>
                <a:schemeClr val="tx1"/>
              </a:solidFill>
            </a:rPr>
            <a:t>Kriterijai, kylantys iš idėjų apie save, palyginti su profesinės ir socialinės aplinkos suvokimu</a:t>
          </a:r>
          <a:endParaRPr lang="en-GB" sz="1200" kern="1200" noProof="0" dirty="0">
            <a:solidFill>
              <a:schemeClr val="tx1"/>
            </a:solidFill>
          </a:endParaRPr>
        </a:p>
      </dsp:txBody>
      <dsp:txXfrm rot="-5400000">
        <a:off x="1689171" y="1576991"/>
        <a:ext cx="2951244" cy="956200"/>
      </dsp:txXfrm>
    </dsp:sp>
    <dsp:sp modelId="{61B4D22F-A353-459B-A0B7-8CD3EF76BF12}">
      <dsp:nvSpPr>
        <dsp:cNvPr id="0" name=""/>
        <dsp:cNvSpPr/>
      </dsp:nvSpPr>
      <dsp:spPr>
        <a:xfrm>
          <a:off x="0" y="1392806"/>
          <a:ext cx="1689171" cy="13245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t-LT" sz="2000" kern="1200" noProof="0" dirty="0">
              <a:solidFill>
                <a:schemeClr val="tx1"/>
              </a:solidFill>
            </a:rPr>
            <a:t>Vertinimo žinios</a:t>
          </a:r>
          <a:endParaRPr lang="en-GB" sz="2000" kern="1200" noProof="0" dirty="0">
            <a:solidFill>
              <a:schemeClr val="tx1"/>
            </a:solidFill>
          </a:endParaRPr>
        </a:p>
      </dsp:txBody>
      <dsp:txXfrm>
        <a:off x="64660" y="1457466"/>
        <a:ext cx="1559851" cy="1195250"/>
      </dsp:txXfrm>
    </dsp:sp>
    <dsp:sp modelId="{E8BA7D59-E88C-45D5-8892-7D2FD03E4F6A}">
      <dsp:nvSpPr>
        <dsp:cNvPr id="0" name=""/>
        <dsp:cNvSpPr/>
      </dsp:nvSpPr>
      <dsp:spPr>
        <a:xfrm rot="5400000">
          <a:off x="2660829" y="1944404"/>
          <a:ext cx="1059656" cy="30029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lt-LT" sz="1200" kern="1200" noProof="0" dirty="0">
              <a:solidFill>
                <a:schemeClr val="tx1"/>
              </a:solidFill>
            </a:rPr>
            <a:t>Gidas, mokantis susieti faktinę ir vertinamąją informaciją tarpusavyje</a:t>
          </a:r>
          <a:endParaRPr lang="en-GB" sz="1200" kern="1200" noProof="0" dirty="0">
            <a:solidFill>
              <a:schemeClr val="tx1"/>
            </a:solidFill>
          </a:endParaRPr>
        </a:p>
      </dsp:txBody>
      <dsp:txXfrm rot="-5400000">
        <a:off x="1689171" y="2967790"/>
        <a:ext cx="2951244" cy="956200"/>
      </dsp:txXfrm>
    </dsp:sp>
    <dsp:sp modelId="{55542EE6-3A44-42F9-9F76-BB858349207C}">
      <dsp:nvSpPr>
        <dsp:cNvPr id="0" name=""/>
        <dsp:cNvSpPr/>
      </dsp:nvSpPr>
      <dsp:spPr>
        <a:xfrm>
          <a:off x="0" y="2783605"/>
          <a:ext cx="1689171" cy="13245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t-LT" sz="2000" kern="1200" noProof="0" dirty="0">
              <a:solidFill>
                <a:schemeClr val="tx1"/>
              </a:solidFill>
            </a:rPr>
            <a:t>Problemų sprendimo strategijos</a:t>
          </a:r>
          <a:endParaRPr lang="en-GB" sz="2000" kern="1200" noProof="0" dirty="0">
            <a:solidFill>
              <a:schemeClr val="tx1"/>
            </a:solidFill>
          </a:endParaRPr>
        </a:p>
      </dsp:txBody>
      <dsp:txXfrm>
        <a:off x="64660" y="2848265"/>
        <a:ext cx="1559851" cy="1195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A6721-644A-4E7A-B1D8-40774BCCA23F}">
      <dsp:nvSpPr>
        <dsp:cNvPr id="0" name=""/>
        <dsp:cNvSpPr/>
      </dsp:nvSpPr>
      <dsp:spPr>
        <a:xfrm>
          <a:off x="868816" y="0"/>
          <a:ext cx="7651314" cy="431897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0C4B0-7422-481D-94F5-9D96F8482C25}">
      <dsp:nvSpPr>
        <dsp:cNvPr id="0" name=""/>
        <dsp:cNvSpPr/>
      </dsp:nvSpPr>
      <dsp:spPr>
        <a:xfrm>
          <a:off x="666496" y="0"/>
          <a:ext cx="2855156" cy="2466127"/>
        </a:xfrm>
        <a:prstGeom prst="round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dirty="0"/>
            <a:t>Koks yra geriausias būdas asmeniui priimti sprendimą?</a:t>
          </a:r>
          <a:endParaRPr lang="de-DE" sz="2400" kern="1200" dirty="0"/>
        </a:p>
      </dsp:txBody>
      <dsp:txXfrm>
        <a:off x="786882" y="120386"/>
        <a:ext cx="2614384" cy="2225355"/>
      </dsp:txXfrm>
    </dsp:sp>
    <dsp:sp modelId="{64DAAD21-71A2-473E-90CA-083B2E62CEB6}">
      <dsp:nvSpPr>
        <dsp:cNvPr id="0" name=""/>
        <dsp:cNvSpPr/>
      </dsp:nvSpPr>
      <dsp:spPr>
        <a:xfrm>
          <a:off x="5877136" y="1464"/>
          <a:ext cx="2855156" cy="2466127"/>
        </a:xfrm>
        <a:prstGeom prst="round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dirty="0"/>
            <a:t>Pastebėjimai, kaip iš tikrųjų priimami sprendimai</a:t>
          </a:r>
          <a:r>
            <a:rPr lang="de-DE" sz="2400" kern="1200" dirty="0"/>
            <a:t>!</a:t>
          </a:r>
        </a:p>
      </dsp:txBody>
      <dsp:txXfrm>
        <a:off x="5997522" y="121850"/>
        <a:ext cx="2614384" cy="2225355"/>
      </dsp:txXfrm>
    </dsp:sp>
    <dsp:sp modelId="{CA87408A-DDA1-4163-84AE-377E14971B89}">
      <dsp:nvSpPr>
        <dsp:cNvPr id="0" name=""/>
        <dsp:cNvSpPr/>
      </dsp:nvSpPr>
      <dsp:spPr>
        <a:xfrm>
          <a:off x="2214828" y="2260046"/>
          <a:ext cx="2038121" cy="2038121"/>
        </a:xfrm>
        <a:prstGeom prst="round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noProof="0" dirty="0"/>
            <a:t>Nurodomasis</a:t>
          </a:r>
          <a:endParaRPr lang="en-GB" sz="2400" kern="1200" noProof="0" dirty="0"/>
        </a:p>
        <a:p>
          <a:pPr marL="0" lvl="0" indent="0" algn="ctr" defTabSz="1066800">
            <a:lnSpc>
              <a:spcPct val="90000"/>
            </a:lnSpc>
            <a:spcBef>
              <a:spcPct val="0"/>
            </a:spcBef>
            <a:spcAft>
              <a:spcPct val="35000"/>
            </a:spcAft>
            <a:buNone/>
          </a:pPr>
          <a:r>
            <a:rPr lang="lt-LT" sz="1800" i="1" kern="1200" noProof="0" dirty="0"/>
            <a:t>orientuotas į pasiūlą</a:t>
          </a:r>
          <a:endParaRPr lang="en-GB" sz="1800" i="1" kern="1200" noProof="0" dirty="0"/>
        </a:p>
      </dsp:txBody>
      <dsp:txXfrm>
        <a:off x="2314321" y="2359539"/>
        <a:ext cx="1839135" cy="1839135"/>
      </dsp:txXfrm>
    </dsp:sp>
    <dsp:sp modelId="{0B81652B-5FB0-4594-9D02-5481E3D8FE0A}">
      <dsp:nvSpPr>
        <dsp:cNvPr id="0" name=""/>
        <dsp:cNvSpPr/>
      </dsp:nvSpPr>
      <dsp:spPr>
        <a:xfrm>
          <a:off x="5155456" y="2260046"/>
          <a:ext cx="2038121" cy="2038121"/>
        </a:xfrm>
        <a:prstGeom prst="round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noProof="0" dirty="0"/>
            <a:t>Aprašomasis</a:t>
          </a:r>
          <a:endParaRPr lang="en-GB" sz="2400" kern="1200" noProof="0" dirty="0"/>
        </a:p>
        <a:p>
          <a:pPr marL="0" lvl="0" indent="0" algn="ctr" defTabSz="1066800">
            <a:lnSpc>
              <a:spcPct val="90000"/>
            </a:lnSpc>
            <a:spcBef>
              <a:spcPct val="0"/>
            </a:spcBef>
            <a:spcAft>
              <a:spcPct val="35000"/>
            </a:spcAft>
            <a:buNone/>
          </a:pPr>
          <a:r>
            <a:rPr lang="lt-LT" sz="1800" i="1" kern="1200" noProof="0" dirty="0"/>
            <a:t>orientuotas į paklausą</a:t>
          </a:r>
          <a:endParaRPr lang="en-GB" sz="2400" i="1" kern="1200" noProof="0" dirty="0"/>
        </a:p>
      </dsp:txBody>
      <dsp:txXfrm>
        <a:off x="5254949" y="2359539"/>
        <a:ext cx="1839135" cy="18391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85963" cy="500860"/>
          </a:xfrm>
          <a:prstGeom prst="rect">
            <a:avLst/>
          </a:prstGeom>
        </p:spPr>
        <p:txBody>
          <a:bodyPr vert="horz" lIns="92456" tIns="46229" rIns="92456" bIns="46229" rtlCol="0"/>
          <a:lstStyle>
            <a:lvl1pPr algn="l" eaLnBrk="1" hangingPunct="1">
              <a:lnSpc>
                <a:spcPct val="90000"/>
              </a:lnSpc>
              <a:spcBef>
                <a:spcPct val="50000"/>
              </a:spcBef>
              <a:defRPr sz="1200">
                <a:latin typeface="Arial" charset="0"/>
                <a:cs typeface="+mn-cs"/>
              </a:defRPr>
            </a:lvl1pPr>
          </a:lstStyle>
          <a:p>
            <a:pPr>
              <a:defRPr/>
            </a:pPr>
            <a:endParaRPr lang="de-DE"/>
          </a:p>
        </p:txBody>
      </p:sp>
      <p:sp>
        <p:nvSpPr>
          <p:cNvPr id="3" name="Datumsplatzhalter 2"/>
          <p:cNvSpPr>
            <a:spLocks noGrp="1"/>
          </p:cNvSpPr>
          <p:nvPr>
            <p:ph type="dt" sz="quarter" idx="1"/>
          </p:nvPr>
        </p:nvSpPr>
        <p:spPr>
          <a:xfrm>
            <a:off x="3901584" y="1"/>
            <a:ext cx="2987063" cy="500860"/>
          </a:xfrm>
          <a:prstGeom prst="rect">
            <a:avLst/>
          </a:prstGeom>
        </p:spPr>
        <p:txBody>
          <a:bodyPr vert="horz" lIns="92456" tIns="46229" rIns="92456" bIns="46229" rtlCol="0"/>
          <a:lstStyle>
            <a:lvl1pPr algn="r" eaLnBrk="1" hangingPunct="1">
              <a:lnSpc>
                <a:spcPct val="90000"/>
              </a:lnSpc>
              <a:spcBef>
                <a:spcPct val="50000"/>
              </a:spcBef>
              <a:defRPr sz="1200">
                <a:latin typeface="Arial" charset="0"/>
                <a:cs typeface="+mn-cs"/>
              </a:defRPr>
            </a:lvl1pPr>
          </a:lstStyle>
          <a:p>
            <a:pPr>
              <a:defRPr/>
            </a:pPr>
            <a:fld id="{4919D824-BF56-4F94-A267-DE4D1EAF3B49}" type="datetimeFigureOut">
              <a:rPr lang="de-DE"/>
              <a:pPr>
                <a:defRPr/>
              </a:pPr>
              <a:t>27.08.2024</a:t>
            </a:fld>
            <a:endParaRPr lang="de-DE"/>
          </a:p>
        </p:txBody>
      </p:sp>
      <p:sp>
        <p:nvSpPr>
          <p:cNvPr id="4" name="Fußzeilenplatzhalter 3"/>
          <p:cNvSpPr>
            <a:spLocks noGrp="1"/>
          </p:cNvSpPr>
          <p:nvPr>
            <p:ph type="ftr" sz="quarter" idx="2"/>
          </p:nvPr>
        </p:nvSpPr>
        <p:spPr>
          <a:xfrm>
            <a:off x="0" y="9521028"/>
            <a:ext cx="2985963" cy="498521"/>
          </a:xfrm>
          <a:prstGeom prst="rect">
            <a:avLst/>
          </a:prstGeom>
        </p:spPr>
        <p:txBody>
          <a:bodyPr vert="horz" lIns="92456" tIns="46229" rIns="92456" bIns="46229" rtlCol="0" anchor="b"/>
          <a:lstStyle>
            <a:lvl1pPr algn="l" eaLnBrk="1" hangingPunct="1">
              <a:lnSpc>
                <a:spcPct val="90000"/>
              </a:lnSpc>
              <a:spcBef>
                <a:spcPct val="50000"/>
              </a:spcBef>
              <a:defRPr sz="1200">
                <a:latin typeface="Arial" charset="0"/>
                <a:cs typeface="+mn-cs"/>
              </a:defRPr>
            </a:lvl1pPr>
          </a:lstStyle>
          <a:p>
            <a:pPr>
              <a:defRPr/>
            </a:pPr>
            <a:endParaRPr lang="de-DE"/>
          </a:p>
        </p:txBody>
      </p:sp>
      <p:sp>
        <p:nvSpPr>
          <p:cNvPr id="5" name="Foliennummernplatzhalter 4"/>
          <p:cNvSpPr>
            <a:spLocks noGrp="1"/>
          </p:cNvSpPr>
          <p:nvPr>
            <p:ph type="sldNum" sz="quarter" idx="3"/>
          </p:nvPr>
        </p:nvSpPr>
        <p:spPr>
          <a:xfrm>
            <a:off x="3901584" y="9521028"/>
            <a:ext cx="2987063" cy="498521"/>
          </a:xfrm>
          <a:prstGeom prst="rect">
            <a:avLst/>
          </a:prstGeom>
        </p:spPr>
        <p:txBody>
          <a:bodyPr vert="horz" wrap="square" lIns="92456" tIns="46229" rIns="92456" bIns="46229" numCol="1" anchor="b" anchorCtr="0" compatLnSpc="1">
            <a:prstTxWarp prst="textNoShape">
              <a:avLst/>
            </a:prstTxWarp>
          </a:bodyPr>
          <a:lstStyle>
            <a:lvl1pPr algn="r" eaLnBrk="1" hangingPunct="1">
              <a:lnSpc>
                <a:spcPct val="90000"/>
              </a:lnSpc>
              <a:spcBef>
                <a:spcPct val="50000"/>
              </a:spcBef>
              <a:defRPr sz="1200"/>
            </a:lvl1pPr>
          </a:lstStyle>
          <a:p>
            <a:pPr>
              <a:defRPr/>
            </a:pPr>
            <a:fld id="{2F308548-310C-4E50-9B79-FA503B2D16C8}" type="slidenum">
              <a:rPr lang="de-DE" altLang="de-DE"/>
              <a:pPr>
                <a:defRPr/>
              </a:pPr>
              <a:t>‹#›</a:t>
            </a:fld>
            <a:endParaRPr lang="de-DE" altLang="de-DE"/>
          </a:p>
        </p:txBody>
      </p:sp>
    </p:spTree>
    <p:extLst>
      <p:ext uri="{BB962C8B-B14F-4D97-AF65-F5344CB8AC3E}">
        <p14:creationId xmlns:p14="http://schemas.microsoft.com/office/powerpoint/2010/main" val="156556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Rot="1" noChangeAspect="1" noChangeArrowheads="1" noTextEdit="1"/>
          </p:cNvSpPr>
          <p:nvPr>
            <p:ph type="sldImg" idx="2"/>
          </p:nvPr>
        </p:nvSpPr>
        <p:spPr bwMode="auto">
          <a:xfrm>
            <a:off x="103188" y="747713"/>
            <a:ext cx="6686550" cy="3762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689747" y="4760515"/>
            <a:ext cx="5510257" cy="4510085"/>
          </a:xfrm>
          <a:prstGeom prst="rect">
            <a:avLst/>
          </a:prstGeom>
          <a:noFill/>
          <a:ln w="9525">
            <a:noFill/>
            <a:miter lim="800000"/>
            <a:headEnd/>
            <a:tailEnd/>
          </a:ln>
          <a:effectLst/>
        </p:spPr>
        <p:txBody>
          <a:bodyPr vert="horz" wrap="square" lIns="92456" tIns="46229" rIns="92456" bIns="46229" numCol="1" anchor="t" anchorCtr="0" compatLnSpc="1">
            <a:prstTxWarp prst="textNoShape">
              <a:avLst/>
            </a:prstTxWarp>
          </a:bodyPr>
          <a:lstStyle/>
          <a:p>
            <a:pPr lvl="0"/>
            <a:endParaRPr lang="de-DE" noProof="0" dirty="0"/>
          </a:p>
        </p:txBody>
      </p:sp>
      <p:sp>
        <p:nvSpPr>
          <p:cNvPr id="2" name="Fußzeilenplatzhalter 1"/>
          <p:cNvSpPr>
            <a:spLocks noGrp="1"/>
          </p:cNvSpPr>
          <p:nvPr>
            <p:ph type="ftr" sz="quarter" idx="4"/>
          </p:nvPr>
        </p:nvSpPr>
        <p:spPr>
          <a:xfrm>
            <a:off x="0" y="9521028"/>
            <a:ext cx="2985963" cy="498521"/>
          </a:xfrm>
          <a:prstGeom prst="rect">
            <a:avLst/>
          </a:prstGeom>
        </p:spPr>
        <p:txBody>
          <a:bodyPr vert="horz" lIns="92456" tIns="46229" rIns="92456" bIns="46229" rtlCol="0" anchor="b"/>
          <a:lstStyle>
            <a:lvl1pPr algn="l" eaLnBrk="1" hangingPunct="1">
              <a:lnSpc>
                <a:spcPct val="90000"/>
              </a:lnSpc>
              <a:spcBef>
                <a:spcPct val="50000"/>
              </a:spcBef>
              <a:defRPr sz="1200">
                <a:latin typeface="Arial" charset="0"/>
                <a:cs typeface="+mn-cs"/>
              </a:defRPr>
            </a:lvl1pPr>
          </a:lstStyle>
          <a:p>
            <a:pPr>
              <a:defRPr/>
            </a:pPr>
            <a:endParaRPr lang="de-DE"/>
          </a:p>
        </p:txBody>
      </p:sp>
      <p:sp>
        <p:nvSpPr>
          <p:cNvPr id="3" name="Kopfzeilenplatzhalter 2"/>
          <p:cNvSpPr>
            <a:spLocks noGrp="1"/>
          </p:cNvSpPr>
          <p:nvPr>
            <p:ph type="hdr" sz="quarter"/>
          </p:nvPr>
        </p:nvSpPr>
        <p:spPr>
          <a:xfrm>
            <a:off x="0" y="1"/>
            <a:ext cx="2985963" cy="500860"/>
          </a:xfrm>
          <a:prstGeom prst="rect">
            <a:avLst/>
          </a:prstGeom>
        </p:spPr>
        <p:txBody>
          <a:bodyPr vert="horz" lIns="92456" tIns="46229" rIns="92456" bIns="46229" rtlCol="0"/>
          <a:lstStyle>
            <a:lvl1pPr algn="l" eaLnBrk="1" hangingPunct="1">
              <a:lnSpc>
                <a:spcPct val="90000"/>
              </a:lnSpc>
              <a:spcBef>
                <a:spcPct val="50000"/>
              </a:spcBef>
              <a:defRPr sz="1200">
                <a:latin typeface="Arial" charset="0"/>
                <a:cs typeface="+mn-cs"/>
              </a:defRPr>
            </a:lvl1pPr>
          </a:lstStyle>
          <a:p>
            <a:pPr>
              <a:defRPr/>
            </a:pPr>
            <a:endParaRPr lang="de-DE"/>
          </a:p>
        </p:txBody>
      </p:sp>
      <p:sp>
        <p:nvSpPr>
          <p:cNvPr id="4" name="Datumsplatzhalter 3"/>
          <p:cNvSpPr>
            <a:spLocks noGrp="1"/>
          </p:cNvSpPr>
          <p:nvPr>
            <p:ph type="dt" idx="1"/>
          </p:nvPr>
        </p:nvSpPr>
        <p:spPr>
          <a:xfrm>
            <a:off x="3901584" y="1"/>
            <a:ext cx="2987063" cy="500860"/>
          </a:xfrm>
          <a:prstGeom prst="rect">
            <a:avLst/>
          </a:prstGeom>
        </p:spPr>
        <p:txBody>
          <a:bodyPr vert="horz" lIns="92456" tIns="46229" rIns="92456" bIns="46229" rtlCol="0"/>
          <a:lstStyle>
            <a:lvl1pPr algn="r" eaLnBrk="1" hangingPunct="1">
              <a:lnSpc>
                <a:spcPct val="90000"/>
              </a:lnSpc>
              <a:spcBef>
                <a:spcPct val="50000"/>
              </a:spcBef>
              <a:defRPr sz="1200">
                <a:latin typeface="Arial" charset="0"/>
                <a:cs typeface="+mn-cs"/>
              </a:defRPr>
            </a:lvl1pPr>
          </a:lstStyle>
          <a:p>
            <a:pPr>
              <a:defRPr/>
            </a:pPr>
            <a:fld id="{58077F91-98F0-44E9-81AE-BEE7C0164486}" type="datetimeFigureOut">
              <a:rPr lang="de-DE"/>
              <a:t>27.08.2024</a:t>
            </a:fld>
            <a:endParaRPr lang="de-DE"/>
          </a:p>
        </p:txBody>
      </p:sp>
      <p:sp>
        <p:nvSpPr>
          <p:cNvPr id="5" name="Foliennummernplatzhalter 4"/>
          <p:cNvSpPr>
            <a:spLocks noGrp="1"/>
          </p:cNvSpPr>
          <p:nvPr>
            <p:ph type="sldNum" sz="quarter" idx="5"/>
          </p:nvPr>
        </p:nvSpPr>
        <p:spPr>
          <a:xfrm>
            <a:off x="3901584" y="9521028"/>
            <a:ext cx="2987063" cy="498521"/>
          </a:xfrm>
          <a:prstGeom prst="rect">
            <a:avLst/>
          </a:prstGeom>
        </p:spPr>
        <p:txBody>
          <a:bodyPr vert="horz" wrap="square" lIns="92456" tIns="46229" rIns="92456" bIns="46229" numCol="1" anchor="b" anchorCtr="0" compatLnSpc="1">
            <a:prstTxWarp prst="textNoShape">
              <a:avLst/>
            </a:prstTxWarp>
          </a:bodyPr>
          <a:lstStyle>
            <a:lvl1pPr algn="r" eaLnBrk="1" hangingPunct="1">
              <a:lnSpc>
                <a:spcPct val="90000"/>
              </a:lnSpc>
              <a:spcBef>
                <a:spcPct val="50000"/>
              </a:spcBef>
              <a:defRPr sz="1200"/>
            </a:lvl1pPr>
          </a:lstStyle>
          <a:p>
            <a:pPr>
              <a:defRPr/>
            </a:pPr>
            <a:fld id="{BC7AC071-9144-4285-B109-B85513419153}" type="slidenum">
              <a:rPr lang="de-DE" altLang="de-DE"/>
              <a:t>‹#›</a:t>
            </a:fld>
            <a:endParaRPr lang="de-DE" altLang="de-DE"/>
          </a:p>
        </p:txBody>
      </p:sp>
    </p:spTree>
    <p:extLst>
      <p:ext uri="{BB962C8B-B14F-4D97-AF65-F5344CB8AC3E}">
        <p14:creationId xmlns:p14="http://schemas.microsoft.com/office/powerpoint/2010/main" val="616459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defRPr/>
            </a:pPr>
            <a:fld id="{BC7AC071-9144-4285-B109-B85513419153}" type="slidenum">
              <a:rPr lang="de-DE" altLang="de-DE" smtClean="0"/>
              <a:t>26</a:t>
            </a:fld>
            <a:endParaRPr lang="de-DE" altLang="de-DE"/>
          </a:p>
        </p:txBody>
      </p:sp>
    </p:spTree>
    <p:extLst>
      <p:ext uri="{BB962C8B-B14F-4D97-AF65-F5344CB8AC3E}">
        <p14:creationId xmlns:p14="http://schemas.microsoft.com/office/powerpoint/2010/main" val="1541651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digi-gen.eu/" TargetMode="External"/><Relationship Id="rId5" Type="http://schemas.openxmlformats.org/officeDocument/2006/relationships/image" Target="../media/image11.jpeg"/><Relationship Id="rId10" Type="http://schemas.openxmlformats.org/officeDocument/2006/relationships/hyperlink" Target="mailto:hochschule.digigen@arbeitsagentur.de" TargetMode="External"/><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12450" y="-936771"/>
            <a:ext cx="8421072" cy="7682824"/>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903853" y="1601663"/>
            <a:ext cx="5017221" cy="4577377"/>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30747" y="1861541"/>
            <a:ext cx="9184481" cy="1805003"/>
          </a:xfrm>
        </p:spPr>
        <p:txBody>
          <a:bodyPr anchor="b"/>
          <a:lstStyle>
            <a:lvl1pPr algn="ctr">
              <a:defRPr sz="6026" b="1">
                <a:solidFill>
                  <a:schemeClr val="bg1"/>
                </a:solidFill>
              </a:defRPr>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8561" y="3890352"/>
            <a:ext cx="9184481" cy="650589"/>
          </a:xfrm>
        </p:spPr>
        <p:txBody>
          <a:bodyPr/>
          <a:lstStyle>
            <a:lvl1pPr marL="0" indent="0" algn="ctr">
              <a:buNone/>
              <a:defRPr sz="2411" b="0" i="1"/>
            </a:lvl1pPr>
            <a:lvl2pPr marL="459212" indent="0" algn="ctr">
              <a:buNone/>
              <a:defRPr sz="2009"/>
            </a:lvl2pPr>
            <a:lvl3pPr marL="918423" indent="0" algn="ctr">
              <a:buNone/>
              <a:defRPr sz="1808"/>
            </a:lvl3pPr>
            <a:lvl4pPr marL="1377635" indent="0" algn="ctr">
              <a:buNone/>
              <a:defRPr sz="1607"/>
            </a:lvl4pPr>
            <a:lvl5pPr marL="1836847" indent="0" algn="ctr">
              <a:buNone/>
              <a:defRPr sz="1607"/>
            </a:lvl5pPr>
            <a:lvl6pPr marL="2296058" indent="0" algn="ctr">
              <a:buNone/>
              <a:defRPr sz="1607"/>
            </a:lvl6pPr>
            <a:lvl7pPr marL="2755270" indent="0" algn="ctr">
              <a:buNone/>
              <a:defRPr sz="1607"/>
            </a:lvl7pPr>
            <a:lvl8pPr marL="3214482" indent="0" algn="ctr">
              <a:buNone/>
              <a:defRPr sz="1607"/>
            </a:lvl8pPr>
            <a:lvl9pPr marL="3673693" indent="0" algn="ctr">
              <a:buNone/>
              <a:defRPr sz="1607"/>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9876" y="6353255"/>
            <a:ext cx="4133017" cy="366731"/>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2735" y="6116517"/>
            <a:ext cx="3003362" cy="629536"/>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57600" y="5065033"/>
            <a:ext cx="1545304" cy="1409833"/>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115982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54414" y="-211958"/>
            <a:ext cx="7630325" cy="6961400"/>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302061" y="1000098"/>
            <a:ext cx="6199525" cy="4895060"/>
          </a:xfrm>
        </p:spPr>
        <p:txBody>
          <a:bodyPr/>
          <a:lstStyle>
            <a:lvl1pPr>
              <a:buClr>
                <a:srgbClr val="E86507"/>
              </a:buClr>
              <a:defRPr sz="3214"/>
            </a:lvl1pPr>
            <a:lvl2pPr>
              <a:buClr>
                <a:srgbClr val="E86507"/>
              </a:buClr>
              <a:defRPr sz="2812"/>
            </a:lvl2pPr>
            <a:lvl3pPr>
              <a:buClr>
                <a:srgbClr val="E86507"/>
              </a:buClr>
              <a:defRPr sz="2411"/>
            </a:lvl3pPr>
            <a:lvl4pPr>
              <a:buClr>
                <a:srgbClr val="E86507"/>
              </a:buClr>
              <a:defRPr sz="2009"/>
            </a:lvl4pPr>
            <a:lvl5pPr>
              <a:buClr>
                <a:srgbClr val="E86507"/>
              </a:buClr>
              <a:defRPr sz="2009"/>
            </a:lvl5pPr>
            <a:lvl6pPr>
              <a:defRPr sz="2009"/>
            </a:lvl6pPr>
            <a:lvl7pPr>
              <a:defRPr sz="2009"/>
            </a:lvl7pPr>
            <a:lvl8pPr>
              <a:defRPr sz="2009"/>
            </a:lvl8pPr>
            <a:lvl9pPr>
              <a:defRPr sz="200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9959" y="2600989"/>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4337" y="75728"/>
            <a:ext cx="1080605" cy="985872"/>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4418" y="276854"/>
            <a:ext cx="680453" cy="640046"/>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6515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80053" y="2100953"/>
            <a:ext cx="4546202" cy="4147651"/>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6" y="3037603"/>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24501" y="715544"/>
            <a:ext cx="5917740" cy="5398952"/>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607440" y="252731"/>
            <a:ext cx="3904644" cy="3562336"/>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1457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9248" y="-1241781"/>
            <a:ext cx="10577436" cy="9650147"/>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81806" y="3037603"/>
            <a:ext cx="3603720" cy="1686185"/>
          </a:xfrm>
        </p:spPr>
        <p:txBody>
          <a:bodyPr>
            <a:normAutofit/>
          </a:bodyPr>
          <a:lstStyle>
            <a:lvl1pPr marL="0" indent="0">
              <a:buNone/>
              <a:defRPr sz="2009" i="1"/>
            </a:lvl1pPr>
            <a:lvl2pPr marL="459212" indent="0">
              <a:buNone/>
              <a:defRPr sz="1406"/>
            </a:lvl2pPr>
            <a:lvl3pPr marL="918423" indent="0">
              <a:buNone/>
              <a:defRPr sz="1205"/>
            </a:lvl3pPr>
            <a:lvl4pPr marL="1377635" indent="0">
              <a:buNone/>
              <a:defRPr sz="1004"/>
            </a:lvl4pPr>
            <a:lvl5pPr marL="1836847" indent="0">
              <a:buNone/>
              <a:defRPr sz="1004"/>
            </a:lvl5pPr>
            <a:lvl6pPr marL="2296058" indent="0">
              <a:buNone/>
              <a:defRPr sz="1004"/>
            </a:lvl6pPr>
            <a:lvl7pPr marL="2755270" indent="0">
              <a:buNone/>
              <a:defRPr sz="1004"/>
            </a:lvl7pPr>
            <a:lvl8pPr marL="3214482" indent="0">
              <a:buNone/>
              <a:defRPr sz="1004"/>
            </a:lvl8pPr>
            <a:lvl9pPr marL="3673693" indent="0">
              <a:buNone/>
              <a:defRPr sz="1004"/>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4418" y="276854"/>
            <a:ext cx="680453" cy="640046"/>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56479" y="6382712"/>
            <a:ext cx="4133017" cy="366731"/>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876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1010018" y="282592"/>
            <a:ext cx="1161547" cy="105971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75423" y="466056"/>
            <a:ext cx="680453" cy="640046"/>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E54FE831-8F26-46B5-B5B4-7D2275D881BA}" type="datetime1">
              <a:rPr lang="en-GB" noProof="0" smtClean="0"/>
              <a:t>27/08/2024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56479" y="6382712"/>
            <a:ext cx="4133017" cy="366731"/>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41911" y="374277"/>
            <a:ext cx="9122295" cy="784018"/>
          </a:xfrm>
        </p:spPr>
        <p:txBody>
          <a:bodyPr anchor="t">
            <a:noAutofit/>
          </a:bodyPr>
          <a:lstStyle>
            <a:lvl1pPr>
              <a:defRPr sz="6026"/>
            </a:lvl1pPr>
          </a:lstStyle>
          <a:p>
            <a:r>
              <a:rPr lang="nl-NL" noProof="0" dirty="0"/>
              <a:t>Klik om stijl te bewerken</a:t>
            </a:r>
            <a:endParaRPr lang="en-GB" noProof="0" dirty="0"/>
          </a:p>
        </p:txBody>
      </p:sp>
    </p:spTree>
    <p:extLst>
      <p:ext uri="{BB962C8B-B14F-4D97-AF65-F5344CB8AC3E}">
        <p14:creationId xmlns:p14="http://schemas.microsoft.com/office/powerpoint/2010/main" val="263531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245975" cy="1479679"/>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endParaRPr lang="de-DE" sz="2009"/>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1010018" y="282592"/>
            <a:ext cx="1161547" cy="105971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1350C1BB-B8A3-4249-916C-B6499662EEBE}" type="datetime1">
              <a:rPr lang="en-GB" smtClean="0"/>
              <a:t>27/08/2024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75423" y="466056"/>
            <a:ext cx="680453" cy="640046"/>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41911" y="374277"/>
            <a:ext cx="9122295" cy="784018"/>
          </a:xfrm>
        </p:spPr>
        <p:txBody>
          <a:bodyPr anchor="t">
            <a:noAutofit/>
          </a:bodyPr>
          <a:lstStyle>
            <a:lvl1pPr>
              <a:defRPr sz="6026"/>
            </a:lvl1pPr>
          </a:lstStyle>
          <a:p>
            <a:r>
              <a:rPr lang="nl-NL" noProof="0"/>
              <a:t>Klik om stijl te bewerken</a:t>
            </a:r>
            <a:endParaRPr lang="en-GB" noProof="0"/>
          </a:p>
        </p:txBody>
      </p:sp>
    </p:spTree>
    <p:extLst>
      <p:ext uri="{BB962C8B-B14F-4D97-AF65-F5344CB8AC3E}">
        <p14:creationId xmlns:p14="http://schemas.microsoft.com/office/powerpoint/2010/main" val="184278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E2A8CE31-A292-4AAA-925A-E1400375775A}" type="datetime1">
              <a:rPr lang="en-GB" smtClean="0"/>
              <a:t>27/08/2024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1025750" y="6426719"/>
            <a:ext cx="76029" cy="27871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ctr">
              <a:lnSpc>
                <a:spcPct val="130000"/>
              </a:lnSpc>
              <a:spcAft>
                <a:spcPts val="804"/>
              </a:spcAft>
            </a:pPr>
            <a:r>
              <a:rPr lang="de-DE" sz="1205"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6327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10352" y="229605"/>
            <a:ext cx="7096004" cy="6473921"/>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82747" y="1655170"/>
            <a:ext cx="4274636" cy="3899892"/>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1010" y="4545111"/>
            <a:ext cx="921637" cy="998146"/>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2986" y="3642486"/>
            <a:ext cx="1597717" cy="6266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27962"/>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de-DE" sz="2009"/>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223286"/>
            <a:ext cx="185549" cy="93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br>
              <a:rPr kumimoji="0" lang="de-DE" altLang="de-DE" sz="1808" b="0" i="0" u="none" strike="noStrike" cap="none" normalizeH="0" baseline="0">
                <a:ln>
                  <a:noFill/>
                </a:ln>
                <a:solidFill>
                  <a:schemeClr val="tx1"/>
                </a:solidFill>
                <a:effectLst/>
                <a:latin typeface="Arial" panose="020B0604020202020204" pitchFamily="34" charset="0"/>
              </a:rPr>
            </a:b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313170"/>
            <a:ext cx="185549" cy="121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br>
              <a:rPr kumimoji="0" lang="de-DE" altLang="de-DE" sz="1808" b="0" i="0" u="none" strike="noStrike" cap="none" normalizeH="0" baseline="0">
                <a:ln>
                  <a:noFill/>
                </a:ln>
                <a:solidFill>
                  <a:schemeClr val="tx1"/>
                </a:solidFill>
                <a:effectLst/>
                <a:latin typeface="Arial" panose="020B0604020202020204" pitchFamily="34" charset="0"/>
              </a:rPr>
            </a:b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592613"/>
            <a:ext cx="185549" cy="65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a:p>
            <a:pPr marL="0" marR="0" lvl="0" indent="0" algn="l" defTabSz="918423" rtl="0" eaLnBrk="0" fontAlgn="base" latinLnBrk="0" hangingPunct="0">
              <a:lnSpc>
                <a:spcPct val="100000"/>
              </a:lnSpc>
              <a:spcBef>
                <a:spcPct val="0"/>
              </a:spcBef>
              <a:spcAft>
                <a:spcPct val="0"/>
              </a:spcAft>
              <a:buClrTx/>
              <a:buSzTx/>
              <a:buFontTx/>
              <a:buNone/>
              <a:tabLst/>
            </a:pPr>
            <a:endParaRPr kumimoji="0" lang="de-DE" altLang="de-DE" sz="1808"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46384"/>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de-DE" sz="2009"/>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405595"/>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de-DE" sz="2009"/>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64806"/>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de-DE" sz="2009"/>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53265" y="3585616"/>
            <a:ext cx="1569016" cy="755147"/>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3311640" y="4478364"/>
            <a:ext cx="1122957" cy="110083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36476" y="3589890"/>
            <a:ext cx="1762910" cy="660116"/>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708345" y="4765052"/>
            <a:ext cx="1352798" cy="52745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68550" y="2999558"/>
            <a:ext cx="98206" cy="57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noAutofit/>
          </a:bodyPr>
          <a:lstStyle/>
          <a:p>
            <a:pPr algn="r"/>
            <a:endParaRPr lang="de-DE" sz="2009"/>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61064" y="12335315"/>
            <a:ext cx="4109648" cy="2066556"/>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842" tIns="45921" rIns="91842" bIns="45921" numCol="1" spcCol="0" rtlCol="0" fromWordArt="0" anchor="ctr" anchorCtr="0" forceAA="0" compatLnSpc="1">
            <a:prstTxWarp prst="textNoShape">
              <a:avLst/>
            </a:prstTxWarp>
            <a:noAutofit/>
          </a:bodyPr>
          <a:lstStyle/>
          <a:p>
            <a:pPr algn="r"/>
            <a:endParaRPr lang="de-DE" sz="2009"/>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62038" y="5827821"/>
            <a:ext cx="5615928" cy="114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ctr" anchorCtr="0" compatLnSpc="1">
            <a:prstTxWarp prst="textNoShape">
              <a:avLst/>
            </a:prstTxWarp>
            <a:noAutofit/>
          </a:bodyPr>
          <a:lstStyle/>
          <a:p>
            <a:pPr marL="0" marR="0" lvl="0" indent="0" algn="ctr" defTabSz="918423" rtl="0" eaLnBrk="0" fontAlgn="base" latinLnBrk="0" hangingPunct="0">
              <a:lnSpc>
                <a:spcPct val="100000"/>
              </a:lnSpc>
              <a:spcBef>
                <a:spcPct val="0"/>
              </a:spcBef>
              <a:spcAft>
                <a:spcPct val="0"/>
              </a:spcAft>
              <a:buClrTx/>
              <a:buSzTx/>
              <a:buFontTx/>
              <a:buNone/>
              <a:tabLst/>
            </a:pP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5"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5"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5"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8406" y="1566343"/>
            <a:ext cx="5359895" cy="1698273"/>
          </a:xfrm>
          <a:prstGeom prst="rect">
            <a:avLst/>
          </a:prstGeom>
          <a:noFill/>
        </p:spPr>
        <p:txBody>
          <a:bodyPr wrap="square" rtlCol="0">
            <a:noAutofit/>
          </a:bodyPr>
          <a:lstStyle/>
          <a:p>
            <a:pPr marL="0" marR="0" lvl="0" indent="0" algn="l" defTabSz="918423" rtl="0" eaLnBrk="1" fontAlgn="auto" latinLnBrk="0" hangingPunct="1">
              <a:lnSpc>
                <a:spcPct val="100000"/>
              </a:lnSpc>
              <a:spcBef>
                <a:spcPts val="0"/>
              </a:spcBef>
              <a:spcAft>
                <a:spcPts val="0"/>
              </a:spcAft>
              <a:buClrTx/>
              <a:buSzTx/>
              <a:buFontTx/>
              <a:buNone/>
              <a:tabLst/>
              <a:defRPr/>
            </a:pPr>
            <a:r>
              <a:rPr lang="en-GB" sz="1406" b="1" noProof="0" dirty="0">
                <a:effectLst/>
                <a:latin typeface="+mn-lt"/>
                <a:ea typeface="Calibri" panose="020F0502020204030204" pitchFamily="34" charset="0"/>
                <a:cs typeface="Times New Roman" panose="02020603050405020304" pitchFamily="18" charset="0"/>
              </a:rPr>
              <a:t>DISCLAIMER:</a:t>
            </a:r>
          </a:p>
          <a:p>
            <a:pPr marL="0" marR="0" lvl="0" indent="0" algn="l" defTabSz="918423" rtl="0" eaLnBrk="1" fontAlgn="auto" latinLnBrk="0" hangingPunct="1">
              <a:lnSpc>
                <a:spcPct val="100000"/>
              </a:lnSpc>
              <a:spcBef>
                <a:spcPts val="0"/>
              </a:spcBef>
              <a:spcAft>
                <a:spcPts val="0"/>
              </a:spcAft>
              <a:buClrTx/>
              <a:buSzTx/>
              <a:buFontTx/>
              <a:buNone/>
              <a:tabLst/>
              <a:defRPr/>
            </a:pPr>
            <a:endParaRPr lang="en-GB" sz="1406"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8423" rtl="0" eaLnBrk="1" fontAlgn="auto" latinLnBrk="0" hangingPunct="1">
              <a:lnSpc>
                <a:spcPct val="100000"/>
              </a:lnSpc>
              <a:spcBef>
                <a:spcPts val="0"/>
              </a:spcBef>
              <a:spcAft>
                <a:spcPts val="0"/>
              </a:spcAft>
              <a:buClrTx/>
              <a:buSzTx/>
              <a:buFontTx/>
              <a:buNone/>
              <a:tabLst/>
              <a:defRPr/>
            </a:pPr>
            <a:r>
              <a:rPr lang="en-GB" sz="1406"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2009" noProof="0" dirty="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407144" y="554300"/>
            <a:ext cx="3102417" cy="65085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74411" y="2192296"/>
            <a:ext cx="3077318" cy="2713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792" rtlCol="0" anchor="t"/>
          <a:lstStyle/>
          <a:p>
            <a:pPr algn="l"/>
            <a:r>
              <a:rPr lang="en-GB" sz="1808" b="1" noProof="0" dirty="0">
                <a:solidFill>
                  <a:schemeClr val="tx2">
                    <a:lumMod val="75000"/>
                  </a:schemeClr>
                </a:solidFill>
                <a:latin typeface="+mj-lt"/>
                <a:ea typeface="Jost Bold Roman" pitchFamily="2" charset="0"/>
              </a:rPr>
              <a:t>PROJECT INFORMATION</a:t>
            </a:r>
          </a:p>
          <a:p>
            <a:pPr algn="l">
              <a:spcAft>
                <a:spcPts val="603"/>
              </a:spcAft>
            </a:pPr>
            <a:r>
              <a:rPr lang="en-GB" sz="1306"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6" b="0" i="1" u="none" noProof="0" dirty="0">
              <a:solidFill>
                <a:schemeClr val="tx1"/>
              </a:solidFill>
              <a:latin typeface="+mj-lt"/>
              <a:ea typeface="Jost Bold Italic" pitchFamily="2" charset="0"/>
            </a:endParaRPr>
          </a:p>
          <a:p>
            <a:pPr algn="l"/>
            <a:r>
              <a:rPr lang="en-GB" sz="1306"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6" b="0" i="1" u="none" noProof="0" dirty="0">
              <a:solidFill>
                <a:schemeClr val="tx1"/>
              </a:solidFill>
              <a:latin typeface="+mj-lt"/>
              <a:ea typeface="Jost Bold Italic" pitchFamily="2" charset="0"/>
            </a:endParaRPr>
          </a:p>
          <a:p>
            <a:pPr algn="l"/>
            <a:endParaRPr lang="en-GB" sz="1306" b="0" i="1" u="none" noProof="0" dirty="0">
              <a:solidFill>
                <a:schemeClr val="tx1"/>
              </a:solidFill>
              <a:latin typeface="+mj-lt"/>
              <a:ea typeface="Jost Bold Italic" pitchFamily="2" charset="0"/>
            </a:endParaRPr>
          </a:p>
          <a:p>
            <a:pPr marL="0" algn="l" defTabSz="918423" rtl="0" eaLnBrk="1" latinLnBrk="0" hangingPunct="1"/>
            <a:r>
              <a:rPr lang="en-GB" sz="1808" b="1" kern="1200" noProof="0" dirty="0">
                <a:solidFill>
                  <a:schemeClr val="tx2">
                    <a:lumMod val="75000"/>
                  </a:schemeClr>
                </a:solidFill>
                <a:latin typeface="+mj-lt"/>
                <a:ea typeface="Jost Bold Italic" pitchFamily="2" charset="0"/>
                <a:cs typeface="+mn-cs"/>
              </a:rPr>
              <a:t>LICENCE</a:t>
            </a: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DIGIGEN © 2024 </a:t>
            </a:r>
            <a:r>
              <a:rPr lang="de-DE" altLang="de-DE" sz="1306" b="0" i="1" u="none" kern="1200" dirty="0" err="1">
                <a:solidFill>
                  <a:schemeClr val="tx1"/>
                </a:solidFill>
                <a:latin typeface="+mj-lt"/>
                <a:ea typeface="Jost Bold Italic" pitchFamily="2" charset="0"/>
                <a:cs typeface="+mn-cs"/>
              </a:rPr>
              <a:t>is</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licensed</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under</a:t>
            </a:r>
            <a:r>
              <a:rPr lang="de-DE" altLang="de-DE" sz="1306" b="0" i="1" u="none" kern="1200" dirty="0">
                <a:solidFill>
                  <a:schemeClr val="tx1"/>
                </a:solidFill>
                <a:latin typeface="+mj-lt"/>
                <a:ea typeface="Jost Bold Italic" pitchFamily="2" charset="0"/>
                <a:cs typeface="+mn-cs"/>
              </a:rPr>
              <a:t> </a:t>
            </a: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CC BY-NC-SA 4.0.</a:t>
            </a:r>
          </a:p>
          <a:p>
            <a:pPr marL="0" marR="0" lvl="0" indent="0" algn="l" defTabSz="918423" rtl="0" eaLnBrk="0" fontAlgn="base" latinLnBrk="0" hangingPunct="0">
              <a:lnSpc>
                <a:spcPct val="100000"/>
              </a:lnSpc>
              <a:spcBef>
                <a:spcPct val="0"/>
              </a:spcBef>
              <a:spcAft>
                <a:spcPct val="0"/>
              </a:spcAft>
              <a:buClrTx/>
              <a:buSzTx/>
              <a:buFontTx/>
              <a:buNone/>
              <a:tabLst/>
            </a:pPr>
            <a:endParaRPr lang="de-DE" altLang="de-DE" sz="1306" b="0" i="1" u="none" kern="1200" dirty="0">
              <a:solidFill>
                <a:schemeClr val="tx1"/>
              </a:solidFill>
              <a:latin typeface="+mj-lt"/>
              <a:ea typeface="Jost Bold Italic" pitchFamily="2" charset="0"/>
              <a:cs typeface="+mn-cs"/>
            </a:endParaRPr>
          </a:p>
          <a:p>
            <a:pPr marL="0" marR="0" lvl="0" indent="0" algn="l" defTabSz="918423" rtl="0" eaLnBrk="0" fontAlgn="base" latinLnBrk="0" hangingPunct="0">
              <a:lnSpc>
                <a:spcPct val="100000"/>
              </a:lnSpc>
              <a:spcBef>
                <a:spcPct val="0"/>
              </a:spcBef>
              <a:spcAft>
                <a:spcPct val="0"/>
              </a:spcAft>
              <a:buClrTx/>
              <a:buSzTx/>
              <a:buFontTx/>
              <a:buNone/>
              <a:tabLst/>
            </a:pPr>
            <a:r>
              <a:rPr lang="de-DE" altLang="de-DE" sz="1306" b="0" i="1" u="none" kern="1200" dirty="0">
                <a:solidFill>
                  <a:schemeClr val="tx1"/>
                </a:solidFill>
                <a:latin typeface="+mj-lt"/>
                <a:ea typeface="Jost Bold Italic" pitchFamily="2" charset="0"/>
                <a:cs typeface="+mn-cs"/>
              </a:rPr>
              <a:t>To </a:t>
            </a:r>
            <a:r>
              <a:rPr lang="de-DE" altLang="de-DE" sz="1306" b="0" i="1" u="none" kern="1200" dirty="0" err="1">
                <a:solidFill>
                  <a:schemeClr val="tx1"/>
                </a:solidFill>
                <a:latin typeface="+mj-lt"/>
                <a:ea typeface="Jost Bold Italic" pitchFamily="2" charset="0"/>
                <a:cs typeface="+mn-cs"/>
              </a:rPr>
              <a:t>view</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this</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license</a:t>
            </a:r>
            <a:r>
              <a:rPr lang="de-DE" altLang="de-DE" sz="1306" b="0" i="1" u="none" kern="1200" dirty="0">
                <a:solidFill>
                  <a:schemeClr val="tx1"/>
                </a:solidFill>
                <a:latin typeface="+mj-lt"/>
                <a:ea typeface="Jost Bold Italic" pitchFamily="2" charset="0"/>
                <a:cs typeface="+mn-cs"/>
              </a:rPr>
              <a:t>, </a:t>
            </a:r>
            <a:r>
              <a:rPr lang="de-DE" altLang="de-DE" sz="1306" b="0" i="1" u="none" kern="1200" dirty="0" err="1">
                <a:solidFill>
                  <a:schemeClr val="tx1"/>
                </a:solidFill>
                <a:latin typeface="+mj-lt"/>
                <a:ea typeface="Jost Bold Italic" pitchFamily="2" charset="0"/>
                <a:cs typeface="+mn-cs"/>
              </a:rPr>
              <a:t>visit</a:t>
            </a:r>
            <a:r>
              <a:rPr lang="de-DE" altLang="de-DE" sz="1306" b="0" i="1" u="none" kern="1200" dirty="0">
                <a:solidFill>
                  <a:schemeClr val="tx1"/>
                </a:solidFill>
                <a:latin typeface="+mj-lt"/>
                <a:ea typeface="Jost Bold Italic" pitchFamily="2" charset="0"/>
                <a:cs typeface="+mn-cs"/>
              </a:rPr>
              <a:t> </a:t>
            </a:r>
            <a:r>
              <a:rPr lang="de-DE" altLang="de-DE" sz="1306"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6"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6"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6"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6" b="0" i="1" u="none" kern="1200" dirty="0">
              <a:solidFill>
                <a:schemeClr val="tx1"/>
              </a:solidFill>
              <a:latin typeface="+mj-lt"/>
              <a:ea typeface="Jost Bold Italic" pitchFamily="2" charset="0"/>
              <a:cs typeface="+mn-cs"/>
            </a:endParaRPr>
          </a:p>
          <a:p>
            <a:pPr algn="r"/>
            <a:r>
              <a:rPr lang="en-GB" sz="1306"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404495" y="1072413"/>
            <a:ext cx="4239426" cy="3867769"/>
          </a:xfrm>
          <a:prstGeom prst="rect">
            <a:avLst/>
          </a:prstGeom>
        </p:spPr>
      </p:pic>
    </p:spTree>
    <p:extLst>
      <p:ext uri="{BB962C8B-B14F-4D97-AF65-F5344CB8AC3E}">
        <p14:creationId xmlns:p14="http://schemas.microsoft.com/office/powerpoint/2010/main" val="114414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41911" y="322086"/>
            <a:ext cx="10562153" cy="133139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41911" y="1833655"/>
            <a:ext cx="10562153" cy="4370476"/>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41911" y="6384307"/>
            <a:ext cx="2755344" cy="366731"/>
          </a:xfrm>
          <a:prstGeom prst="rect">
            <a:avLst/>
          </a:prstGeom>
        </p:spPr>
        <p:txBody>
          <a:bodyPr vert="horz" lIns="91440" tIns="45720" rIns="91440" bIns="45720" rtlCol="0" anchor="ctr"/>
          <a:lstStyle>
            <a:lvl1pPr algn="l">
              <a:defRPr sz="1205">
                <a:solidFill>
                  <a:schemeClr val="tx1">
                    <a:tint val="75000"/>
                  </a:schemeClr>
                </a:solidFill>
                <a:latin typeface="+mj-lt"/>
                <a:ea typeface="Jost Bold Italic" pitchFamily="2" charset="77"/>
              </a:defRPr>
            </a:lvl1pPr>
          </a:lstStyle>
          <a:p>
            <a:fld id="{31C97E35-8D75-4023-AE17-B019BD3AC57F}" type="datetime1">
              <a:rPr lang="en-GB" smtClean="0"/>
              <a:t>27/08/2024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56479" y="6384307"/>
            <a:ext cx="4133017" cy="366731"/>
          </a:xfrm>
          <a:prstGeom prst="rect">
            <a:avLst/>
          </a:prstGeom>
        </p:spPr>
        <p:txBody>
          <a:bodyPr vert="horz" lIns="91440" tIns="45720" rIns="91440" bIns="45720" rtlCol="0" anchor="ctr"/>
          <a:lstStyle>
            <a:lvl1pPr algn="ctr">
              <a:defRPr sz="1205">
                <a:solidFill>
                  <a:schemeClr val="tx1">
                    <a:tint val="75000"/>
                  </a:schemeClr>
                </a:solidFill>
                <a:latin typeface="+mj-lt"/>
                <a:ea typeface="Jost Bold Italic" pitchFamily="2" charset="77"/>
              </a:defRPr>
            </a:lvl1pPr>
          </a:lstStyle>
          <a:p>
            <a:r>
              <a:rPr lang="en-GB" sz="1105"/>
              <a:t>ERASMUS+ DIGIGEN 
Project Ref. No. 2021-1-DE02-KA220-VET-000025335</a:t>
            </a:r>
            <a:endParaRPr lang="en-GB" sz="1105"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806117" y="6382712"/>
            <a:ext cx="597947" cy="366731"/>
          </a:xfrm>
          <a:prstGeom prst="rect">
            <a:avLst/>
          </a:prstGeom>
        </p:spPr>
        <p:txBody>
          <a:bodyPr vert="horz" lIns="91440" tIns="45720" rIns="91440" bIns="45720" rtlCol="0" anchor="ctr"/>
          <a:lstStyle>
            <a:lvl1pPr algn="r">
              <a:defRPr sz="1205">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82212" y="6582022"/>
            <a:ext cx="185549" cy="403286"/>
          </a:xfrm>
          <a:prstGeom prst="rect">
            <a:avLst/>
          </a:prstGeom>
          <a:noFill/>
        </p:spPr>
        <p:txBody>
          <a:bodyPr wrap="none" rtlCol="0">
            <a:spAutoFit/>
          </a:bodyPr>
          <a:lstStyle/>
          <a:p>
            <a:endParaRPr lang="en-GB" sz="2009"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27962"/>
            <a:ext cx="185549" cy="4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842" tIns="45921" rIns="91842" bIns="45921" numCol="1" anchor="ctr" anchorCtr="0" compatLnSpc="1">
            <a:prstTxWarp prst="textNoShape">
              <a:avLst/>
            </a:prstTxWarp>
            <a:spAutoFit/>
          </a:bodyPr>
          <a:lstStyle/>
          <a:p>
            <a:endParaRPr lang="en-GB" sz="2009" noProof="0" dirty="0"/>
          </a:p>
        </p:txBody>
      </p:sp>
    </p:spTree>
    <p:extLst>
      <p:ext uri="{BB962C8B-B14F-4D97-AF65-F5344CB8AC3E}">
        <p14:creationId xmlns:p14="http://schemas.microsoft.com/office/powerpoint/2010/main" val="2458344007"/>
      </p:ext>
    </p:extLst>
  </p:cSld>
  <p:clrMap bg1="lt1" tx1="dk1" bg2="lt2" tx2="dk2" accent1="accent1" accent2="accent2" accent3="accent3" accent4="accent4" accent5="accent5" accent6="accent6" hlink="hlink" folHlink="folHlink"/>
  <p:sldLayoutIdLst>
    <p:sldLayoutId id="2147484264" r:id="rId1"/>
    <p:sldLayoutId id="2147484267" r:id="rId2"/>
    <p:sldLayoutId id="2147484268" r:id="rId3"/>
    <p:sldLayoutId id="2147484269" r:id="rId4"/>
    <p:sldLayoutId id="2147484270" r:id="rId5"/>
    <p:sldLayoutId id="2147484271" r:id="rId6"/>
    <p:sldLayoutId id="2147484272" r:id="rId7"/>
    <p:sldLayoutId id="2147484273" r:id="rId8"/>
  </p:sldLayoutIdLst>
  <p:hf hdr="0" dt="0"/>
  <p:txStyles>
    <p:titleStyle>
      <a:lvl1pPr algn="l" defTabSz="918423" rtl="0" eaLnBrk="1" latinLnBrk="0" hangingPunct="1">
        <a:lnSpc>
          <a:spcPct val="90000"/>
        </a:lnSpc>
        <a:spcBef>
          <a:spcPct val="0"/>
        </a:spcBef>
        <a:buNone/>
        <a:defRPr sz="6026" b="0" i="0" kern="1200">
          <a:solidFill>
            <a:schemeClr val="tx1"/>
          </a:solidFill>
          <a:latin typeface="+mn-lt"/>
          <a:ea typeface="Jost Medium Roman" pitchFamily="2" charset="77"/>
          <a:cs typeface="+mj-cs"/>
        </a:defRPr>
      </a:lvl1pPr>
    </p:titleStyle>
    <p:bodyStyle>
      <a:lvl1pPr marL="229606" indent="-229606" algn="l" defTabSz="918423" rtl="0" eaLnBrk="1" latinLnBrk="0" hangingPunct="1">
        <a:lnSpc>
          <a:spcPct val="90000"/>
        </a:lnSpc>
        <a:spcBef>
          <a:spcPts val="1004"/>
        </a:spcBef>
        <a:buClr>
          <a:srgbClr val="E86507"/>
        </a:buClr>
        <a:buFont typeface="Wingdings" pitchFamily="2" charset="2"/>
        <a:buChar char="§"/>
        <a:defRPr sz="2812" kern="1200">
          <a:solidFill>
            <a:schemeClr val="tx1"/>
          </a:solidFill>
          <a:latin typeface="+mn-lt"/>
          <a:ea typeface="Jost Bold Italic" pitchFamily="2" charset="77"/>
          <a:cs typeface="+mn-cs"/>
        </a:defRPr>
      </a:lvl1pPr>
      <a:lvl2pPr marL="688818" indent="-229606" algn="l" defTabSz="918423" rtl="0" eaLnBrk="1" latinLnBrk="0" hangingPunct="1">
        <a:lnSpc>
          <a:spcPct val="90000"/>
        </a:lnSpc>
        <a:spcBef>
          <a:spcPts val="502"/>
        </a:spcBef>
        <a:buClr>
          <a:srgbClr val="E86507"/>
        </a:buClr>
        <a:buFont typeface="Wingdings" pitchFamily="2" charset="2"/>
        <a:buChar char="§"/>
        <a:defRPr sz="2411" kern="1200">
          <a:solidFill>
            <a:schemeClr val="tx1"/>
          </a:solidFill>
          <a:latin typeface="+mn-lt"/>
          <a:ea typeface="Jost Bold Italic" pitchFamily="2" charset="77"/>
          <a:cs typeface="+mn-cs"/>
        </a:defRPr>
      </a:lvl2pPr>
      <a:lvl3pPr marL="1148029" indent="-229606" algn="l" defTabSz="918423" rtl="0" eaLnBrk="1" latinLnBrk="0" hangingPunct="1">
        <a:lnSpc>
          <a:spcPct val="90000"/>
        </a:lnSpc>
        <a:spcBef>
          <a:spcPts val="502"/>
        </a:spcBef>
        <a:buClr>
          <a:srgbClr val="E86507"/>
        </a:buClr>
        <a:buFont typeface="Wingdings" pitchFamily="2" charset="2"/>
        <a:buChar char="§"/>
        <a:defRPr sz="2009" kern="1200">
          <a:solidFill>
            <a:schemeClr val="tx1"/>
          </a:solidFill>
          <a:latin typeface="+mn-lt"/>
          <a:ea typeface="Jost Bold Italic" pitchFamily="2" charset="77"/>
          <a:cs typeface="+mn-cs"/>
        </a:defRPr>
      </a:lvl3pPr>
      <a:lvl4pPr marL="1607241" indent="-229606" algn="l" defTabSz="918423" rtl="0" eaLnBrk="1" latinLnBrk="0" hangingPunct="1">
        <a:lnSpc>
          <a:spcPct val="90000"/>
        </a:lnSpc>
        <a:spcBef>
          <a:spcPts val="502"/>
        </a:spcBef>
        <a:buClr>
          <a:srgbClr val="E86507"/>
        </a:buClr>
        <a:buFont typeface="Wingdings" pitchFamily="2" charset="2"/>
        <a:buChar char="§"/>
        <a:defRPr sz="1808" kern="1200">
          <a:solidFill>
            <a:schemeClr val="tx1"/>
          </a:solidFill>
          <a:latin typeface="+mn-lt"/>
          <a:ea typeface="Jost Bold Italic" pitchFamily="2" charset="77"/>
          <a:cs typeface="+mn-cs"/>
        </a:defRPr>
      </a:lvl4pPr>
      <a:lvl5pPr marL="2066453" indent="-229606" algn="l" defTabSz="918423" rtl="0" eaLnBrk="1" latinLnBrk="0" hangingPunct="1">
        <a:lnSpc>
          <a:spcPct val="90000"/>
        </a:lnSpc>
        <a:spcBef>
          <a:spcPts val="502"/>
        </a:spcBef>
        <a:buClr>
          <a:srgbClr val="E86507"/>
        </a:buClr>
        <a:buFont typeface="Wingdings" pitchFamily="2" charset="2"/>
        <a:buChar char="§"/>
        <a:defRPr sz="1808" kern="1200">
          <a:solidFill>
            <a:schemeClr val="tx1"/>
          </a:solidFill>
          <a:latin typeface="+mn-lt"/>
          <a:ea typeface="Jost Bold Italic" pitchFamily="2" charset="77"/>
          <a:cs typeface="+mn-cs"/>
        </a:defRPr>
      </a:lvl5pPr>
      <a:lvl6pPr marL="2525664" indent="-229606" algn="l" defTabSz="918423" rtl="0" eaLnBrk="1" latinLnBrk="0" hangingPunct="1">
        <a:lnSpc>
          <a:spcPct val="90000"/>
        </a:lnSpc>
        <a:spcBef>
          <a:spcPts val="502"/>
        </a:spcBef>
        <a:buFont typeface="Arial" panose="020B0604020202020204" pitchFamily="34" charset="0"/>
        <a:buChar char="•"/>
        <a:defRPr sz="1808" kern="1200">
          <a:solidFill>
            <a:schemeClr val="tx1"/>
          </a:solidFill>
          <a:latin typeface="+mn-lt"/>
          <a:ea typeface="+mn-ea"/>
          <a:cs typeface="+mn-cs"/>
        </a:defRPr>
      </a:lvl6pPr>
      <a:lvl7pPr marL="2984876" indent="-229606" algn="l" defTabSz="918423" rtl="0" eaLnBrk="1" latinLnBrk="0" hangingPunct="1">
        <a:lnSpc>
          <a:spcPct val="90000"/>
        </a:lnSpc>
        <a:spcBef>
          <a:spcPts val="502"/>
        </a:spcBef>
        <a:buFont typeface="Arial" panose="020B0604020202020204" pitchFamily="34" charset="0"/>
        <a:buChar char="•"/>
        <a:defRPr sz="1808" kern="1200">
          <a:solidFill>
            <a:schemeClr val="tx1"/>
          </a:solidFill>
          <a:latin typeface="+mn-lt"/>
          <a:ea typeface="+mn-ea"/>
          <a:cs typeface="+mn-cs"/>
        </a:defRPr>
      </a:lvl7pPr>
      <a:lvl8pPr marL="3444088" indent="-229606" algn="l" defTabSz="918423" rtl="0" eaLnBrk="1" latinLnBrk="0" hangingPunct="1">
        <a:lnSpc>
          <a:spcPct val="90000"/>
        </a:lnSpc>
        <a:spcBef>
          <a:spcPts val="502"/>
        </a:spcBef>
        <a:buFont typeface="Arial" panose="020B0604020202020204" pitchFamily="34" charset="0"/>
        <a:buChar char="•"/>
        <a:defRPr sz="1808" kern="1200">
          <a:solidFill>
            <a:schemeClr val="tx1"/>
          </a:solidFill>
          <a:latin typeface="+mn-lt"/>
          <a:ea typeface="+mn-ea"/>
          <a:cs typeface="+mn-cs"/>
        </a:defRPr>
      </a:lvl8pPr>
      <a:lvl9pPr marL="3903299" indent="-229606" algn="l" defTabSz="918423" rtl="0" eaLnBrk="1" latinLnBrk="0" hangingPunct="1">
        <a:lnSpc>
          <a:spcPct val="90000"/>
        </a:lnSpc>
        <a:spcBef>
          <a:spcPts val="502"/>
        </a:spcBef>
        <a:buFont typeface="Arial" panose="020B0604020202020204" pitchFamily="34" charset="0"/>
        <a:buChar char="•"/>
        <a:defRPr sz="1808" kern="1200">
          <a:solidFill>
            <a:schemeClr val="tx1"/>
          </a:solidFill>
          <a:latin typeface="+mn-lt"/>
          <a:ea typeface="+mn-ea"/>
          <a:cs typeface="+mn-cs"/>
        </a:defRPr>
      </a:lvl9pPr>
    </p:bodyStyle>
    <p:otherStyle>
      <a:defPPr>
        <a:defRPr lang="de-DE"/>
      </a:defPPr>
      <a:lvl1pPr marL="0" algn="l" defTabSz="918423" rtl="0" eaLnBrk="1" latinLnBrk="0" hangingPunct="1">
        <a:defRPr sz="1808" kern="1200">
          <a:solidFill>
            <a:schemeClr val="tx1"/>
          </a:solidFill>
          <a:latin typeface="+mn-lt"/>
          <a:ea typeface="+mn-ea"/>
          <a:cs typeface="+mn-cs"/>
        </a:defRPr>
      </a:lvl1pPr>
      <a:lvl2pPr marL="459212" algn="l" defTabSz="918423" rtl="0" eaLnBrk="1" latinLnBrk="0" hangingPunct="1">
        <a:defRPr sz="1808" kern="1200">
          <a:solidFill>
            <a:schemeClr val="tx1"/>
          </a:solidFill>
          <a:latin typeface="+mn-lt"/>
          <a:ea typeface="+mn-ea"/>
          <a:cs typeface="+mn-cs"/>
        </a:defRPr>
      </a:lvl2pPr>
      <a:lvl3pPr marL="918423" algn="l" defTabSz="918423" rtl="0" eaLnBrk="1" latinLnBrk="0" hangingPunct="1">
        <a:defRPr sz="1808" kern="1200">
          <a:solidFill>
            <a:schemeClr val="tx1"/>
          </a:solidFill>
          <a:latin typeface="+mn-lt"/>
          <a:ea typeface="+mn-ea"/>
          <a:cs typeface="+mn-cs"/>
        </a:defRPr>
      </a:lvl3pPr>
      <a:lvl4pPr marL="1377635" algn="l" defTabSz="918423" rtl="0" eaLnBrk="1" latinLnBrk="0" hangingPunct="1">
        <a:defRPr sz="1808" kern="1200">
          <a:solidFill>
            <a:schemeClr val="tx1"/>
          </a:solidFill>
          <a:latin typeface="+mn-lt"/>
          <a:ea typeface="+mn-ea"/>
          <a:cs typeface="+mn-cs"/>
        </a:defRPr>
      </a:lvl4pPr>
      <a:lvl5pPr marL="1836847" algn="l" defTabSz="918423" rtl="0" eaLnBrk="1" latinLnBrk="0" hangingPunct="1">
        <a:defRPr sz="1808" kern="1200">
          <a:solidFill>
            <a:schemeClr val="tx1"/>
          </a:solidFill>
          <a:latin typeface="+mn-lt"/>
          <a:ea typeface="+mn-ea"/>
          <a:cs typeface="+mn-cs"/>
        </a:defRPr>
      </a:lvl5pPr>
      <a:lvl6pPr marL="2296058" algn="l" defTabSz="918423" rtl="0" eaLnBrk="1" latinLnBrk="0" hangingPunct="1">
        <a:defRPr sz="1808" kern="1200">
          <a:solidFill>
            <a:schemeClr val="tx1"/>
          </a:solidFill>
          <a:latin typeface="+mn-lt"/>
          <a:ea typeface="+mn-ea"/>
          <a:cs typeface="+mn-cs"/>
        </a:defRPr>
      </a:lvl6pPr>
      <a:lvl7pPr marL="2755270" algn="l" defTabSz="918423" rtl="0" eaLnBrk="1" latinLnBrk="0" hangingPunct="1">
        <a:defRPr sz="1808" kern="1200">
          <a:solidFill>
            <a:schemeClr val="tx1"/>
          </a:solidFill>
          <a:latin typeface="+mn-lt"/>
          <a:ea typeface="+mn-ea"/>
          <a:cs typeface="+mn-cs"/>
        </a:defRPr>
      </a:lvl7pPr>
      <a:lvl8pPr marL="3214482" algn="l" defTabSz="918423" rtl="0" eaLnBrk="1" latinLnBrk="0" hangingPunct="1">
        <a:defRPr sz="1808" kern="1200">
          <a:solidFill>
            <a:schemeClr val="tx1"/>
          </a:solidFill>
          <a:latin typeface="+mn-lt"/>
          <a:ea typeface="+mn-ea"/>
          <a:cs typeface="+mn-cs"/>
        </a:defRPr>
      </a:lvl8pPr>
      <a:lvl9pPr marL="3673693" algn="l" defTabSz="918423" rtl="0" eaLnBrk="1" latinLnBrk="0" hangingPunct="1">
        <a:defRPr sz="18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hyperlink" Target="https://danniausten.blogspot.com/2016/03/super-life-career-rainbow.html"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30746" y="1164306"/>
            <a:ext cx="9184482" cy="2885495"/>
          </a:xfrm>
        </p:spPr>
        <p:txBody>
          <a:bodyPr>
            <a:normAutofit fontScale="90000"/>
          </a:bodyPr>
          <a:lstStyle/>
          <a:p>
            <a:r>
              <a:rPr lang="lt-LT" sz="6000" dirty="0">
                <a:solidFill>
                  <a:schemeClr val="bg1"/>
                </a:solidFill>
                <a:latin typeface="+mn-lt"/>
              </a:rPr>
              <a:t>PROFESIONALUS KONSULTAVIMAS</a:t>
            </a:r>
            <a:br>
              <a:rPr lang="en-GB" sz="6000" dirty="0">
                <a:solidFill>
                  <a:schemeClr val="bg1"/>
                </a:solidFill>
                <a:latin typeface="+mn-lt"/>
              </a:rPr>
            </a:br>
            <a:r>
              <a:rPr lang="lt-LT" sz="4400" b="0" i="1" dirty="0"/>
              <a:t>Problemų sprendimu grįstas </a:t>
            </a:r>
            <a:br>
              <a:rPr lang="lt-LT" sz="4400" b="0" i="1" dirty="0"/>
            </a:br>
            <a:r>
              <a:rPr lang="lt-LT" sz="4400" b="0" i="1" dirty="0"/>
              <a:t>mokymasis</a:t>
            </a:r>
            <a:endParaRPr lang="de-DE" sz="4400" b="0" i="1" dirty="0">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8562" y="4242778"/>
            <a:ext cx="9184482" cy="650589"/>
          </a:xfrm>
        </p:spPr>
        <p:txBody>
          <a:bodyPr vert="horz" lIns="68854" tIns="34427" rIns="68854" bIns="34427" rtlCol="0">
            <a:normAutofit/>
          </a:bodyPr>
          <a:lstStyle/>
          <a:p>
            <a:r>
              <a:rPr lang="en-GB" sz="2400" dirty="0">
                <a:latin typeface="+mn-lt"/>
              </a:rPr>
              <a:t>5a</a:t>
            </a:r>
            <a:r>
              <a:rPr lang="lt-LT" sz="2400" dirty="0">
                <a:latin typeface="+mn-lt"/>
              </a:rPr>
              <a:t> tema</a:t>
            </a:r>
            <a:r>
              <a:rPr lang="en-GB" sz="2400" dirty="0">
                <a:latin typeface="+mn-lt"/>
              </a:rPr>
              <a:t> – </a:t>
            </a:r>
            <a:r>
              <a:rPr lang="lt-LT" sz="2400" dirty="0">
                <a:latin typeface="+mn-lt"/>
              </a:rPr>
              <a:t>mokslinis požiūris</a:t>
            </a:r>
            <a:endParaRPr lang="en-GB" sz="2400" dirty="0">
              <a:latin typeface="+mn-lt"/>
            </a:endParaRPr>
          </a:p>
        </p:txBody>
      </p:sp>
      <p:sp>
        <p:nvSpPr>
          <p:cNvPr id="4" name="Rechteck 3">
            <a:extLst>
              <a:ext uri="{FF2B5EF4-FFF2-40B4-BE49-F238E27FC236}">
                <a16:creationId xmlns:a16="http://schemas.microsoft.com/office/drawing/2014/main" id="{8C0C1B21-7244-9EDE-D273-6F66332D6D68}"/>
              </a:ext>
            </a:extLst>
          </p:cNvPr>
          <p:cNvSpPr/>
          <p:nvPr/>
        </p:nvSpPr>
        <p:spPr>
          <a:xfrm flipV="1">
            <a:off x="3359099" y="4022693"/>
            <a:ext cx="5503408" cy="27108"/>
          </a:xfrm>
          <a:custGeom>
            <a:avLst/>
            <a:gdLst>
              <a:gd name="connsiteX0" fmla="*/ 0 w 5503408"/>
              <a:gd name="connsiteY0" fmla="*/ 0 h 27108"/>
              <a:gd name="connsiteX1" fmla="*/ 577858 w 5503408"/>
              <a:gd name="connsiteY1" fmla="*/ 0 h 27108"/>
              <a:gd name="connsiteX2" fmla="*/ 1320818 w 5503408"/>
              <a:gd name="connsiteY2" fmla="*/ 0 h 27108"/>
              <a:gd name="connsiteX3" fmla="*/ 1953710 w 5503408"/>
              <a:gd name="connsiteY3" fmla="*/ 0 h 27108"/>
              <a:gd name="connsiteX4" fmla="*/ 2531568 w 5503408"/>
              <a:gd name="connsiteY4" fmla="*/ 0 h 27108"/>
              <a:gd name="connsiteX5" fmla="*/ 3274528 w 5503408"/>
              <a:gd name="connsiteY5" fmla="*/ 0 h 27108"/>
              <a:gd name="connsiteX6" fmla="*/ 3962454 w 5503408"/>
              <a:gd name="connsiteY6" fmla="*/ 0 h 27108"/>
              <a:gd name="connsiteX7" fmla="*/ 4650380 w 5503408"/>
              <a:gd name="connsiteY7" fmla="*/ 0 h 27108"/>
              <a:gd name="connsiteX8" fmla="*/ 5503408 w 5503408"/>
              <a:gd name="connsiteY8" fmla="*/ 0 h 27108"/>
              <a:gd name="connsiteX9" fmla="*/ 5503408 w 5503408"/>
              <a:gd name="connsiteY9" fmla="*/ 27108 h 27108"/>
              <a:gd name="connsiteX10" fmla="*/ 4925550 w 5503408"/>
              <a:gd name="connsiteY10" fmla="*/ 27108 h 27108"/>
              <a:gd name="connsiteX11" fmla="*/ 4402726 w 5503408"/>
              <a:gd name="connsiteY11" fmla="*/ 27108 h 27108"/>
              <a:gd name="connsiteX12" fmla="*/ 3659766 w 5503408"/>
              <a:gd name="connsiteY12" fmla="*/ 27108 h 27108"/>
              <a:gd name="connsiteX13" fmla="*/ 3081908 w 5503408"/>
              <a:gd name="connsiteY13" fmla="*/ 27108 h 27108"/>
              <a:gd name="connsiteX14" fmla="*/ 2338948 w 5503408"/>
              <a:gd name="connsiteY14" fmla="*/ 27108 h 27108"/>
              <a:gd name="connsiteX15" fmla="*/ 1540954 w 5503408"/>
              <a:gd name="connsiteY15" fmla="*/ 27108 h 27108"/>
              <a:gd name="connsiteX16" fmla="*/ 908062 w 5503408"/>
              <a:gd name="connsiteY16" fmla="*/ 27108 h 27108"/>
              <a:gd name="connsiteX17" fmla="*/ 0 w 5503408"/>
              <a:gd name="connsiteY17" fmla="*/ 27108 h 27108"/>
              <a:gd name="connsiteX18" fmla="*/ 0 w 5503408"/>
              <a:gd name="connsiteY18" fmla="*/ 0 h 2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03408" h="27108" fill="none" extrusionOk="0">
                <a:moveTo>
                  <a:pt x="0" y="0"/>
                </a:moveTo>
                <a:cubicBezTo>
                  <a:pt x="238686" y="22960"/>
                  <a:pt x="333886" y="-27156"/>
                  <a:pt x="577858" y="0"/>
                </a:cubicBezTo>
                <a:cubicBezTo>
                  <a:pt x="821830" y="27156"/>
                  <a:pt x="1023112" y="-7241"/>
                  <a:pt x="1320818" y="0"/>
                </a:cubicBezTo>
                <a:cubicBezTo>
                  <a:pt x="1618524" y="7241"/>
                  <a:pt x="1732377" y="10066"/>
                  <a:pt x="1953710" y="0"/>
                </a:cubicBezTo>
                <a:cubicBezTo>
                  <a:pt x="2175043" y="-10066"/>
                  <a:pt x="2251963" y="-6963"/>
                  <a:pt x="2531568" y="0"/>
                </a:cubicBezTo>
                <a:cubicBezTo>
                  <a:pt x="2811173" y="6963"/>
                  <a:pt x="2984475" y="27952"/>
                  <a:pt x="3274528" y="0"/>
                </a:cubicBezTo>
                <a:cubicBezTo>
                  <a:pt x="3564581" y="-27952"/>
                  <a:pt x="3767327" y="-21506"/>
                  <a:pt x="3962454" y="0"/>
                </a:cubicBezTo>
                <a:cubicBezTo>
                  <a:pt x="4157581" y="21506"/>
                  <a:pt x="4351051" y="10293"/>
                  <a:pt x="4650380" y="0"/>
                </a:cubicBezTo>
                <a:cubicBezTo>
                  <a:pt x="4949709" y="-10293"/>
                  <a:pt x="5331374" y="-37315"/>
                  <a:pt x="5503408" y="0"/>
                </a:cubicBezTo>
                <a:cubicBezTo>
                  <a:pt x="5502385" y="10247"/>
                  <a:pt x="5502999" y="14335"/>
                  <a:pt x="5503408" y="27108"/>
                </a:cubicBezTo>
                <a:cubicBezTo>
                  <a:pt x="5387658" y="50355"/>
                  <a:pt x="5101374" y="13585"/>
                  <a:pt x="4925550" y="27108"/>
                </a:cubicBezTo>
                <a:cubicBezTo>
                  <a:pt x="4749726" y="40631"/>
                  <a:pt x="4551589" y="13255"/>
                  <a:pt x="4402726" y="27108"/>
                </a:cubicBezTo>
                <a:cubicBezTo>
                  <a:pt x="4253863" y="40961"/>
                  <a:pt x="4010990" y="50184"/>
                  <a:pt x="3659766" y="27108"/>
                </a:cubicBezTo>
                <a:cubicBezTo>
                  <a:pt x="3308542" y="4032"/>
                  <a:pt x="3246795" y="22533"/>
                  <a:pt x="3081908" y="27108"/>
                </a:cubicBezTo>
                <a:cubicBezTo>
                  <a:pt x="2917021" y="31683"/>
                  <a:pt x="2645532" y="48427"/>
                  <a:pt x="2338948" y="27108"/>
                </a:cubicBezTo>
                <a:cubicBezTo>
                  <a:pt x="2032364" y="5789"/>
                  <a:pt x="1862515" y="63082"/>
                  <a:pt x="1540954" y="27108"/>
                </a:cubicBezTo>
                <a:cubicBezTo>
                  <a:pt x="1219393" y="-8866"/>
                  <a:pt x="1059343" y="15855"/>
                  <a:pt x="908062" y="27108"/>
                </a:cubicBezTo>
                <a:cubicBezTo>
                  <a:pt x="756781" y="38361"/>
                  <a:pt x="313076" y="-10268"/>
                  <a:pt x="0" y="27108"/>
                </a:cubicBezTo>
                <a:cubicBezTo>
                  <a:pt x="1041" y="15328"/>
                  <a:pt x="-961" y="11310"/>
                  <a:pt x="0" y="0"/>
                </a:cubicBezTo>
                <a:close/>
              </a:path>
              <a:path w="5503408" h="27108" stroke="0" extrusionOk="0">
                <a:moveTo>
                  <a:pt x="0" y="0"/>
                </a:moveTo>
                <a:cubicBezTo>
                  <a:pt x="248653" y="22095"/>
                  <a:pt x="412380" y="24842"/>
                  <a:pt x="632892" y="0"/>
                </a:cubicBezTo>
                <a:cubicBezTo>
                  <a:pt x="853404" y="-24842"/>
                  <a:pt x="956630" y="-26014"/>
                  <a:pt x="1155716" y="0"/>
                </a:cubicBezTo>
                <a:cubicBezTo>
                  <a:pt x="1354802" y="26014"/>
                  <a:pt x="1791027" y="14647"/>
                  <a:pt x="1953710" y="0"/>
                </a:cubicBezTo>
                <a:cubicBezTo>
                  <a:pt x="2116393" y="-14647"/>
                  <a:pt x="2356672" y="25583"/>
                  <a:pt x="2586602" y="0"/>
                </a:cubicBezTo>
                <a:cubicBezTo>
                  <a:pt x="2816532" y="-25583"/>
                  <a:pt x="2977369" y="13388"/>
                  <a:pt x="3219494" y="0"/>
                </a:cubicBezTo>
                <a:cubicBezTo>
                  <a:pt x="3461619" y="-13388"/>
                  <a:pt x="3807042" y="-5497"/>
                  <a:pt x="4017488" y="0"/>
                </a:cubicBezTo>
                <a:cubicBezTo>
                  <a:pt x="4227934" y="5497"/>
                  <a:pt x="4372325" y="-26759"/>
                  <a:pt x="4595346" y="0"/>
                </a:cubicBezTo>
                <a:cubicBezTo>
                  <a:pt x="4818367" y="26759"/>
                  <a:pt x="5171428" y="2286"/>
                  <a:pt x="5503408" y="0"/>
                </a:cubicBezTo>
                <a:cubicBezTo>
                  <a:pt x="5502594" y="6050"/>
                  <a:pt x="5502380" y="14986"/>
                  <a:pt x="5503408" y="27108"/>
                </a:cubicBezTo>
                <a:cubicBezTo>
                  <a:pt x="5350749" y="35865"/>
                  <a:pt x="5121117" y="33409"/>
                  <a:pt x="4925550" y="27108"/>
                </a:cubicBezTo>
                <a:cubicBezTo>
                  <a:pt x="4729983" y="20807"/>
                  <a:pt x="4521136" y="13482"/>
                  <a:pt x="4237624" y="27108"/>
                </a:cubicBezTo>
                <a:cubicBezTo>
                  <a:pt x="3954112" y="40734"/>
                  <a:pt x="3792714" y="24652"/>
                  <a:pt x="3604732" y="27108"/>
                </a:cubicBezTo>
                <a:cubicBezTo>
                  <a:pt x="3416750" y="29564"/>
                  <a:pt x="3009920" y="-3517"/>
                  <a:pt x="2806738" y="27108"/>
                </a:cubicBezTo>
                <a:cubicBezTo>
                  <a:pt x="2603556" y="57733"/>
                  <a:pt x="2304624" y="25528"/>
                  <a:pt x="2008744" y="27108"/>
                </a:cubicBezTo>
                <a:cubicBezTo>
                  <a:pt x="1712864" y="28688"/>
                  <a:pt x="1587266" y="52380"/>
                  <a:pt x="1430886" y="27108"/>
                </a:cubicBezTo>
                <a:cubicBezTo>
                  <a:pt x="1274506" y="1836"/>
                  <a:pt x="998981" y="43713"/>
                  <a:pt x="742960" y="27108"/>
                </a:cubicBezTo>
                <a:cubicBezTo>
                  <a:pt x="486939" y="10503"/>
                  <a:pt x="349976" y="28008"/>
                  <a:pt x="0" y="27108"/>
                </a:cubicBezTo>
                <a:cubicBezTo>
                  <a:pt x="-848" y="13566"/>
                  <a:pt x="-279" y="11107"/>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8543" eaLnBrk="1" fontAlgn="auto" hangingPunct="1">
              <a:spcBef>
                <a:spcPts val="0"/>
              </a:spcBef>
              <a:spcAft>
                <a:spcPts val="0"/>
              </a:spcAft>
              <a:defRPr/>
            </a:pPr>
            <a:endParaRPr lang="de-DE" sz="1355" dirty="0">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A0E7B82-FDA3-5CE2-013D-4BCC1DFFCB3B}"/>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CABFD589-16DF-E42A-A0F2-A599C4BE8BF2}"/>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B4A83802-9AE9-3F37-645E-E57915BFDED2}"/>
              </a:ext>
            </a:extLst>
          </p:cNvPr>
          <p:cNvSpPr>
            <a:spLocks noGrp="1"/>
          </p:cNvSpPr>
          <p:nvPr>
            <p:ph type="title"/>
          </p:nvPr>
        </p:nvSpPr>
        <p:spPr>
          <a:xfrm>
            <a:off x="841911" y="374277"/>
            <a:ext cx="9964206" cy="784018"/>
          </a:xfrm>
        </p:spPr>
        <p:txBody>
          <a:bodyPr/>
          <a:lstStyle/>
          <a:p>
            <a:r>
              <a:rPr lang="lt-LT" sz="4000" dirty="0"/>
              <a:t>Socialinė-kognityvinė karjeros teorija </a:t>
            </a:r>
            <a:r>
              <a:rPr lang="en-GB" sz="4000" dirty="0"/>
              <a:t>(Lent)</a:t>
            </a:r>
          </a:p>
        </p:txBody>
      </p:sp>
      <p:pic>
        <p:nvPicPr>
          <p:cNvPr id="31" name="Afbeelding 6" descr="Afbeelding met wit&#10;&#10;Automatisch gegenereerde beschrijving">
            <a:extLst>
              <a:ext uri="{FF2B5EF4-FFF2-40B4-BE49-F238E27FC236}">
                <a16:creationId xmlns:a16="http://schemas.microsoft.com/office/drawing/2014/main" id="{25736730-AD65-709B-00A9-5793B9E9AAA7}"/>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1231950" y="2989943"/>
            <a:ext cx="1633678" cy="1490503"/>
          </a:xfrm>
          <a:prstGeom prst="rect">
            <a:avLst/>
          </a:prstGeom>
        </p:spPr>
      </p:pic>
      <p:sp>
        <p:nvSpPr>
          <p:cNvPr id="32" name="Textfeld 31">
            <a:extLst>
              <a:ext uri="{FF2B5EF4-FFF2-40B4-BE49-F238E27FC236}">
                <a16:creationId xmlns:a16="http://schemas.microsoft.com/office/drawing/2014/main" id="{65F5EA85-0967-974E-D46D-07D84A080626}"/>
              </a:ext>
            </a:extLst>
          </p:cNvPr>
          <p:cNvSpPr txBox="1"/>
          <p:nvPr/>
        </p:nvSpPr>
        <p:spPr>
          <a:xfrm>
            <a:off x="1309996" y="3096265"/>
            <a:ext cx="1477585" cy="1200329"/>
          </a:xfrm>
          <a:prstGeom prst="rect">
            <a:avLst/>
          </a:prstGeom>
          <a:noFill/>
        </p:spPr>
        <p:txBody>
          <a:bodyPr wrap="square" rtlCol="0">
            <a:spAutoFit/>
          </a:bodyPr>
          <a:lstStyle/>
          <a:p>
            <a:pPr algn="ctr"/>
            <a:r>
              <a:rPr lang="lt-LT" sz="2400" dirty="0">
                <a:solidFill>
                  <a:schemeClr val="bg1"/>
                </a:solidFill>
                <a:latin typeface="+mj-lt"/>
              </a:rPr>
              <a:t>Saviveiks-mingumo šaltiniai</a:t>
            </a:r>
            <a:endParaRPr lang="en-GB" sz="1800" dirty="0">
              <a:solidFill>
                <a:schemeClr val="bg1"/>
              </a:solidFill>
              <a:latin typeface="+mj-lt"/>
            </a:endParaRPr>
          </a:p>
        </p:txBody>
      </p:sp>
      <p:pic>
        <p:nvPicPr>
          <p:cNvPr id="33" name="Afbeelding 6" descr="Afbeelding met wit&#10;&#10;Automatisch gegenereerde beschrijving">
            <a:extLst>
              <a:ext uri="{FF2B5EF4-FFF2-40B4-BE49-F238E27FC236}">
                <a16:creationId xmlns:a16="http://schemas.microsoft.com/office/drawing/2014/main" id="{73703647-F391-DC94-12A2-ACF0F561DDA4}"/>
              </a:ext>
            </a:extLst>
          </p:cNvPr>
          <p:cNvPicPr>
            <a:picLocks noChangeAspect="1"/>
          </p:cNvPicPr>
          <p:nvPr/>
        </p:nvPicPr>
        <p:blipFill>
          <a:blip r:embed="rId4">
            <a:alphaModFix/>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3419571" y="3128104"/>
            <a:ext cx="1477585" cy="1348090"/>
          </a:xfrm>
          <a:prstGeom prst="rect">
            <a:avLst/>
          </a:prstGeom>
        </p:spPr>
      </p:pic>
      <p:sp>
        <p:nvSpPr>
          <p:cNvPr id="34" name="Textfeld 33">
            <a:extLst>
              <a:ext uri="{FF2B5EF4-FFF2-40B4-BE49-F238E27FC236}">
                <a16:creationId xmlns:a16="http://schemas.microsoft.com/office/drawing/2014/main" id="{CC17EBA7-8D87-7221-3791-C97BDC529CAB}"/>
              </a:ext>
            </a:extLst>
          </p:cNvPr>
          <p:cNvSpPr txBox="1"/>
          <p:nvPr/>
        </p:nvSpPr>
        <p:spPr>
          <a:xfrm>
            <a:off x="3419571" y="3538873"/>
            <a:ext cx="1477585" cy="461665"/>
          </a:xfrm>
          <a:prstGeom prst="rect">
            <a:avLst/>
          </a:prstGeom>
          <a:noFill/>
        </p:spPr>
        <p:txBody>
          <a:bodyPr wrap="square" rtlCol="0">
            <a:spAutoFit/>
          </a:bodyPr>
          <a:lstStyle/>
          <a:p>
            <a:pPr algn="ctr"/>
            <a:r>
              <a:rPr lang="lt-LT" sz="2400" dirty="0">
                <a:solidFill>
                  <a:schemeClr val="bg1"/>
                </a:solidFill>
                <a:latin typeface="+mj-lt"/>
              </a:rPr>
              <a:t>Interesai</a:t>
            </a:r>
            <a:endParaRPr lang="en-GB" sz="1800" dirty="0">
              <a:solidFill>
                <a:schemeClr val="bg1"/>
              </a:solidFill>
              <a:latin typeface="+mj-lt"/>
            </a:endParaRPr>
          </a:p>
        </p:txBody>
      </p:sp>
      <p:pic>
        <p:nvPicPr>
          <p:cNvPr id="35" name="Afbeelding 6" descr="Afbeelding met wit&#10;&#10;Automatisch gegenereerde beschrijving">
            <a:extLst>
              <a:ext uri="{FF2B5EF4-FFF2-40B4-BE49-F238E27FC236}">
                <a16:creationId xmlns:a16="http://schemas.microsoft.com/office/drawing/2014/main" id="{1587F485-E939-6718-5120-AE1D31A1F734}"/>
              </a:ext>
            </a:extLst>
          </p:cNvPr>
          <p:cNvPicPr>
            <a:picLocks noChangeAspect="1"/>
          </p:cNvPicPr>
          <p:nvPr/>
        </p:nvPicPr>
        <p:blipFill>
          <a:blip r:embed="rId4">
            <a:alphaModFix/>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5477704" y="3128103"/>
            <a:ext cx="1477585" cy="1348090"/>
          </a:xfrm>
          <a:prstGeom prst="rect">
            <a:avLst/>
          </a:prstGeom>
        </p:spPr>
      </p:pic>
      <p:sp>
        <p:nvSpPr>
          <p:cNvPr id="36" name="Textfeld 35">
            <a:extLst>
              <a:ext uri="{FF2B5EF4-FFF2-40B4-BE49-F238E27FC236}">
                <a16:creationId xmlns:a16="http://schemas.microsoft.com/office/drawing/2014/main" id="{60CE2F5C-34B0-B2B2-6597-AF97A7D12CB4}"/>
              </a:ext>
            </a:extLst>
          </p:cNvPr>
          <p:cNvSpPr txBox="1"/>
          <p:nvPr/>
        </p:nvSpPr>
        <p:spPr>
          <a:xfrm>
            <a:off x="5477704" y="3534446"/>
            <a:ext cx="1477585" cy="461665"/>
          </a:xfrm>
          <a:prstGeom prst="rect">
            <a:avLst/>
          </a:prstGeom>
          <a:noFill/>
        </p:spPr>
        <p:txBody>
          <a:bodyPr wrap="square" rtlCol="0">
            <a:spAutoFit/>
          </a:bodyPr>
          <a:lstStyle/>
          <a:p>
            <a:pPr algn="ctr"/>
            <a:r>
              <a:rPr lang="lt-LT" sz="2400" dirty="0">
                <a:solidFill>
                  <a:schemeClr val="bg1"/>
                </a:solidFill>
                <a:latin typeface="+mj-lt"/>
              </a:rPr>
              <a:t>Tikslai</a:t>
            </a:r>
            <a:endParaRPr lang="en-GB" sz="2400" dirty="0">
              <a:solidFill>
                <a:schemeClr val="bg1"/>
              </a:solidFill>
              <a:latin typeface="+mj-lt"/>
            </a:endParaRPr>
          </a:p>
        </p:txBody>
      </p:sp>
      <p:pic>
        <p:nvPicPr>
          <p:cNvPr id="37" name="Afbeelding 6" descr="Afbeelding met wit&#10;&#10;Automatisch gegenereerde beschrijving">
            <a:extLst>
              <a:ext uri="{FF2B5EF4-FFF2-40B4-BE49-F238E27FC236}">
                <a16:creationId xmlns:a16="http://schemas.microsoft.com/office/drawing/2014/main" id="{C4E477AD-D6D6-CA35-9238-0A7664450179}"/>
              </a:ext>
            </a:extLst>
          </p:cNvPr>
          <p:cNvPicPr>
            <a:picLocks noChangeAspect="1"/>
          </p:cNvPicPr>
          <p:nvPr/>
        </p:nvPicPr>
        <p:blipFill>
          <a:blip r:embed="rId4">
            <a:alphaModFix/>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7462578" y="3020026"/>
            <a:ext cx="1728776" cy="1577267"/>
          </a:xfrm>
          <a:prstGeom prst="rect">
            <a:avLst/>
          </a:prstGeom>
        </p:spPr>
      </p:pic>
      <p:sp>
        <p:nvSpPr>
          <p:cNvPr id="38" name="Textfeld 37">
            <a:extLst>
              <a:ext uri="{FF2B5EF4-FFF2-40B4-BE49-F238E27FC236}">
                <a16:creationId xmlns:a16="http://schemas.microsoft.com/office/drawing/2014/main" id="{AA110443-1DD6-BA24-D5FA-C84027AF9CF8}"/>
              </a:ext>
            </a:extLst>
          </p:cNvPr>
          <p:cNvSpPr txBox="1"/>
          <p:nvPr/>
        </p:nvSpPr>
        <p:spPr>
          <a:xfrm>
            <a:off x="7462578" y="3310257"/>
            <a:ext cx="1775183" cy="830997"/>
          </a:xfrm>
          <a:prstGeom prst="rect">
            <a:avLst/>
          </a:prstGeom>
          <a:noFill/>
        </p:spPr>
        <p:txBody>
          <a:bodyPr wrap="square" rtlCol="0">
            <a:spAutoFit/>
          </a:bodyPr>
          <a:lstStyle/>
          <a:p>
            <a:pPr algn="ctr"/>
            <a:r>
              <a:rPr lang="lt-LT" sz="2400" dirty="0">
                <a:solidFill>
                  <a:schemeClr val="bg1"/>
                </a:solidFill>
                <a:latin typeface="+mj-lt"/>
              </a:rPr>
              <a:t>Veiksmų pasirinkimas</a:t>
            </a:r>
            <a:endParaRPr lang="en-GB" sz="2400" dirty="0">
              <a:solidFill>
                <a:schemeClr val="bg1"/>
              </a:solidFill>
              <a:latin typeface="+mj-lt"/>
            </a:endParaRPr>
          </a:p>
        </p:txBody>
      </p:sp>
      <p:pic>
        <p:nvPicPr>
          <p:cNvPr id="39" name="Afbeelding 6" descr="Afbeelding met wit&#10;&#10;Automatisch gegenereerde beschrijving">
            <a:extLst>
              <a:ext uri="{FF2B5EF4-FFF2-40B4-BE49-F238E27FC236}">
                <a16:creationId xmlns:a16="http://schemas.microsoft.com/office/drawing/2014/main" id="{EE3BC77B-F690-2946-9976-99C13CE8E4C7}"/>
              </a:ext>
            </a:extLst>
          </p:cNvPr>
          <p:cNvPicPr>
            <a:picLocks noChangeAspect="1"/>
          </p:cNvPicPr>
          <p:nvPr/>
        </p:nvPicPr>
        <p:blipFill>
          <a:blip r:embed="rId4">
            <a:alphaModFix/>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9446515" y="2933262"/>
            <a:ext cx="1823875" cy="1664031"/>
          </a:xfrm>
          <a:prstGeom prst="rect">
            <a:avLst/>
          </a:prstGeom>
        </p:spPr>
      </p:pic>
      <p:sp>
        <p:nvSpPr>
          <p:cNvPr id="40" name="Textfeld 39">
            <a:extLst>
              <a:ext uri="{FF2B5EF4-FFF2-40B4-BE49-F238E27FC236}">
                <a16:creationId xmlns:a16="http://schemas.microsoft.com/office/drawing/2014/main" id="{084162D9-4177-E655-974F-74E044AE2F68}"/>
              </a:ext>
            </a:extLst>
          </p:cNvPr>
          <p:cNvSpPr txBox="1"/>
          <p:nvPr/>
        </p:nvSpPr>
        <p:spPr>
          <a:xfrm>
            <a:off x="9619659" y="3334222"/>
            <a:ext cx="1477585" cy="830997"/>
          </a:xfrm>
          <a:prstGeom prst="rect">
            <a:avLst/>
          </a:prstGeom>
          <a:noFill/>
        </p:spPr>
        <p:txBody>
          <a:bodyPr wrap="square" rtlCol="0">
            <a:spAutoFit/>
          </a:bodyPr>
          <a:lstStyle/>
          <a:p>
            <a:pPr algn="ctr"/>
            <a:r>
              <a:rPr lang="lt-LT" sz="2400" dirty="0">
                <a:solidFill>
                  <a:schemeClr val="bg1"/>
                </a:solidFill>
                <a:latin typeface="+mj-lt"/>
              </a:rPr>
              <a:t>Veiksmų rezultatai</a:t>
            </a:r>
            <a:endParaRPr lang="en-GB" sz="2400" dirty="0">
              <a:solidFill>
                <a:schemeClr val="bg1"/>
              </a:solidFill>
              <a:latin typeface="+mj-lt"/>
            </a:endParaRPr>
          </a:p>
        </p:txBody>
      </p:sp>
      <p:cxnSp>
        <p:nvCxnSpPr>
          <p:cNvPr id="42" name="Gerade Verbindung mit Pfeil 41">
            <a:extLst>
              <a:ext uri="{FF2B5EF4-FFF2-40B4-BE49-F238E27FC236}">
                <a16:creationId xmlns:a16="http://schemas.microsoft.com/office/drawing/2014/main" id="{54765662-7572-C9EF-8512-106C8A2AD330}"/>
              </a:ext>
            </a:extLst>
          </p:cNvPr>
          <p:cNvCxnSpPr>
            <a:cxnSpLocks/>
            <a:stCxn id="34" idx="3"/>
            <a:endCxn id="36" idx="1"/>
          </p:cNvCxnSpPr>
          <p:nvPr/>
        </p:nvCxnSpPr>
        <p:spPr>
          <a:xfrm flipV="1">
            <a:off x="4897156" y="3765279"/>
            <a:ext cx="580548" cy="4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F0C66CC9-A555-20E1-45A0-BF87EDC242E9}"/>
              </a:ext>
            </a:extLst>
          </p:cNvPr>
          <p:cNvCxnSpPr>
            <a:cxnSpLocks/>
            <a:stCxn id="36" idx="3"/>
            <a:endCxn id="37" idx="1"/>
          </p:cNvCxnSpPr>
          <p:nvPr/>
        </p:nvCxnSpPr>
        <p:spPr>
          <a:xfrm>
            <a:off x="6955289" y="3765279"/>
            <a:ext cx="507289" cy="433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149A24B8-21CC-EB66-E687-D8A0A05EB57A}"/>
              </a:ext>
            </a:extLst>
          </p:cNvPr>
          <p:cNvCxnSpPr>
            <a:cxnSpLocks/>
            <a:stCxn id="37" idx="3"/>
            <a:endCxn id="39" idx="1"/>
          </p:cNvCxnSpPr>
          <p:nvPr/>
        </p:nvCxnSpPr>
        <p:spPr>
          <a:xfrm flipV="1">
            <a:off x="9191354" y="3765278"/>
            <a:ext cx="255161" cy="433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3BBE377C-B39D-0F78-E44B-ED69614CD0D5}"/>
              </a:ext>
            </a:extLst>
          </p:cNvPr>
          <p:cNvSpPr/>
          <p:nvPr/>
        </p:nvSpPr>
        <p:spPr>
          <a:xfrm>
            <a:off x="2941107" y="1831552"/>
            <a:ext cx="3009988" cy="820896"/>
          </a:xfrm>
          <a:prstGeom prst="ellipse">
            <a:avLst/>
          </a:prstGeom>
          <a:solidFill>
            <a:srgbClr val="B5ABA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lt-LT" dirty="0"/>
              <a:t>Saviveiksmingumo lūkesčiai</a:t>
            </a:r>
            <a:endParaRPr lang="en-GB" dirty="0"/>
          </a:p>
        </p:txBody>
      </p:sp>
      <p:sp>
        <p:nvSpPr>
          <p:cNvPr id="54" name="Ellipse 53">
            <a:extLst>
              <a:ext uri="{FF2B5EF4-FFF2-40B4-BE49-F238E27FC236}">
                <a16:creationId xmlns:a16="http://schemas.microsoft.com/office/drawing/2014/main" id="{353C3179-713B-7287-0E61-B4C38FC2FA77}"/>
              </a:ext>
            </a:extLst>
          </p:cNvPr>
          <p:cNvSpPr/>
          <p:nvPr/>
        </p:nvSpPr>
        <p:spPr>
          <a:xfrm>
            <a:off x="2941106" y="4951850"/>
            <a:ext cx="2434511" cy="820896"/>
          </a:xfrm>
          <a:prstGeom prst="ellipse">
            <a:avLst/>
          </a:prstGeom>
          <a:solidFill>
            <a:srgbClr val="B5ABA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lt-LT" dirty="0"/>
              <a:t>Laukiami rezultatui</a:t>
            </a:r>
            <a:endParaRPr lang="en-GB" dirty="0"/>
          </a:p>
        </p:txBody>
      </p:sp>
      <p:cxnSp>
        <p:nvCxnSpPr>
          <p:cNvPr id="55" name="Gerade Verbindung mit Pfeil 54">
            <a:extLst>
              <a:ext uri="{FF2B5EF4-FFF2-40B4-BE49-F238E27FC236}">
                <a16:creationId xmlns:a16="http://schemas.microsoft.com/office/drawing/2014/main" id="{B29836E3-0E0D-D9A9-0BE6-DA9B09B8E6E3}"/>
              </a:ext>
            </a:extLst>
          </p:cNvPr>
          <p:cNvCxnSpPr>
            <a:cxnSpLocks/>
            <a:stCxn id="31" idx="2"/>
            <a:endCxn id="54" idx="2"/>
          </p:cNvCxnSpPr>
          <p:nvPr/>
        </p:nvCxnSpPr>
        <p:spPr>
          <a:xfrm>
            <a:off x="2048789" y="4480446"/>
            <a:ext cx="892317" cy="881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6CDD8680-F814-827B-107C-03D7A6A42B17}"/>
              </a:ext>
            </a:extLst>
          </p:cNvPr>
          <p:cNvCxnSpPr>
            <a:cxnSpLocks/>
            <a:stCxn id="31" idx="0"/>
            <a:endCxn id="53" idx="2"/>
          </p:cNvCxnSpPr>
          <p:nvPr/>
        </p:nvCxnSpPr>
        <p:spPr>
          <a:xfrm flipV="1">
            <a:off x="2048789" y="2242000"/>
            <a:ext cx="892318" cy="7479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5F4C0F2C-CD94-A92D-0011-D0AA2A66B40B}"/>
              </a:ext>
            </a:extLst>
          </p:cNvPr>
          <p:cNvCxnSpPr>
            <a:cxnSpLocks/>
            <a:stCxn id="53" idx="4"/>
            <a:endCxn id="33" idx="0"/>
          </p:cNvCxnSpPr>
          <p:nvPr/>
        </p:nvCxnSpPr>
        <p:spPr>
          <a:xfrm flipH="1">
            <a:off x="4158364" y="2652448"/>
            <a:ext cx="287737" cy="475656"/>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B3E230DB-4C3C-4247-84CA-E7FC94A2C40B}"/>
              </a:ext>
            </a:extLst>
          </p:cNvPr>
          <p:cNvCxnSpPr>
            <a:cxnSpLocks/>
            <a:stCxn id="54" idx="0"/>
            <a:endCxn id="33" idx="2"/>
          </p:cNvCxnSpPr>
          <p:nvPr/>
        </p:nvCxnSpPr>
        <p:spPr>
          <a:xfrm flipV="1">
            <a:off x="4158362" y="4476194"/>
            <a:ext cx="2" cy="475656"/>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AF9C1FC4-6D83-14B6-F84B-AFE6CAEA54FF}"/>
              </a:ext>
            </a:extLst>
          </p:cNvPr>
          <p:cNvCxnSpPr>
            <a:cxnSpLocks/>
            <a:stCxn id="53" idx="3"/>
            <a:endCxn id="54" idx="1"/>
          </p:cNvCxnSpPr>
          <p:nvPr/>
        </p:nvCxnSpPr>
        <p:spPr>
          <a:xfrm flipH="1">
            <a:off x="3297632" y="2532231"/>
            <a:ext cx="84278" cy="25398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83203AC3-BC35-1BBE-C582-C7CDF66AF806}"/>
              </a:ext>
            </a:extLst>
          </p:cNvPr>
          <p:cNvCxnSpPr>
            <a:cxnSpLocks/>
            <a:stCxn id="53" idx="5"/>
            <a:endCxn id="35" idx="0"/>
          </p:cNvCxnSpPr>
          <p:nvPr/>
        </p:nvCxnSpPr>
        <p:spPr>
          <a:xfrm>
            <a:off x="5510292" y="2532231"/>
            <a:ext cx="706205" cy="5958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A1393030-8755-A892-EB1E-9CD3B9EFD3C3}"/>
              </a:ext>
            </a:extLst>
          </p:cNvPr>
          <p:cNvCxnSpPr>
            <a:cxnSpLocks/>
            <a:stCxn id="54" idx="7"/>
            <a:endCxn id="35" idx="2"/>
          </p:cNvCxnSpPr>
          <p:nvPr/>
        </p:nvCxnSpPr>
        <p:spPr>
          <a:xfrm flipV="1">
            <a:off x="5019091" y="4476193"/>
            <a:ext cx="1197406" cy="595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Gerade Verbindung mit Pfeil 81">
            <a:extLst>
              <a:ext uri="{FF2B5EF4-FFF2-40B4-BE49-F238E27FC236}">
                <a16:creationId xmlns:a16="http://schemas.microsoft.com/office/drawing/2014/main" id="{98A8A8AA-1779-6A62-652D-381B393FF78C}"/>
              </a:ext>
            </a:extLst>
          </p:cNvPr>
          <p:cNvCxnSpPr>
            <a:cxnSpLocks/>
            <a:stCxn id="54" idx="6"/>
            <a:endCxn id="37" idx="2"/>
          </p:cNvCxnSpPr>
          <p:nvPr/>
        </p:nvCxnSpPr>
        <p:spPr>
          <a:xfrm flipV="1">
            <a:off x="5375617" y="4597293"/>
            <a:ext cx="2951349" cy="7650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81BFD76E-336B-1823-BDE5-9C3284E8847A}"/>
              </a:ext>
            </a:extLst>
          </p:cNvPr>
          <p:cNvCxnSpPr>
            <a:cxnSpLocks/>
            <a:stCxn id="53" idx="6"/>
            <a:endCxn id="37" idx="0"/>
          </p:cNvCxnSpPr>
          <p:nvPr/>
        </p:nvCxnSpPr>
        <p:spPr>
          <a:xfrm>
            <a:off x="5951095" y="2242000"/>
            <a:ext cx="2375871" cy="7780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a:extLst>
              <a:ext uri="{FF2B5EF4-FFF2-40B4-BE49-F238E27FC236}">
                <a16:creationId xmlns:a16="http://schemas.microsoft.com/office/drawing/2014/main" id="{E9E31C98-35D9-0BD7-74D2-DCDE0299A8A7}"/>
              </a:ext>
            </a:extLst>
          </p:cNvPr>
          <p:cNvCxnSpPr>
            <a:cxnSpLocks/>
            <a:stCxn id="53" idx="7"/>
            <a:endCxn id="39" idx="0"/>
          </p:cNvCxnSpPr>
          <p:nvPr/>
        </p:nvCxnSpPr>
        <p:spPr>
          <a:xfrm>
            <a:off x="5510292" y="1951769"/>
            <a:ext cx="4848161" cy="9814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Verbinder: gewinkelt 91">
            <a:extLst>
              <a:ext uri="{FF2B5EF4-FFF2-40B4-BE49-F238E27FC236}">
                <a16:creationId xmlns:a16="http://schemas.microsoft.com/office/drawing/2014/main" id="{4E4E0586-DC88-5C4D-8FA7-2256816E9169}"/>
              </a:ext>
            </a:extLst>
          </p:cNvPr>
          <p:cNvCxnSpPr>
            <a:cxnSpLocks/>
            <a:stCxn id="31" idx="1"/>
            <a:endCxn id="39" idx="2"/>
          </p:cNvCxnSpPr>
          <p:nvPr/>
        </p:nvCxnSpPr>
        <p:spPr>
          <a:xfrm rot="10800000" flipH="1" flipV="1">
            <a:off x="1231949" y="3735195"/>
            <a:ext cx="9126503" cy="862098"/>
          </a:xfrm>
          <a:prstGeom prst="bentConnector4">
            <a:avLst>
              <a:gd name="adj1" fmla="val -2505"/>
              <a:gd name="adj2" fmla="val 272359"/>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id="{B5AB8E94-48DE-55DA-F5F7-0E49315B733C}"/>
              </a:ext>
            </a:extLst>
          </p:cNvPr>
          <p:cNvSpPr txBox="1"/>
          <p:nvPr/>
        </p:nvSpPr>
        <p:spPr>
          <a:xfrm>
            <a:off x="5795200" y="5632411"/>
            <a:ext cx="4651069" cy="461665"/>
          </a:xfrm>
          <a:prstGeom prst="rect">
            <a:avLst/>
          </a:prstGeom>
          <a:noFill/>
        </p:spPr>
        <p:txBody>
          <a:bodyPr wrap="square">
            <a:spAutoFit/>
          </a:bodyPr>
          <a:lstStyle/>
          <a:p>
            <a:pPr marL="180000" indent="-360000">
              <a:buFont typeface="Symbol" pitchFamily="18" charset="2"/>
              <a:buChar char="-"/>
            </a:pPr>
            <a:r>
              <a:rPr lang="lt-LT" sz="1200" dirty="0">
                <a:latin typeface="+mj-lt"/>
              </a:rPr>
              <a:t>Asmens polinkiai: lytis, kultūrinis įspaudas ir kt.</a:t>
            </a:r>
            <a:endParaRPr lang="sv-SE" sz="1200" dirty="0">
              <a:latin typeface="+mj-lt"/>
            </a:endParaRPr>
          </a:p>
          <a:p>
            <a:pPr marL="180000" indent="-360000">
              <a:buFont typeface="Symbol" pitchFamily="18" charset="2"/>
              <a:buChar char="-"/>
            </a:pPr>
            <a:r>
              <a:rPr lang="lt-LT" sz="1200" dirty="0">
                <a:latin typeface="+mj-lt"/>
              </a:rPr>
              <a:t>Aplinkos sąlygos</a:t>
            </a:r>
            <a:endParaRPr lang="sv-SE" sz="1200" dirty="0">
              <a:latin typeface="+mj-lt"/>
            </a:endParaRPr>
          </a:p>
        </p:txBody>
      </p:sp>
      <p:sp>
        <p:nvSpPr>
          <p:cNvPr id="6" name="Textfeld 5">
            <a:extLst>
              <a:ext uri="{FF2B5EF4-FFF2-40B4-BE49-F238E27FC236}">
                <a16:creationId xmlns:a16="http://schemas.microsoft.com/office/drawing/2014/main" id="{C8009ED9-4D98-4A89-F2CB-71317E896792}"/>
              </a:ext>
            </a:extLst>
          </p:cNvPr>
          <p:cNvSpPr txBox="1"/>
          <p:nvPr/>
        </p:nvSpPr>
        <p:spPr>
          <a:xfrm>
            <a:off x="11097244" y="1471987"/>
            <a:ext cx="1157560"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Lent (2013)</a:t>
            </a:r>
            <a:endParaRPr lang="en-GB" sz="1105" dirty="0">
              <a:solidFill>
                <a:prstClr val="black"/>
              </a:solidFill>
              <a:latin typeface="Jost"/>
              <a:cs typeface="+mn-cs"/>
            </a:endParaRPr>
          </a:p>
        </p:txBody>
      </p:sp>
      <p:pic>
        <p:nvPicPr>
          <p:cNvPr id="7" name="Afbeelding 9" descr="Afbeelding met wit&#10;&#10;Automatisch gegenereerde beschrijving">
            <a:extLst>
              <a:ext uri="{FF2B5EF4-FFF2-40B4-BE49-F238E27FC236}">
                <a16:creationId xmlns:a16="http://schemas.microsoft.com/office/drawing/2014/main" id="{20BCF04C-65AA-E032-5573-3AA4A9E223F5}"/>
              </a:ext>
            </a:extLst>
          </p:cNvPr>
          <p:cNvPicPr>
            <a:picLocks noChangeAspect="1"/>
          </p:cNvPicPr>
          <p:nvPr/>
        </p:nvPicPr>
        <p:blipFill>
          <a:blip r:embed="rId5"/>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EBCD4446-F49F-1379-1EE5-B19E25A38EC8}"/>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Tree>
    <p:extLst>
      <p:ext uri="{BB962C8B-B14F-4D97-AF65-F5344CB8AC3E}">
        <p14:creationId xmlns:p14="http://schemas.microsoft.com/office/powerpoint/2010/main" val="408469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1EACB3C-0E66-8DCD-F366-E94E27F34807}"/>
              </a:ext>
            </a:extLst>
          </p:cNvPr>
          <p:cNvSpPr>
            <a:spLocks noGrp="1"/>
          </p:cNvSpPr>
          <p:nvPr>
            <p:ph idx="1"/>
          </p:nvPr>
        </p:nvSpPr>
        <p:spPr>
          <a:xfrm>
            <a:off x="841911" y="2161309"/>
            <a:ext cx="10562153" cy="4135582"/>
          </a:xfrm>
        </p:spPr>
        <p:txBody>
          <a:bodyPr>
            <a:normAutofit fontScale="92500" lnSpcReduction="10000"/>
          </a:bodyPr>
          <a:lstStyle/>
          <a:p>
            <a:pPr marL="717550" indent="-606425">
              <a:lnSpc>
                <a:spcPct val="120000"/>
              </a:lnSpc>
              <a:buSzPct val="100000"/>
              <a:buFont typeface="+mj-lt"/>
              <a:buAutoNum type="romanUcPeriod"/>
              <a:defRPr/>
            </a:pPr>
            <a:r>
              <a:rPr lang="lt-LT" sz="2200" dirty="0"/>
              <a:t>Prisitaikymą prie darbo kiekviename etape rodo pasitenkinimas darbu ir patenkinamas elgesys darbe bei veiklos rezultatas</a:t>
            </a:r>
            <a:endParaRPr lang="en-US" sz="2200" dirty="0"/>
          </a:p>
          <a:p>
            <a:pPr marL="717550" indent="-606425">
              <a:lnSpc>
                <a:spcPct val="120000"/>
              </a:lnSpc>
              <a:buSzPct val="100000"/>
              <a:buFont typeface="+mj-lt"/>
              <a:buAutoNum type="romanUcPeriod"/>
              <a:defRPr/>
            </a:pPr>
            <a:r>
              <a:rPr lang="lt-LT" sz="2200" dirty="0"/>
              <a:t>Patenkinamą elgesį darbe ir veiklos rezultatą lemia atitikimas tarp individualių gebėjimų ir darbo reikalavimų</a:t>
            </a:r>
            <a:endParaRPr lang="en-US" sz="2200" dirty="0"/>
          </a:p>
          <a:p>
            <a:pPr marL="717550" indent="-606425">
              <a:lnSpc>
                <a:spcPct val="120000"/>
              </a:lnSpc>
              <a:buSzPct val="100000"/>
              <a:buFont typeface="+mj-lt"/>
              <a:buAutoNum type="romanUcPeriod"/>
              <a:defRPr/>
            </a:pPr>
            <a:r>
              <a:rPr lang="lt-LT" sz="2200" dirty="0"/>
              <a:t>Pasitenkinimas darbu yra susijęs su darbuotojo vertybių įtvirtinimu darbo aplinkoje</a:t>
            </a:r>
            <a:endParaRPr lang="en-US" sz="2200" dirty="0"/>
          </a:p>
          <a:p>
            <a:pPr marL="717550" indent="-606425">
              <a:lnSpc>
                <a:spcPct val="120000"/>
              </a:lnSpc>
              <a:buSzPct val="100000"/>
              <a:buFont typeface="+mj-lt"/>
              <a:buAutoNum type="romanUcPeriod"/>
              <a:defRPr/>
            </a:pPr>
            <a:r>
              <a:rPr lang="lt-LT" sz="2200" dirty="0"/>
              <a:t>Darbo trukmė yra susijusi su pasitenkinimu darbu ir patenkinamu elgesiu darbe bei veiklos rezultatais</a:t>
            </a:r>
            <a:endParaRPr lang="en-US" sz="2200" dirty="0"/>
          </a:p>
          <a:p>
            <a:pPr marL="717550" indent="-606425">
              <a:lnSpc>
                <a:spcPct val="120000"/>
              </a:lnSpc>
              <a:buSzPct val="100000"/>
              <a:buFont typeface="+mj-lt"/>
              <a:buAutoNum type="romanUcPeriod"/>
              <a:defRPr/>
            </a:pPr>
            <a:r>
              <a:rPr lang="lt-LT" sz="2200" dirty="0"/>
              <a:t>Adaptacijos poreikių darbo aplinkoje tikimybė yra neigiamai susijusi su elgesiu darbe ir darbo rezultatais</a:t>
            </a:r>
            <a:endParaRPr lang="en-US" sz="2200" dirty="0"/>
          </a:p>
          <a:p>
            <a:pPr marL="717550" indent="-606425">
              <a:lnSpc>
                <a:spcPct val="120000"/>
              </a:lnSpc>
              <a:buSzPct val="100000"/>
              <a:buFont typeface="+mj-lt"/>
              <a:buAutoNum type="romanUcPeriod"/>
              <a:defRPr/>
            </a:pPr>
            <a:r>
              <a:rPr lang="lt-LT" sz="2200" dirty="0"/>
              <a:t>Poreikis individualiai prisitaikyti prie darbo turi neigiamą poveikį pasitenkinimui darbu</a:t>
            </a:r>
            <a:endParaRPr lang="en-US" sz="2000" dirty="0"/>
          </a:p>
        </p:txBody>
      </p:sp>
      <p:sp>
        <p:nvSpPr>
          <p:cNvPr id="4" name="Fußzeilenplatzhalter 3">
            <a:extLst>
              <a:ext uri="{FF2B5EF4-FFF2-40B4-BE49-F238E27FC236}">
                <a16:creationId xmlns:a16="http://schemas.microsoft.com/office/drawing/2014/main" id="{4775C3AA-D761-FEFF-D77D-70EE4EE0F444}"/>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B6E24CEE-69BB-530B-2C89-606D279673E5}"/>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F2BA05FF-D9E4-8191-2249-6CB3C8AA1F84}"/>
              </a:ext>
            </a:extLst>
          </p:cNvPr>
          <p:cNvSpPr>
            <a:spLocks noGrp="1"/>
          </p:cNvSpPr>
          <p:nvPr>
            <p:ph type="title"/>
          </p:nvPr>
        </p:nvSpPr>
        <p:spPr>
          <a:xfrm>
            <a:off x="841911" y="405449"/>
            <a:ext cx="10182844" cy="758332"/>
          </a:xfrm>
        </p:spPr>
        <p:txBody>
          <a:bodyPr/>
          <a:lstStyle/>
          <a:p>
            <a:r>
              <a:rPr lang="lt-LT" sz="4400" dirty="0"/>
              <a:t>Darbo prisitaikymo teorija </a:t>
            </a:r>
            <a:r>
              <a:rPr lang="en-GB" sz="4400" dirty="0"/>
              <a:t>(</a:t>
            </a:r>
            <a:r>
              <a:rPr lang="en-GB" sz="4400" dirty="0" err="1"/>
              <a:t>Dawis</a:t>
            </a:r>
            <a:r>
              <a:rPr lang="en-GB" sz="4400" dirty="0"/>
              <a:t> </a:t>
            </a:r>
            <a:r>
              <a:rPr lang="lt-LT" sz="4400" dirty="0"/>
              <a:t>ir</a:t>
            </a:r>
            <a:r>
              <a:rPr lang="en-GB" sz="4400" dirty="0"/>
              <a:t> </a:t>
            </a:r>
            <a:r>
              <a:rPr lang="lt-LT" sz="4400" dirty="0" err="1"/>
              <a:t>kt</a:t>
            </a:r>
            <a:r>
              <a:rPr lang="en-GB" sz="4400" dirty="0"/>
              <a:t>.)</a:t>
            </a:r>
            <a:endParaRPr lang="en-GB" sz="5400" dirty="0"/>
          </a:p>
        </p:txBody>
      </p:sp>
      <p:sp>
        <p:nvSpPr>
          <p:cNvPr id="8" name="Textfeld 7">
            <a:extLst>
              <a:ext uri="{FF2B5EF4-FFF2-40B4-BE49-F238E27FC236}">
                <a16:creationId xmlns:a16="http://schemas.microsoft.com/office/drawing/2014/main" id="{835A97B8-1517-343E-2AD5-A614334BD3D3}"/>
              </a:ext>
            </a:extLst>
          </p:cNvPr>
          <p:cNvSpPr txBox="1"/>
          <p:nvPr/>
        </p:nvSpPr>
        <p:spPr>
          <a:xfrm>
            <a:off x="841911" y="1613348"/>
            <a:ext cx="4862946" cy="461665"/>
          </a:xfrm>
          <a:prstGeom prst="rect">
            <a:avLst/>
          </a:prstGeom>
          <a:noFill/>
        </p:spPr>
        <p:txBody>
          <a:bodyPr wrap="square" rtlCol="0">
            <a:spAutoFit/>
          </a:bodyPr>
          <a:lstStyle/>
          <a:p>
            <a:r>
              <a:rPr lang="lt-LT" sz="2400" dirty="0">
                <a:solidFill>
                  <a:schemeClr val="accent1"/>
                </a:solidFill>
                <a:latin typeface="+mn-lt"/>
              </a:rPr>
              <a:t>PASIRINKTOS MNEMONIKOS</a:t>
            </a:r>
            <a:endParaRPr lang="en-GB" sz="2400" dirty="0">
              <a:solidFill>
                <a:schemeClr val="accent1"/>
              </a:solidFill>
              <a:latin typeface="+mn-lt"/>
            </a:endParaRPr>
          </a:p>
        </p:txBody>
      </p:sp>
      <p:sp>
        <p:nvSpPr>
          <p:cNvPr id="7" name="Textfeld 6">
            <a:extLst>
              <a:ext uri="{FF2B5EF4-FFF2-40B4-BE49-F238E27FC236}">
                <a16:creationId xmlns:a16="http://schemas.microsoft.com/office/drawing/2014/main" id="{32CC92C5-482D-0625-99C7-4AB204ACAD2B}"/>
              </a:ext>
            </a:extLst>
          </p:cNvPr>
          <p:cNvSpPr txBox="1"/>
          <p:nvPr/>
        </p:nvSpPr>
        <p:spPr>
          <a:xfrm>
            <a:off x="10304060" y="1482158"/>
            <a:ext cx="1941915"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err="1">
                <a:solidFill>
                  <a:prstClr val="black"/>
                </a:solidFill>
                <a:latin typeface="Jost"/>
                <a:cs typeface="+mn-cs"/>
              </a:rPr>
              <a:t>Dawis</a:t>
            </a:r>
            <a:r>
              <a:rPr lang="en-US" sz="1105" dirty="0">
                <a:solidFill>
                  <a:prstClr val="black"/>
                </a:solidFill>
                <a:latin typeface="Jost"/>
                <a:cs typeface="+mn-cs"/>
              </a:rPr>
              <a:t>/</a:t>
            </a:r>
            <a:r>
              <a:rPr lang="en-US" sz="1105" dirty="0" err="1">
                <a:solidFill>
                  <a:prstClr val="black"/>
                </a:solidFill>
                <a:latin typeface="Jost"/>
                <a:cs typeface="+mn-cs"/>
              </a:rPr>
              <a:t>Lofquist</a:t>
            </a:r>
            <a:r>
              <a:rPr lang="en-US" sz="1105" dirty="0">
                <a:solidFill>
                  <a:prstClr val="black"/>
                </a:solidFill>
                <a:latin typeface="Jost"/>
                <a:cs typeface="+mn-cs"/>
              </a:rPr>
              <a:t>/Weis (1968)</a:t>
            </a:r>
            <a:endParaRPr lang="en-GB" sz="1105" dirty="0">
              <a:solidFill>
                <a:prstClr val="black"/>
              </a:solidFill>
              <a:latin typeface="Jost"/>
              <a:cs typeface="+mn-cs"/>
            </a:endParaRPr>
          </a:p>
        </p:txBody>
      </p:sp>
      <p:pic>
        <p:nvPicPr>
          <p:cNvPr id="9" name="Afbeelding 9" descr="Afbeelding met wit&#10;&#10;Automatisch gegenereerde beschrijving">
            <a:extLst>
              <a:ext uri="{FF2B5EF4-FFF2-40B4-BE49-F238E27FC236}">
                <a16:creationId xmlns:a16="http://schemas.microsoft.com/office/drawing/2014/main" id="{A1F7483E-78CF-3DCD-E2C1-3159078D0810}"/>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A09D7D6E-ACBD-4A75-BE55-806363CDC14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Tree>
    <p:extLst>
      <p:ext uri="{BB962C8B-B14F-4D97-AF65-F5344CB8AC3E}">
        <p14:creationId xmlns:p14="http://schemas.microsoft.com/office/powerpoint/2010/main" val="110597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9BEC854-E22A-F2B2-F10F-3DE6B15C18D5}"/>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0EEDD0B6-2AB9-5896-4402-12290810CD81}"/>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6" name="Titel 5">
            <a:extLst>
              <a:ext uri="{FF2B5EF4-FFF2-40B4-BE49-F238E27FC236}">
                <a16:creationId xmlns:a16="http://schemas.microsoft.com/office/drawing/2014/main" id="{183C58CE-127B-4029-7F4F-D15B4E2FB1E7}"/>
              </a:ext>
            </a:extLst>
          </p:cNvPr>
          <p:cNvSpPr>
            <a:spLocks noGrp="1"/>
          </p:cNvSpPr>
          <p:nvPr>
            <p:ph type="title"/>
          </p:nvPr>
        </p:nvSpPr>
        <p:spPr/>
        <p:txBody>
          <a:bodyPr/>
          <a:lstStyle/>
          <a:p>
            <a:r>
              <a:rPr lang="en-GB" dirty="0"/>
              <a:t>Protean </a:t>
            </a:r>
            <a:r>
              <a:rPr lang="lt-LT" dirty="0"/>
              <a:t>karjera</a:t>
            </a:r>
            <a:r>
              <a:rPr lang="en-GB" dirty="0"/>
              <a:t> I (Hall)</a:t>
            </a:r>
          </a:p>
        </p:txBody>
      </p:sp>
      <p:graphicFrame>
        <p:nvGraphicFramePr>
          <p:cNvPr id="7" name="Tabelle 6">
            <a:extLst>
              <a:ext uri="{FF2B5EF4-FFF2-40B4-BE49-F238E27FC236}">
                <a16:creationId xmlns:a16="http://schemas.microsoft.com/office/drawing/2014/main" id="{6770DF8B-4227-AED8-10E2-2CCC6A6FC6A0}"/>
              </a:ext>
            </a:extLst>
          </p:cNvPr>
          <p:cNvGraphicFramePr>
            <a:graphicFrameLocks noGrp="1"/>
          </p:cNvGraphicFramePr>
          <p:nvPr>
            <p:extLst>
              <p:ext uri="{D42A27DB-BD31-4B8C-83A1-F6EECF244321}">
                <p14:modId xmlns:p14="http://schemas.microsoft.com/office/powerpoint/2010/main" val="331977636"/>
              </p:ext>
            </p:extLst>
          </p:nvPr>
        </p:nvGraphicFramePr>
        <p:xfrm>
          <a:off x="1649672" y="1776617"/>
          <a:ext cx="8946630" cy="4221133"/>
        </p:xfrm>
        <a:graphic>
          <a:graphicData uri="http://schemas.openxmlformats.org/drawingml/2006/table">
            <a:tbl>
              <a:tblPr firstRow="1" firstCol="1" bandRow="1">
                <a:tableStyleId>{5FD0F851-EC5A-4D38-B0AD-8093EC10F338}</a:tableStyleId>
              </a:tblPr>
              <a:tblGrid>
                <a:gridCol w="2588840">
                  <a:extLst>
                    <a:ext uri="{9D8B030D-6E8A-4147-A177-3AD203B41FA5}">
                      <a16:colId xmlns:a16="http://schemas.microsoft.com/office/drawing/2014/main" val="20000"/>
                    </a:ext>
                  </a:extLst>
                </a:gridCol>
                <a:gridCol w="3016470">
                  <a:extLst>
                    <a:ext uri="{9D8B030D-6E8A-4147-A177-3AD203B41FA5}">
                      <a16:colId xmlns:a16="http://schemas.microsoft.com/office/drawing/2014/main" val="20001"/>
                    </a:ext>
                  </a:extLst>
                </a:gridCol>
                <a:gridCol w="3341320">
                  <a:extLst>
                    <a:ext uri="{9D8B030D-6E8A-4147-A177-3AD203B41FA5}">
                      <a16:colId xmlns:a16="http://schemas.microsoft.com/office/drawing/2014/main" val="20002"/>
                    </a:ext>
                  </a:extLst>
                </a:gridCol>
              </a:tblGrid>
              <a:tr h="731390">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de-DE" sz="1800" b="1" u="none" strike="noStrike" cap="none" normalizeH="0" baseline="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lt-LT" sz="1800" b="1" u="none" strike="noStrike" cap="none" normalizeH="0" baseline="0" dirty="0">
                          <a:ln>
                            <a:noFill/>
                          </a:ln>
                          <a:solidFill>
                            <a:schemeClr val="tx1"/>
                          </a:solidFill>
                          <a:effectLst/>
                        </a:rPr>
                        <a:t>Elementai</a:t>
                      </a:r>
                      <a:endParaRPr kumimoji="0" lang="de-DE" sz="1800" b="1"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1"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de-DE" sz="1800" b="1" u="none" strike="noStrike" cap="none" normalizeH="0" baseline="0" dirty="0" err="1">
                          <a:ln>
                            <a:noFill/>
                          </a:ln>
                          <a:solidFill>
                            <a:schemeClr val="tx1"/>
                          </a:solidFill>
                          <a:effectLst/>
                        </a:rPr>
                        <a:t>Protean</a:t>
                      </a:r>
                      <a:r>
                        <a:rPr kumimoji="0" lang="de-DE" sz="1800" b="1" u="none" strike="noStrike" cap="none" normalizeH="0" baseline="0" dirty="0">
                          <a:ln>
                            <a:noFill/>
                          </a:ln>
                          <a:solidFill>
                            <a:schemeClr val="tx1"/>
                          </a:solidFill>
                          <a:effectLst/>
                        </a:rPr>
                        <a:t> </a:t>
                      </a:r>
                      <a:r>
                        <a:rPr kumimoji="0" lang="lt-LT" sz="1800" b="1" u="none" strike="noStrike" cap="none" normalizeH="0" baseline="0" dirty="0">
                          <a:ln>
                            <a:noFill/>
                          </a:ln>
                          <a:solidFill>
                            <a:schemeClr val="tx1"/>
                          </a:solidFill>
                          <a:effectLst/>
                        </a:rPr>
                        <a:t>karjera</a:t>
                      </a:r>
                      <a:endParaRPr kumimoji="0" lang="de-DE" sz="1800" b="1"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1"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1" u="none" strike="noStrike" cap="none" normalizeH="0" baseline="0" dirty="0">
                          <a:ln>
                            <a:noFill/>
                          </a:ln>
                          <a:solidFill>
                            <a:schemeClr val="tx1"/>
                          </a:solidFill>
                          <a:effectLst/>
                        </a:rPr>
                        <a:t>Tradiciniai karjeros modeliai organizacijose</a:t>
                      </a:r>
                      <a:endParaRPr kumimoji="0" lang="de-DE" sz="1800" b="1"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0"/>
                  </a:ext>
                </a:extLst>
              </a:tr>
              <a:tr h="747691">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Kas yra centre?</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Individas</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dirty="0">
                          <a:ln>
                            <a:noFill/>
                          </a:ln>
                          <a:solidFill>
                            <a:schemeClr val="tx1"/>
                          </a:solidFill>
                          <a:effectLst/>
                        </a:rPr>
                        <a:t>Organizacija</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1"/>
                  </a:ext>
                </a:extLst>
              </a:tr>
              <a:tr h="747691">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Pagrindinės vertybės</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Laisvė, asmeninis vystymasis</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dirty="0">
                          <a:ln>
                            <a:noFill/>
                          </a:ln>
                          <a:solidFill>
                            <a:schemeClr val="tx1"/>
                          </a:solidFill>
                          <a:effectLst/>
                        </a:rPr>
                        <a:t>Pažanga, paaukštinimo galimybės</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2"/>
                  </a:ext>
                </a:extLst>
              </a:tr>
              <a:tr h="498979">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Mobilumas</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Aukštas</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dirty="0">
                          <a:ln>
                            <a:noFill/>
                          </a:ln>
                          <a:solidFill>
                            <a:schemeClr val="tx1"/>
                          </a:solidFill>
                          <a:effectLst/>
                        </a:rPr>
                        <a:t>Žemas</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3"/>
                  </a:ext>
                </a:extLst>
              </a:tr>
              <a:tr h="498979">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Sėkmės kriterijai</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Psichologinė sėkmė</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dirty="0">
                          <a:ln>
                            <a:noFill/>
                          </a:ln>
                          <a:solidFill>
                            <a:schemeClr val="tx1"/>
                          </a:solidFill>
                          <a:effectLst/>
                        </a:rPr>
                        <a:t>Pozicija, užmokestis</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4"/>
                  </a:ext>
                </a:extLst>
              </a:tr>
              <a:tr h="996403">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l"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Pagrindiniai nuostatai</a:t>
                      </a:r>
                      <a:endParaRPr kumimoji="0" lang="en-US" sz="1800" b="0"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R w="12700" cap="flat" cmpd="sng" algn="ctr">
                      <a:solidFill>
                        <a:schemeClr val="tx1"/>
                      </a:solidFill>
                      <a:prstDash val="dot"/>
                      <a:round/>
                      <a:headEnd type="none" w="med" len="med"/>
                      <a:tailEnd type="none" w="med" len="med"/>
                    </a:lnR>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u="none" strike="noStrike" cap="none" normalizeH="0" baseline="0" noProof="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noProof="0" dirty="0">
                          <a:ln>
                            <a:noFill/>
                          </a:ln>
                          <a:solidFill>
                            <a:schemeClr val="tx1"/>
                          </a:solidFill>
                          <a:effectLst/>
                        </a:rPr>
                        <a:t>Pasitenkinimas darbu, profesinis įsipareigojimas, </a:t>
                      </a:r>
                      <a:r>
                        <a:rPr kumimoji="0" lang="lt-LT" sz="1800" b="1" u="none" strike="noStrike" cap="none" normalizeH="0" baseline="0" noProof="0" dirty="0">
                          <a:ln>
                            <a:noFill/>
                          </a:ln>
                          <a:solidFill>
                            <a:schemeClr val="tx1"/>
                          </a:solidFill>
                          <a:effectLst/>
                        </a:rPr>
                        <a:t>psichologinis kontraktas</a:t>
                      </a:r>
                      <a:endParaRPr kumimoji="0" lang="en-US" sz="1800" b="1" i="0" u="none" strike="noStrike" cap="none" normalizeH="0" baseline="0" noProof="0" dirty="0">
                        <a:ln>
                          <a:noFill/>
                        </a:ln>
                        <a:solidFill>
                          <a:schemeClr val="tx1"/>
                        </a:solidFill>
                        <a:effectLst/>
                        <a:latin typeface="FrutigerCn" charset="0"/>
                        <a:cs typeface="Times New Roman" pitchFamily="18" charset="0"/>
                      </a:endParaRPr>
                    </a:p>
                  </a:txBody>
                  <a:tcPr marL="68854" marR="68854" marT="0" marB="0" horzOverflow="overflow">
                    <a:lnL w="12700" cap="flat" cmpd="sng" algn="ctr">
                      <a:solidFill>
                        <a:schemeClr val="tx1"/>
                      </a:solidFill>
                      <a:prstDash val="dot"/>
                      <a:round/>
                      <a:headEnd type="none" w="med" len="med"/>
                      <a:tailEnd type="none" w="med" len="med"/>
                    </a:ln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de-DE" sz="1800" b="0" u="none" strike="noStrike" cap="none" normalizeH="0" baseline="0" dirty="0">
                        <a:ln>
                          <a:noFill/>
                        </a:ln>
                        <a:solidFill>
                          <a:schemeClr val="tx1"/>
                        </a:solidFill>
                        <a:effectLst/>
                      </a:endParaRPr>
                    </a:p>
                    <a:p>
                      <a:pPr marL="0" marR="0" lvl="0" indent="0" algn="ctr" defTabSz="914400" rtl="0" eaLnBrk="1" fontAlgn="base" latinLnBrk="0" hangingPunct="1">
                        <a:lnSpc>
                          <a:spcPts val="1600"/>
                        </a:lnSpc>
                        <a:spcBef>
                          <a:spcPct val="0"/>
                        </a:spcBef>
                        <a:spcAft>
                          <a:spcPct val="0"/>
                        </a:spcAft>
                        <a:buClrTx/>
                        <a:buSzTx/>
                        <a:buFontTx/>
                        <a:buNone/>
                        <a:tabLst/>
                      </a:pPr>
                      <a:r>
                        <a:rPr kumimoji="0" lang="lt-LT" sz="1800" b="0" u="none" strike="noStrike" cap="none" normalizeH="0" baseline="0" dirty="0">
                          <a:ln>
                            <a:noFill/>
                          </a:ln>
                          <a:solidFill>
                            <a:schemeClr val="tx1"/>
                          </a:solidFill>
                          <a:effectLst/>
                        </a:rPr>
                        <a:t>Organizaciniai įsipareigojimai</a:t>
                      </a: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68854" marR="68854" marT="0" marB="0" horzOverflow="overflow"/>
                </a:tc>
                <a:extLst>
                  <a:ext uri="{0D108BD9-81ED-4DB2-BD59-A6C34878D82A}">
                    <a16:rowId xmlns:a16="http://schemas.microsoft.com/office/drawing/2014/main" val="10005"/>
                  </a:ext>
                </a:extLst>
              </a:tr>
            </a:tbl>
          </a:graphicData>
        </a:graphic>
      </p:graphicFrame>
      <p:pic>
        <p:nvPicPr>
          <p:cNvPr id="2" name="Afbeelding 9" descr="Afbeelding met wit&#10;&#10;Automatisch gegenereerde beschrijving">
            <a:extLst>
              <a:ext uri="{FF2B5EF4-FFF2-40B4-BE49-F238E27FC236}">
                <a16:creationId xmlns:a16="http://schemas.microsoft.com/office/drawing/2014/main" id="{3C27537C-32C6-F861-36A8-19A3D79C1EC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4C07C2DF-BE51-6AD5-BB46-EDECFC56C32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sp>
        <p:nvSpPr>
          <p:cNvPr id="9" name="Textfeld 8">
            <a:extLst>
              <a:ext uri="{FF2B5EF4-FFF2-40B4-BE49-F238E27FC236}">
                <a16:creationId xmlns:a16="http://schemas.microsoft.com/office/drawing/2014/main" id="{C144889A-7D46-F3B6-4BC9-A7BB490FB37A}"/>
              </a:ext>
            </a:extLst>
          </p:cNvPr>
          <p:cNvSpPr txBox="1"/>
          <p:nvPr/>
        </p:nvSpPr>
        <p:spPr>
          <a:xfrm>
            <a:off x="11054686" y="1482435"/>
            <a:ext cx="1191289"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de-DE" sz="1100" b="0" dirty="0">
                <a:effectLst/>
                <a:latin typeface="Jost"/>
                <a:ea typeface="Times New Roman" panose="02020603050405020304" pitchFamily="18" charset="0"/>
                <a:cs typeface="Arial"/>
              </a:rPr>
              <a:t>Hall (1998</a:t>
            </a:r>
            <a:r>
              <a:rPr lang="de-DE" dirty="0">
                <a:latin typeface="Jost"/>
                <a:ea typeface="Times New Roman" panose="02020603050405020304" pitchFamily="18" charset="0"/>
                <a:cs typeface="Arial"/>
              </a:rPr>
              <a:t>)</a:t>
            </a:r>
            <a:endParaRPr lang="en-GB" sz="1105" dirty="0">
              <a:solidFill>
                <a:prstClr val="black"/>
              </a:solidFill>
              <a:latin typeface="Jost"/>
              <a:cs typeface="+mn-cs"/>
            </a:endParaRPr>
          </a:p>
        </p:txBody>
      </p:sp>
    </p:spTree>
    <p:extLst>
      <p:ext uri="{BB962C8B-B14F-4D97-AF65-F5344CB8AC3E}">
        <p14:creationId xmlns:p14="http://schemas.microsoft.com/office/powerpoint/2010/main" val="59199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5DB314-CB28-32F3-8E37-43D07D94AB9D}"/>
              </a:ext>
            </a:extLst>
          </p:cNvPr>
          <p:cNvSpPr>
            <a:spLocks noGrp="1"/>
          </p:cNvSpPr>
          <p:nvPr>
            <p:ph idx="1"/>
          </p:nvPr>
        </p:nvSpPr>
        <p:spPr>
          <a:xfrm>
            <a:off x="841911" y="2186946"/>
            <a:ext cx="10562153" cy="2874826"/>
          </a:xfrm>
          <a:noFill/>
        </p:spPr>
        <p:txBody>
          <a:bodyPr wrap="square" rtlCol="0">
            <a:spAutoFit/>
          </a:bodyPr>
          <a:lstStyle/>
          <a:p>
            <a:pPr marL="0" indent="0" algn="ctr">
              <a:spcBef>
                <a:spcPts val="0"/>
              </a:spcBef>
              <a:buNone/>
            </a:pPr>
            <a:r>
              <a:rPr lang="lt-LT" sz="4018" dirty="0">
                <a:solidFill>
                  <a:schemeClr val="accent1"/>
                </a:solidFill>
                <a:latin typeface="Jost"/>
                <a:ea typeface="+mn-ea"/>
              </a:rPr>
              <a:t>Psichologinis kontraktas </a:t>
            </a:r>
            <a:r>
              <a:rPr lang="lt-LT" sz="4018" dirty="0">
                <a:latin typeface="Jost"/>
                <a:ea typeface="+mn-ea"/>
              </a:rPr>
              <a:t>apibūdina abipusius lūkesčius ir įsipareigojimus, kurie </a:t>
            </a:r>
            <a:r>
              <a:rPr lang="lt-LT" sz="4018" dirty="0">
                <a:solidFill>
                  <a:schemeClr val="accent1"/>
                </a:solidFill>
                <a:latin typeface="Jost"/>
                <a:ea typeface="+mn-ea"/>
              </a:rPr>
              <a:t>peržengia teisinės</a:t>
            </a:r>
            <a:r>
              <a:rPr lang="lt-LT" sz="4018" dirty="0">
                <a:latin typeface="Jost"/>
                <a:ea typeface="+mn-ea"/>
              </a:rPr>
              <a:t> sutarties </a:t>
            </a:r>
            <a:r>
              <a:rPr lang="lt-LT" sz="4018" dirty="0">
                <a:solidFill>
                  <a:schemeClr val="accent1"/>
                </a:solidFill>
                <a:latin typeface="Jost"/>
                <a:ea typeface="+mn-ea"/>
              </a:rPr>
              <a:t>ribas</a:t>
            </a:r>
            <a:r>
              <a:rPr lang="lt-LT" sz="4018" dirty="0">
                <a:latin typeface="Jost"/>
                <a:ea typeface="+mn-ea"/>
              </a:rPr>
              <a:t> ir yra apibrėžiami asmens  suvokimu, kad jis tenkina </a:t>
            </a:r>
            <a:r>
              <a:rPr lang="lt-LT" sz="4018" dirty="0">
                <a:solidFill>
                  <a:schemeClr val="accent1"/>
                </a:solidFill>
                <a:latin typeface="Jost"/>
                <a:ea typeface="+mn-ea"/>
              </a:rPr>
              <a:t>savo lūkesčius </a:t>
            </a:r>
            <a:r>
              <a:rPr lang="lt-LT" sz="4018" dirty="0">
                <a:latin typeface="Jost"/>
                <a:ea typeface="+mn-ea"/>
              </a:rPr>
              <a:t>mainais į savo </a:t>
            </a:r>
            <a:r>
              <a:rPr lang="lt-LT" sz="4018" dirty="0">
                <a:solidFill>
                  <a:schemeClr val="accent1"/>
                </a:solidFill>
                <a:latin typeface="Jost"/>
                <a:ea typeface="+mn-ea"/>
              </a:rPr>
              <a:t>įsipareigojimą organizacijai</a:t>
            </a:r>
            <a:endParaRPr lang="de-DE" sz="4018" dirty="0">
              <a:latin typeface="Jost"/>
              <a:ea typeface="+mn-ea"/>
            </a:endParaRPr>
          </a:p>
        </p:txBody>
      </p:sp>
      <p:sp>
        <p:nvSpPr>
          <p:cNvPr id="3" name="Titel 2">
            <a:extLst>
              <a:ext uri="{FF2B5EF4-FFF2-40B4-BE49-F238E27FC236}">
                <a16:creationId xmlns:a16="http://schemas.microsoft.com/office/drawing/2014/main" id="{605BAD06-5495-5BE0-AA24-211874E3E7A5}"/>
              </a:ext>
            </a:extLst>
          </p:cNvPr>
          <p:cNvSpPr>
            <a:spLocks noGrp="1"/>
          </p:cNvSpPr>
          <p:nvPr>
            <p:ph type="title"/>
          </p:nvPr>
        </p:nvSpPr>
        <p:spPr/>
        <p:txBody>
          <a:bodyPr/>
          <a:lstStyle/>
          <a:p>
            <a:r>
              <a:rPr lang="en-GB" dirty="0"/>
              <a:t>Protean </a:t>
            </a:r>
            <a:r>
              <a:rPr lang="lt-LT" dirty="0"/>
              <a:t>karjera</a:t>
            </a:r>
            <a:r>
              <a:rPr lang="en-GB" dirty="0"/>
              <a:t> II (Hall)</a:t>
            </a:r>
          </a:p>
        </p:txBody>
      </p:sp>
      <p:sp>
        <p:nvSpPr>
          <p:cNvPr id="12" name="Fußzeilenplatzhalter 11">
            <a:extLst>
              <a:ext uri="{FF2B5EF4-FFF2-40B4-BE49-F238E27FC236}">
                <a16:creationId xmlns:a16="http://schemas.microsoft.com/office/drawing/2014/main" id="{9EAD6308-9973-C730-EDE8-820C6E03A3AB}"/>
              </a:ext>
            </a:extLst>
          </p:cNvPr>
          <p:cNvSpPr>
            <a:spLocks noGrp="1"/>
          </p:cNvSpPr>
          <p:nvPr>
            <p:ph type="ftr" sz="quarter" idx="11"/>
          </p:nvPr>
        </p:nvSpPr>
        <p:spPr/>
        <p:txBody>
          <a:bodyPr/>
          <a:lstStyle/>
          <a:p>
            <a:r>
              <a:rPr lang="en-GB" noProof="0"/>
              <a:t>ERASMUS+ DIGIGEN 
Project Ref. No. 2021-1-DE02-KA220-VET-000025335</a:t>
            </a:r>
          </a:p>
        </p:txBody>
      </p:sp>
      <p:sp>
        <p:nvSpPr>
          <p:cNvPr id="13" name="Foliennummernplatzhalter 12">
            <a:extLst>
              <a:ext uri="{FF2B5EF4-FFF2-40B4-BE49-F238E27FC236}">
                <a16:creationId xmlns:a16="http://schemas.microsoft.com/office/drawing/2014/main" id="{26E87C61-A3C3-DCC7-B04B-A6C2FBC27C2B}"/>
              </a:ext>
            </a:extLst>
          </p:cNvPr>
          <p:cNvSpPr>
            <a:spLocks noGrp="1"/>
          </p:cNvSpPr>
          <p:nvPr>
            <p:ph type="sldNum" sz="quarter" idx="12"/>
          </p:nvPr>
        </p:nvSpPr>
        <p:spPr/>
        <p:txBody>
          <a:bodyPr/>
          <a:lstStyle/>
          <a:p>
            <a:fld id="{F96B14D3-7D2A-2041-9DA6-67735C9926F2}" type="slidenum">
              <a:rPr lang="en-GB" noProof="0" smtClean="0"/>
              <a:t>13</a:t>
            </a:fld>
            <a:endParaRPr lang="en-GB" noProof="0"/>
          </a:p>
        </p:txBody>
      </p:sp>
      <p:pic>
        <p:nvPicPr>
          <p:cNvPr id="5" name="Afbeelding 9" descr="Afbeelding met wit&#10;&#10;Automatisch gegenereerde beschrijving">
            <a:extLst>
              <a:ext uri="{FF2B5EF4-FFF2-40B4-BE49-F238E27FC236}">
                <a16:creationId xmlns:a16="http://schemas.microsoft.com/office/drawing/2014/main" id="{EEC586B3-DB90-F858-FBD4-836D3278D86F}"/>
              </a:ext>
            </a:extLst>
          </p:cNvPr>
          <p:cNvPicPr>
            <a:picLocks noChangeAspect="1"/>
          </p:cNvPicPr>
          <p:nvPr/>
        </p:nvPicPr>
        <p:blipFill>
          <a:blip r:embed="rId2"/>
          <a:stretch>
            <a:fillRect/>
          </a:stretch>
        </p:blipFill>
        <p:spPr>
          <a:xfrm>
            <a:off x="-262445" y="-295174"/>
            <a:ext cx="1161547" cy="1059717"/>
          </a:xfrm>
          <a:prstGeom prst="rect">
            <a:avLst/>
          </a:prstGeom>
        </p:spPr>
      </p:pic>
      <p:sp>
        <p:nvSpPr>
          <p:cNvPr id="6" name="Textfeld 5">
            <a:extLst>
              <a:ext uri="{FF2B5EF4-FFF2-40B4-BE49-F238E27FC236}">
                <a16:creationId xmlns:a16="http://schemas.microsoft.com/office/drawing/2014/main" id="{8AF87E7E-A836-B7D5-2012-43B997176DF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sp>
        <p:nvSpPr>
          <p:cNvPr id="9" name="Textfeld 8">
            <a:extLst>
              <a:ext uri="{FF2B5EF4-FFF2-40B4-BE49-F238E27FC236}">
                <a16:creationId xmlns:a16="http://schemas.microsoft.com/office/drawing/2014/main" id="{DFA24646-D23C-CA13-5B0B-2BEAFE78A64F}"/>
              </a:ext>
            </a:extLst>
          </p:cNvPr>
          <p:cNvSpPr txBox="1"/>
          <p:nvPr/>
        </p:nvSpPr>
        <p:spPr>
          <a:xfrm>
            <a:off x="5527342" y="5623137"/>
            <a:ext cx="1191289" cy="262380"/>
          </a:xfrm>
          <a:prstGeom prst="rect">
            <a:avLst/>
          </a:prstGeom>
          <a:noFill/>
        </p:spPr>
        <p:txBody>
          <a:bodyPr wrap="square" rtlCol="0">
            <a:spAutoFit/>
          </a:bodyPr>
          <a:lstStyle>
            <a:defPPr>
              <a:defRPr lang="de-DE"/>
            </a:defPPr>
            <a:lvl1pPr>
              <a:defRPr sz="1100"/>
            </a:lvl1pPr>
          </a:lstStyle>
          <a:p>
            <a:pPr algn="ctr" defTabSz="918423" eaLnBrk="1" fontAlgn="auto" hangingPunct="1">
              <a:spcBef>
                <a:spcPts val="0"/>
              </a:spcBef>
              <a:spcAft>
                <a:spcPts val="0"/>
              </a:spcAft>
            </a:pPr>
            <a:r>
              <a:rPr lang="en-US" sz="1105" dirty="0">
                <a:solidFill>
                  <a:prstClr val="black"/>
                </a:solidFill>
                <a:latin typeface="Jost"/>
                <a:cs typeface="+mn-cs"/>
              </a:rPr>
              <a:t>Hecker (2010)</a:t>
            </a:r>
            <a:endParaRPr lang="en-GB" sz="1105" dirty="0">
              <a:solidFill>
                <a:prstClr val="black"/>
              </a:solidFill>
              <a:latin typeface="Jost"/>
              <a:cs typeface="+mn-cs"/>
            </a:endParaRPr>
          </a:p>
        </p:txBody>
      </p:sp>
    </p:spTree>
    <p:extLst>
      <p:ext uri="{BB962C8B-B14F-4D97-AF65-F5344CB8AC3E}">
        <p14:creationId xmlns:p14="http://schemas.microsoft.com/office/powerpoint/2010/main" val="73885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BF1418F-5CD8-F04E-5795-57CC519C040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A2692C2-8BB0-DA54-B1BB-CE30F7C62D03}"/>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6" name="Titel 5">
            <a:extLst>
              <a:ext uri="{FF2B5EF4-FFF2-40B4-BE49-F238E27FC236}">
                <a16:creationId xmlns:a16="http://schemas.microsoft.com/office/drawing/2014/main" id="{FFBBD68E-2119-EC25-B59E-F701CEF6AA6F}"/>
              </a:ext>
            </a:extLst>
          </p:cNvPr>
          <p:cNvSpPr>
            <a:spLocks noGrp="1"/>
          </p:cNvSpPr>
          <p:nvPr>
            <p:ph type="title"/>
          </p:nvPr>
        </p:nvSpPr>
        <p:spPr>
          <a:xfrm>
            <a:off x="841912" y="374277"/>
            <a:ext cx="9964206" cy="784018"/>
          </a:xfrm>
        </p:spPr>
        <p:txBody>
          <a:bodyPr/>
          <a:lstStyle/>
          <a:p>
            <a:r>
              <a:rPr lang="lt-LT" sz="4800" dirty="0"/>
              <a:t>Informacijos struktūrinė metodika </a:t>
            </a:r>
            <a:r>
              <a:rPr lang="en-GB" sz="4800" dirty="0"/>
              <a:t>I</a:t>
            </a:r>
          </a:p>
        </p:txBody>
      </p:sp>
      <p:graphicFrame>
        <p:nvGraphicFramePr>
          <p:cNvPr id="7" name="Inhaltsplatzhalter 9">
            <a:extLst>
              <a:ext uri="{FF2B5EF4-FFF2-40B4-BE49-F238E27FC236}">
                <a16:creationId xmlns:a16="http://schemas.microsoft.com/office/drawing/2014/main" id="{C89A2F1B-56A3-41BB-8F8B-BEB5818F130E}"/>
              </a:ext>
            </a:extLst>
          </p:cNvPr>
          <p:cNvGraphicFramePr>
            <a:graphicFrameLocks noGrp="1"/>
          </p:cNvGraphicFramePr>
          <p:nvPr>
            <p:ph idx="1"/>
            <p:extLst>
              <p:ext uri="{D42A27DB-BD31-4B8C-83A1-F6EECF244321}">
                <p14:modId xmlns:p14="http://schemas.microsoft.com/office/powerpoint/2010/main" val="2146179979"/>
              </p:ext>
            </p:extLst>
          </p:nvPr>
        </p:nvGraphicFramePr>
        <p:xfrm>
          <a:off x="627970" y="2529103"/>
          <a:ext cx="5255543" cy="343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Inhaltsplatzhalter 11">
            <a:extLst>
              <a:ext uri="{FF2B5EF4-FFF2-40B4-BE49-F238E27FC236}">
                <a16:creationId xmlns:a16="http://schemas.microsoft.com/office/drawing/2014/main" id="{10B721B8-5D12-0616-8EDC-EDF7273D5534}"/>
              </a:ext>
            </a:extLst>
          </p:cNvPr>
          <p:cNvGraphicFramePr>
            <a:graphicFrameLocks/>
          </p:cNvGraphicFramePr>
          <p:nvPr>
            <p:extLst>
              <p:ext uri="{D42A27DB-BD31-4B8C-83A1-F6EECF244321}">
                <p14:modId xmlns:p14="http://schemas.microsoft.com/office/powerpoint/2010/main" val="3209043332"/>
              </p:ext>
            </p:extLst>
          </p:nvPr>
        </p:nvGraphicFramePr>
        <p:xfrm>
          <a:off x="6954281" y="2197281"/>
          <a:ext cx="4692144" cy="4110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feld 8">
            <a:extLst>
              <a:ext uri="{FF2B5EF4-FFF2-40B4-BE49-F238E27FC236}">
                <a16:creationId xmlns:a16="http://schemas.microsoft.com/office/drawing/2014/main" id="{24B76F20-B902-78C4-4699-21EDC3068FF6}"/>
              </a:ext>
            </a:extLst>
          </p:cNvPr>
          <p:cNvSpPr txBox="1"/>
          <p:nvPr/>
        </p:nvSpPr>
        <p:spPr>
          <a:xfrm>
            <a:off x="899102" y="2029814"/>
            <a:ext cx="4862946" cy="461665"/>
          </a:xfrm>
          <a:prstGeom prst="rect">
            <a:avLst/>
          </a:prstGeom>
          <a:noFill/>
        </p:spPr>
        <p:txBody>
          <a:bodyPr wrap="square" rtlCol="0">
            <a:spAutoFit/>
          </a:bodyPr>
          <a:lstStyle/>
          <a:p>
            <a:r>
              <a:rPr lang="lt-LT" sz="2400" dirty="0">
                <a:solidFill>
                  <a:schemeClr val="accent1"/>
                </a:solidFill>
                <a:latin typeface="+mn-lt"/>
              </a:rPr>
              <a:t>SPRENDIMŲ PRIĖMIMO ETAPAI</a:t>
            </a:r>
            <a:endParaRPr lang="en-GB" sz="2400" dirty="0">
              <a:solidFill>
                <a:schemeClr val="accent1"/>
              </a:solidFill>
              <a:latin typeface="+mn-lt"/>
            </a:endParaRPr>
          </a:p>
        </p:txBody>
      </p:sp>
      <p:sp>
        <p:nvSpPr>
          <p:cNvPr id="10" name="Textfeld 9">
            <a:extLst>
              <a:ext uri="{FF2B5EF4-FFF2-40B4-BE49-F238E27FC236}">
                <a16:creationId xmlns:a16="http://schemas.microsoft.com/office/drawing/2014/main" id="{8E14D5CA-9064-6FA8-6677-D4ADC981AC47}"/>
              </a:ext>
            </a:extLst>
          </p:cNvPr>
          <p:cNvSpPr txBox="1"/>
          <p:nvPr/>
        </p:nvSpPr>
        <p:spPr>
          <a:xfrm>
            <a:off x="6954281" y="1749378"/>
            <a:ext cx="4862946" cy="461665"/>
          </a:xfrm>
          <a:prstGeom prst="rect">
            <a:avLst/>
          </a:prstGeom>
          <a:noFill/>
        </p:spPr>
        <p:txBody>
          <a:bodyPr wrap="square" rtlCol="0">
            <a:spAutoFit/>
          </a:bodyPr>
          <a:lstStyle/>
          <a:p>
            <a:r>
              <a:rPr lang="lt-LT" sz="2400" dirty="0">
                <a:solidFill>
                  <a:schemeClr val="accent1"/>
                </a:solidFill>
                <a:latin typeface="+mn-lt"/>
              </a:rPr>
              <a:t>ĮTAKĄ DARANTI INFORMACIJA</a:t>
            </a:r>
            <a:endParaRPr lang="en-GB" sz="2400" dirty="0">
              <a:solidFill>
                <a:schemeClr val="accent1"/>
              </a:solidFill>
              <a:latin typeface="+mn-lt"/>
            </a:endParaRPr>
          </a:p>
        </p:txBody>
      </p:sp>
      <p:sp>
        <p:nvSpPr>
          <p:cNvPr id="11" name="Pfeil: nach rechts 10">
            <a:extLst>
              <a:ext uri="{FF2B5EF4-FFF2-40B4-BE49-F238E27FC236}">
                <a16:creationId xmlns:a16="http://schemas.microsoft.com/office/drawing/2014/main" id="{697EA8FC-1BC4-408A-4498-29AAB9545FFE}"/>
              </a:ext>
            </a:extLst>
          </p:cNvPr>
          <p:cNvSpPr/>
          <p:nvPr/>
        </p:nvSpPr>
        <p:spPr>
          <a:xfrm flipH="1">
            <a:off x="6054315" y="3677908"/>
            <a:ext cx="755795" cy="1137166"/>
          </a:xfrm>
          <a:prstGeom prst="rightArrow">
            <a:avLst>
              <a:gd name="adj1" fmla="val 64344"/>
              <a:gd name="adj2" fmla="val 558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fbeelding 9" descr="Afbeelding met wit&#10;&#10;Automatisch gegenereerde beschrijving">
            <a:extLst>
              <a:ext uri="{FF2B5EF4-FFF2-40B4-BE49-F238E27FC236}">
                <a16:creationId xmlns:a16="http://schemas.microsoft.com/office/drawing/2014/main" id="{9351B1DC-BEF4-5F5F-5F04-8397BF5B961B}"/>
              </a:ext>
            </a:extLst>
          </p:cNvPr>
          <p:cNvPicPr>
            <a:picLocks noChangeAspect="1"/>
          </p:cNvPicPr>
          <p:nvPr/>
        </p:nvPicPr>
        <p:blipFill>
          <a:blip r:embed="rId12"/>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77AEEBFB-026B-126E-7318-F2C2910B2BDE}"/>
              </a:ext>
            </a:extLst>
          </p:cNvPr>
          <p:cNvSpPr txBox="1"/>
          <p:nvPr/>
        </p:nvSpPr>
        <p:spPr>
          <a:xfrm>
            <a:off x="32420" y="112667"/>
            <a:ext cx="762052"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24" name="TextBox 23">
            <a:extLst>
              <a:ext uri="{FF2B5EF4-FFF2-40B4-BE49-F238E27FC236}">
                <a16:creationId xmlns:a16="http://schemas.microsoft.com/office/drawing/2014/main" id="{5C24C96C-ECC4-EA60-C00A-F6E866FCEF26}"/>
              </a:ext>
            </a:extLst>
          </p:cNvPr>
          <p:cNvSpPr txBox="1"/>
          <p:nvPr/>
        </p:nvSpPr>
        <p:spPr>
          <a:xfrm>
            <a:off x="10408515" y="1520248"/>
            <a:ext cx="18374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err="1">
                <a:solidFill>
                  <a:srgbClr val="333333"/>
                </a:solidFill>
                <a:latin typeface="Jost"/>
                <a:cs typeface="Arial"/>
              </a:rPr>
              <a:t>Ertelt</a:t>
            </a:r>
            <a:r>
              <a:rPr lang="en-US" sz="1200" dirty="0">
                <a:solidFill>
                  <a:srgbClr val="333333"/>
                </a:solidFill>
                <a:latin typeface="Jost"/>
                <a:cs typeface="Arial"/>
              </a:rPr>
              <a:t>/Schulz (2019)</a:t>
            </a:r>
            <a:endParaRPr lang="en-US" sz="1200" dirty="0"/>
          </a:p>
        </p:txBody>
      </p:sp>
    </p:spTree>
    <p:extLst>
      <p:ext uri="{BB962C8B-B14F-4D97-AF65-F5344CB8AC3E}">
        <p14:creationId xmlns:p14="http://schemas.microsoft.com/office/powerpoint/2010/main" val="160643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BF1418F-5CD8-F04E-5795-57CC519C040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A2692C2-8BB0-DA54-B1BB-CE30F7C62D03}"/>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6" name="Titel 5">
            <a:extLst>
              <a:ext uri="{FF2B5EF4-FFF2-40B4-BE49-F238E27FC236}">
                <a16:creationId xmlns:a16="http://schemas.microsoft.com/office/drawing/2014/main" id="{FFBBD68E-2119-EC25-B59E-F701CEF6AA6F}"/>
              </a:ext>
            </a:extLst>
          </p:cNvPr>
          <p:cNvSpPr>
            <a:spLocks noGrp="1"/>
          </p:cNvSpPr>
          <p:nvPr>
            <p:ph type="title"/>
          </p:nvPr>
        </p:nvSpPr>
        <p:spPr>
          <a:xfrm>
            <a:off x="841911" y="374277"/>
            <a:ext cx="10141279" cy="784018"/>
          </a:xfrm>
        </p:spPr>
        <p:txBody>
          <a:bodyPr/>
          <a:lstStyle/>
          <a:p>
            <a:r>
              <a:rPr lang="lt-LT" sz="4800" dirty="0"/>
              <a:t>Informacijos struktūrinė metodika </a:t>
            </a:r>
            <a:r>
              <a:rPr lang="en-GB" sz="4800" dirty="0"/>
              <a:t>II</a:t>
            </a:r>
          </a:p>
        </p:txBody>
      </p:sp>
      <p:grpSp>
        <p:nvGrpSpPr>
          <p:cNvPr id="2" name="Gruppieren 1">
            <a:extLst>
              <a:ext uri="{FF2B5EF4-FFF2-40B4-BE49-F238E27FC236}">
                <a16:creationId xmlns:a16="http://schemas.microsoft.com/office/drawing/2014/main" id="{D3FE34B3-5EE9-633B-2A46-FE4C1C90342C}"/>
              </a:ext>
            </a:extLst>
          </p:cNvPr>
          <p:cNvGrpSpPr/>
          <p:nvPr/>
        </p:nvGrpSpPr>
        <p:grpSpPr>
          <a:xfrm>
            <a:off x="2202753" y="2884040"/>
            <a:ext cx="7419593" cy="3043118"/>
            <a:chOff x="2612634" y="2503086"/>
            <a:chExt cx="6001430" cy="1677827"/>
          </a:xfrm>
        </p:grpSpPr>
        <p:sp>
          <p:nvSpPr>
            <p:cNvPr id="12" name="Freihandform: Form 11">
              <a:extLst>
                <a:ext uri="{FF2B5EF4-FFF2-40B4-BE49-F238E27FC236}">
                  <a16:creationId xmlns:a16="http://schemas.microsoft.com/office/drawing/2014/main" id="{EDA1AF4B-2F2E-62BA-3E48-5C53622A9368}"/>
                </a:ext>
              </a:extLst>
            </p:cNvPr>
            <p:cNvSpPr/>
            <p:nvPr/>
          </p:nvSpPr>
          <p:spPr>
            <a:xfrm>
              <a:off x="2612634" y="2503087"/>
              <a:ext cx="2936112" cy="788762"/>
            </a:xfrm>
            <a:custGeom>
              <a:avLst/>
              <a:gdLst>
                <a:gd name="connsiteX0" fmla="*/ 0 w 5255543"/>
                <a:gd name="connsiteY0" fmla="*/ 131463 h 788762"/>
                <a:gd name="connsiteX1" fmla="*/ 131463 w 5255543"/>
                <a:gd name="connsiteY1" fmla="*/ 0 h 788762"/>
                <a:gd name="connsiteX2" fmla="*/ 5124080 w 5255543"/>
                <a:gd name="connsiteY2" fmla="*/ 0 h 788762"/>
                <a:gd name="connsiteX3" fmla="*/ 5255543 w 5255543"/>
                <a:gd name="connsiteY3" fmla="*/ 131463 h 788762"/>
                <a:gd name="connsiteX4" fmla="*/ 5255543 w 5255543"/>
                <a:gd name="connsiteY4" fmla="*/ 657299 h 788762"/>
                <a:gd name="connsiteX5" fmla="*/ 5124080 w 5255543"/>
                <a:gd name="connsiteY5" fmla="*/ 788762 h 788762"/>
                <a:gd name="connsiteX6" fmla="*/ 131463 w 5255543"/>
                <a:gd name="connsiteY6" fmla="*/ 788762 h 788762"/>
                <a:gd name="connsiteX7" fmla="*/ 0 w 5255543"/>
                <a:gd name="connsiteY7" fmla="*/ 657299 h 788762"/>
                <a:gd name="connsiteX8" fmla="*/ 0 w 5255543"/>
                <a:gd name="connsiteY8" fmla="*/ 131463 h 7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543" h="788762">
                  <a:moveTo>
                    <a:pt x="0" y="131463"/>
                  </a:moveTo>
                  <a:cubicBezTo>
                    <a:pt x="0" y="58858"/>
                    <a:pt x="58858" y="0"/>
                    <a:pt x="131463" y="0"/>
                  </a:cubicBezTo>
                  <a:lnTo>
                    <a:pt x="5124080" y="0"/>
                  </a:lnTo>
                  <a:cubicBezTo>
                    <a:pt x="5196685" y="0"/>
                    <a:pt x="5255543" y="58858"/>
                    <a:pt x="5255543" y="131463"/>
                  </a:cubicBezTo>
                  <a:lnTo>
                    <a:pt x="5255543" y="657299"/>
                  </a:lnTo>
                  <a:cubicBezTo>
                    <a:pt x="5255543" y="729904"/>
                    <a:pt x="5196685" y="788762"/>
                    <a:pt x="5124080" y="788762"/>
                  </a:cubicBezTo>
                  <a:lnTo>
                    <a:pt x="131463" y="788762"/>
                  </a:lnTo>
                  <a:cubicBezTo>
                    <a:pt x="58858" y="788762"/>
                    <a:pt x="0" y="729904"/>
                    <a:pt x="0" y="657299"/>
                  </a:cubicBezTo>
                  <a:lnTo>
                    <a:pt x="0" y="131463"/>
                  </a:lnTo>
                  <a:close/>
                </a:path>
              </a:pathLst>
            </a:custGeom>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spcFirstLastPara="0" vert="horz" wrap="square" lIns="103274" tIns="103274" rIns="103274" bIns="103274" numCol="1" spcCol="1270" anchor="ctr" anchorCtr="0">
              <a:noAutofit/>
            </a:bodyPr>
            <a:lstStyle/>
            <a:p>
              <a:pPr marL="0" lvl="0" indent="0" algn="ctr" defTabSz="755650">
                <a:lnSpc>
                  <a:spcPct val="90000"/>
                </a:lnSpc>
                <a:spcBef>
                  <a:spcPct val="0"/>
                </a:spcBef>
                <a:spcAft>
                  <a:spcPct val="35000"/>
                </a:spcAft>
                <a:buNone/>
              </a:pPr>
              <a:r>
                <a:rPr lang="lt-LT" kern="1200" dirty="0"/>
                <a:t>Faktų ir alternatyvų pareiškimai</a:t>
              </a:r>
              <a:endParaRPr lang="en-GB" kern="1200" dirty="0"/>
            </a:p>
          </p:txBody>
        </p:sp>
        <p:sp>
          <p:nvSpPr>
            <p:cNvPr id="13" name="Freihandform: Form 12">
              <a:extLst>
                <a:ext uri="{FF2B5EF4-FFF2-40B4-BE49-F238E27FC236}">
                  <a16:creationId xmlns:a16="http://schemas.microsoft.com/office/drawing/2014/main" id="{795FB483-407F-24AD-73ED-2A4EDA1CC176}"/>
                </a:ext>
              </a:extLst>
            </p:cNvPr>
            <p:cNvSpPr/>
            <p:nvPr/>
          </p:nvSpPr>
          <p:spPr>
            <a:xfrm>
              <a:off x="5677952" y="2503086"/>
              <a:ext cx="2936112" cy="788762"/>
            </a:xfrm>
            <a:custGeom>
              <a:avLst/>
              <a:gdLst>
                <a:gd name="connsiteX0" fmla="*/ 0 w 5255543"/>
                <a:gd name="connsiteY0" fmla="*/ 131463 h 788762"/>
                <a:gd name="connsiteX1" fmla="*/ 131463 w 5255543"/>
                <a:gd name="connsiteY1" fmla="*/ 0 h 788762"/>
                <a:gd name="connsiteX2" fmla="*/ 5124080 w 5255543"/>
                <a:gd name="connsiteY2" fmla="*/ 0 h 788762"/>
                <a:gd name="connsiteX3" fmla="*/ 5255543 w 5255543"/>
                <a:gd name="connsiteY3" fmla="*/ 131463 h 788762"/>
                <a:gd name="connsiteX4" fmla="*/ 5255543 w 5255543"/>
                <a:gd name="connsiteY4" fmla="*/ 657299 h 788762"/>
                <a:gd name="connsiteX5" fmla="*/ 5124080 w 5255543"/>
                <a:gd name="connsiteY5" fmla="*/ 788762 h 788762"/>
                <a:gd name="connsiteX6" fmla="*/ 131463 w 5255543"/>
                <a:gd name="connsiteY6" fmla="*/ 788762 h 788762"/>
                <a:gd name="connsiteX7" fmla="*/ 0 w 5255543"/>
                <a:gd name="connsiteY7" fmla="*/ 657299 h 788762"/>
                <a:gd name="connsiteX8" fmla="*/ 0 w 5255543"/>
                <a:gd name="connsiteY8" fmla="*/ 131463 h 7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543" h="788762">
                  <a:moveTo>
                    <a:pt x="0" y="131463"/>
                  </a:moveTo>
                  <a:cubicBezTo>
                    <a:pt x="0" y="58858"/>
                    <a:pt x="58858" y="0"/>
                    <a:pt x="131463" y="0"/>
                  </a:cubicBezTo>
                  <a:lnTo>
                    <a:pt x="5124080" y="0"/>
                  </a:lnTo>
                  <a:cubicBezTo>
                    <a:pt x="5196685" y="0"/>
                    <a:pt x="5255543" y="58858"/>
                    <a:pt x="5255543" y="131463"/>
                  </a:cubicBezTo>
                  <a:lnTo>
                    <a:pt x="5255543" y="657299"/>
                  </a:lnTo>
                  <a:cubicBezTo>
                    <a:pt x="5255543" y="729904"/>
                    <a:pt x="5196685" y="788762"/>
                    <a:pt x="5124080" y="788762"/>
                  </a:cubicBezTo>
                  <a:lnTo>
                    <a:pt x="131463" y="788762"/>
                  </a:lnTo>
                  <a:cubicBezTo>
                    <a:pt x="58858" y="788762"/>
                    <a:pt x="0" y="729904"/>
                    <a:pt x="0" y="657299"/>
                  </a:cubicBezTo>
                  <a:lnTo>
                    <a:pt x="0" y="131463"/>
                  </a:lnTo>
                  <a:close/>
                </a:path>
              </a:pathLst>
            </a:custGeom>
          </p:spPr>
          <p:style>
            <a:lnRef idx="2">
              <a:schemeClr val="lt1">
                <a:hueOff val="0"/>
                <a:satOff val="0"/>
                <a:lumOff val="0"/>
                <a:alphaOff val="0"/>
              </a:schemeClr>
            </a:lnRef>
            <a:fillRef idx="1">
              <a:schemeClr val="accent5">
                <a:shade val="80000"/>
                <a:hueOff val="65774"/>
                <a:satOff val="-6351"/>
                <a:lumOff val="12946"/>
                <a:alphaOff val="0"/>
              </a:schemeClr>
            </a:fillRef>
            <a:effectRef idx="0">
              <a:schemeClr val="accent5">
                <a:shade val="80000"/>
                <a:hueOff val="65774"/>
                <a:satOff val="-6351"/>
                <a:lumOff val="12946"/>
                <a:alphaOff val="0"/>
              </a:schemeClr>
            </a:effectRef>
            <a:fontRef idx="minor">
              <a:schemeClr val="lt1"/>
            </a:fontRef>
          </p:style>
          <p:txBody>
            <a:bodyPr spcFirstLastPara="0" vert="horz" wrap="square" lIns="103274" tIns="103274" rIns="103274" bIns="103274" numCol="1" spcCol="1270" anchor="ctr" anchorCtr="0">
              <a:noAutofit/>
            </a:bodyPr>
            <a:lstStyle/>
            <a:p>
              <a:pPr marL="0" lvl="0" indent="0" algn="ctr" defTabSz="755650">
                <a:lnSpc>
                  <a:spcPct val="90000"/>
                </a:lnSpc>
                <a:spcBef>
                  <a:spcPct val="0"/>
                </a:spcBef>
                <a:spcAft>
                  <a:spcPct val="35000"/>
                </a:spcAft>
                <a:buNone/>
              </a:pPr>
              <a:r>
                <a:rPr lang="lt-LT" kern="1200" dirty="0"/>
                <a:t>Vertinimų, kriterijų, pageidavimų, atmetimo pareiškimai</a:t>
              </a:r>
              <a:endParaRPr lang="de-DE" kern="1200" dirty="0"/>
            </a:p>
          </p:txBody>
        </p:sp>
        <p:sp>
          <p:nvSpPr>
            <p:cNvPr id="14" name="Freihandform: Form 13">
              <a:extLst>
                <a:ext uri="{FF2B5EF4-FFF2-40B4-BE49-F238E27FC236}">
                  <a16:creationId xmlns:a16="http://schemas.microsoft.com/office/drawing/2014/main" id="{A48FCBB4-E0B1-CE2B-5953-FB0F3D6A1E70}"/>
                </a:ext>
              </a:extLst>
            </p:cNvPr>
            <p:cNvSpPr/>
            <p:nvPr/>
          </p:nvSpPr>
          <p:spPr>
            <a:xfrm>
              <a:off x="2612634" y="3392151"/>
              <a:ext cx="2936112" cy="788762"/>
            </a:xfrm>
            <a:custGeom>
              <a:avLst/>
              <a:gdLst>
                <a:gd name="connsiteX0" fmla="*/ 0 w 5255543"/>
                <a:gd name="connsiteY0" fmla="*/ 131463 h 788762"/>
                <a:gd name="connsiteX1" fmla="*/ 131463 w 5255543"/>
                <a:gd name="connsiteY1" fmla="*/ 0 h 788762"/>
                <a:gd name="connsiteX2" fmla="*/ 5124080 w 5255543"/>
                <a:gd name="connsiteY2" fmla="*/ 0 h 788762"/>
                <a:gd name="connsiteX3" fmla="*/ 5255543 w 5255543"/>
                <a:gd name="connsiteY3" fmla="*/ 131463 h 788762"/>
                <a:gd name="connsiteX4" fmla="*/ 5255543 w 5255543"/>
                <a:gd name="connsiteY4" fmla="*/ 657299 h 788762"/>
                <a:gd name="connsiteX5" fmla="*/ 5124080 w 5255543"/>
                <a:gd name="connsiteY5" fmla="*/ 788762 h 788762"/>
                <a:gd name="connsiteX6" fmla="*/ 131463 w 5255543"/>
                <a:gd name="connsiteY6" fmla="*/ 788762 h 788762"/>
                <a:gd name="connsiteX7" fmla="*/ 0 w 5255543"/>
                <a:gd name="connsiteY7" fmla="*/ 657299 h 788762"/>
                <a:gd name="connsiteX8" fmla="*/ 0 w 5255543"/>
                <a:gd name="connsiteY8" fmla="*/ 131463 h 7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543" h="788762">
                  <a:moveTo>
                    <a:pt x="0" y="131463"/>
                  </a:moveTo>
                  <a:cubicBezTo>
                    <a:pt x="0" y="58858"/>
                    <a:pt x="58858" y="0"/>
                    <a:pt x="131463" y="0"/>
                  </a:cubicBezTo>
                  <a:lnTo>
                    <a:pt x="5124080" y="0"/>
                  </a:lnTo>
                  <a:cubicBezTo>
                    <a:pt x="5196685" y="0"/>
                    <a:pt x="5255543" y="58858"/>
                    <a:pt x="5255543" y="131463"/>
                  </a:cubicBezTo>
                  <a:lnTo>
                    <a:pt x="5255543" y="657299"/>
                  </a:lnTo>
                  <a:cubicBezTo>
                    <a:pt x="5255543" y="729904"/>
                    <a:pt x="5196685" y="788762"/>
                    <a:pt x="5124080" y="788762"/>
                  </a:cubicBezTo>
                  <a:lnTo>
                    <a:pt x="131463" y="788762"/>
                  </a:lnTo>
                  <a:cubicBezTo>
                    <a:pt x="58858" y="788762"/>
                    <a:pt x="0" y="729904"/>
                    <a:pt x="0" y="657299"/>
                  </a:cubicBezTo>
                  <a:lnTo>
                    <a:pt x="0" y="131463"/>
                  </a:lnTo>
                  <a:close/>
                </a:path>
              </a:pathLst>
            </a:custGeom>
          </p:spPr>
          <p:style>
            <a:lnRef idx="2">
              <a:schemeClr val="lt1">
                <a:hueOff val="0"/>
                <a:satOff val="0"/>
                <a:lumOff val="0"/>
                <a:alphaOff val="0"/>
              </a:schemeClr>
            </a:lnRef>
            <a:fillRef idx="1">
              <a:schemeClr val="accent5">
                <a:shade val="80000"/>
                <a:hueOff val="131548"/>
                <a:satOff val="-12703"/>
                <a:lumOff val="25893"/>
                <a:alphaOff val="0"/>
              </a:schemeClr>
            </a:fillRef>
            <a:effectRef idx="0">
              <a:schemeClr val="accent5">
                <a:shade val="80000"/>
                <a:hueOff val="131548"/>
                <a:satOff val="-12703"/>
                <a:lumOff val="25893"/>
                <a:alphaOff val="0"/>
              </a:schemeClr>
            </a:effectRef>
            <a:fontRef idx="minor">
              <a:schemeClr val="lt1"/>
            </a:fontRef>
          </p:style>
          <p:txBody>
            <a:bodyPr spcFirstLastPara="0" vert="horz" wrap="square" lIns="103274" tIns="103274" rIns="103274" bIns="103274" numCol="1" spcCol="1270" anchor="ctr" anchorCtr="0">
              <a:noAutofit/>
            </a:bodyPr>
            <a:lstStyle/>
            <a:p>
              <a:pPr marL="0" lvl="0" indent="0" algn="ctr" defTabSz="755650">
                <a:lnSpc>
                  <a:spcPct val="90000"/>
                </a:lnSpc>
                <a:spcBef>
                  <a:spcPct val="0"/>
                </a:spcBef>
                <a:spcAft>
                  <a:spcPct val="35000"/>
                </a:spcAft>
                <a:buNone/>
              </a:pPr>
              <a:r>
                <a:rPr lang="lt-LT" kern="1200" dirty="0"/>
                <a:t>Problemų sprendimo elgsenos ir konkrečių procedūrų pareiškimai</a:t>
              </a:r>
              <a:endParaRPr lang="de-DE" kern="1200" dirty="0"/>
            </a:p>
          </p:txBody>
        </p:sp>
        <p:sp>
          <p:nvSpPr>
            <p:cNvPr id="15" name="Freihandform: Form 14">
              <a:extLst>
                <a:ext uri="{FF2B5EF4-FFF2-40B4-BE49-F238E27FC236}">
                  <a16:creationId xmlns:a16="http://schemas.microsoft.com/office/drawing/2014/main" id="{42234E3D-E99D-54DD-E901-139B02AA47D4}"/>
                </a:ext>
              </a:extLst>
            </p:cNvPr>
            <p:cNvSpPr/>
            <p:nvPr/>
          </p:nvSpPr>
          <p:spPr>
            <a:xfrm>
              <a:off x="5677952" y="3392150"/>
              <a:ext cx="2936112" cy="788762"/>
            </a:xfrm>
            <a:custGeom>
              <a:avLst/>
              <a:gdLst>
                <a:gd name="connsiteX0" fmla="*/ 0 w 5255543"/>
                <a:gd name="connsiteY0" fmla="*/ 131463 h 788762"/>
                <a:gd name="connsiteX1" fmla="*/ 131463 w 5255543"/>
                <a:gd name="connsiteY1" fmla="*/ 0 h 788762"/>
                <a:gd name="connsiteX2" fmla="*/ 5124080 w 5255543"/>
                <a:gd name="connsiteY2" fmla="*/ 0 h 788762"/>
                <a:gd name="connsiteX3" fmla="*/ 5255543 w 5255543"/>
                <a:gd name="connsiteY3" fmla="*/ 131463 h 788762"/>
                <a:gd name="connsiteX4" fmla="*/ 5255543 w 5255543"/>
                <a:gd name="connsiteY4" fmla="*/ 657299 h 788762"/>
                <a:gd name="connsiteX5" fmla="*/ 5124080 w 5255543"/>
                <a:gd name="connsiteY5" fmla="*/ 788762 h 788762"/>
                <a:gd name="connsiteX6" fmla="*/ 131463 w 5255543"/>
                <a:gd name="connsiteY6" fmla="*/ 788762 h 788762"/>
                <a:gd name="connsiteX7" fmla="*/ 0 w 5255543"/>
                <a:gd name="connsiteY7" fmla="*/ 657299 h 788762"/>
                <a:gd name="connsiteX8" fmla="*/ 0 w 5255543"/>
                <a:gd name="connsiteY8" fmla="*/ 131463 h 7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543" h="788762">
                  <a:moveTo>
                    <a:pt x="0" y="131463"/>
                  </a:moveTo>
                  <a:cubicBezTo>
                    <a:pt x="0" y="58858"/>
                    <a:pt x="58858" y="0"/>
                    <a:pt x="131463" y="0"/>
                  </a:cubicBezTo>
                  <a:lnTo>
                    <a:pt x="5124080" y="0"/>
                  </a:lnTo>
                  <a:cubicBezTo>
                    <a:pt x="5196685" y="0"/>
                    <a:pt x="5255543" y="58858"/>
                    <a:pt x="5255543" y="131463"/>
                  </a:cubicBezTo>
                  <a:lnTo>
                    <a:pt x="5255543" y="657299"/>
                  </a:lnTo>
                  <a:cubicBezTo>
                    <a:pt x="5255543" y="729904"/>
                    <a:pt x="5196685" y="788762"/>
                    <a:pt x="5124080" y="788762"/>
                  </a:cubicBezTo>
                  <a:lnTo>
                    <a:pt x="131463" y="788762"/>
                  </a:lnTo>
                  <a:cubicBezTo>
                    <a:pt x="58858" y="788762"/>
                    <a:pt x="0" y="729904"/>
                    <a:pt x="0" y="657299"/>
                  </a:cubicBezTo>
                  <a:lnTo>
                    <a:pt x="0" y="131463"/>
                  </a:lnTo>
                  <a:close/>
                </a:path>
              </a:pathLst>
            </a:custGeom>
          </p:spPr>
          <p:style>
            <a:lnRef idx="2">
              <a:schemeClr val="lt1">
                <a:hueOff val="0"/>
                <a:satOff val="0"/>
                <a:lumOff val="0"/>
                <a:alphaOff val="0"/>
              </a:schemeClr>
            </a:lnRef>
            <a:fillRef idx="1">
              <a:schemeClr val="accent5">
                <a:shade val="80000"/>
                <a:hueOff val="197322"/>
                <a:satOff val="-19054"/>
                <a:lumOff val="38839"/>
                <a:alphaOff val="0"/>
              </a:schemeClr>
            </a:fillRef>
            <a:effectRef idx="0">
              <a:schemeClr val="accent5">
                <a:shade val="80000"/>
                <a:hueOff val="197322"/>
                <a:satOff val="-19054"/>
                <a:lumOff val="38839"/>
                <a:alphaOff val="0"/>
              </a:schemeClr>
            </a:effectRef>
            <a:fontRef idx="minor">
              <a:schemeClr val="lt1"/>
            </a:fontRef>
          </p:style>
          <p:txBody>
            <a:bodyPr spcFirstLastPara="0" vert="horz" wrap="square" lIns="103274" tIns="103274" rIns="103274" bIns="103274" numCol="1" spcCol="1270" anchor="ctr" anchorCtr="0">
              <a:noAutofit/>
            </a:bodyPr>
            <a:lstStyle/>
            <a:p>
              <a:pPr marL="0" lvl="0" indent="0" algn="ctr" defTabSz="755650">
                <a:lnSpc>
                  <a:spcPct val="90000"/>
                </a:lnSpc>
                <a:spcBef>
                  <a:spcPct val="0"/>
                </a:spcBef>
                <a:spcAft>
                  <a:spcPct val="35000"/>
                </a:spcAft>
                <a:buNone/>
              </a:pPr>
              <a:r>
                <a:rPr lang="lt-LT" kern="1200" dirty="0"/>
                <a:t>Emocijų, konfliktų, probleminio spaudimo, baimės, lūkesčių pareiškimai</a:t>
              </a:r>
              <a:endParaRPr lang="de-DE" kern="1200" dirty="0"/>
            </a:p>
          </p:txBody>
        </p:sp>
      </p:grpSp>
      <p:sp>
        <p:nvSpPr>
          <p:cNvPr id="9" name="Textfeld 8">
            <a:extLst>
              <a:ext uri="{FF2B5EF4-FFF2-40B4-BE49-F238E27FC236}">
                <a16:creationId xmlns:a16="http://schemas.microsoft.com/office/drawing/2014/main" id="{24B76F20-B902-78C4-4699-21EDC3068FF6}"/>
              </a:ext>
            </a:extLst>
          </p:cNvPr>
          <p:cNvSpPr txBox="1"/>
          <p:nvPr/>
        </p:nvSpPr>
        <p:spPr>
          <a:xfrm>
            <a:off x="708962" y="1843208"/>
            <a:ext cx="10407176" cy="461665"/>
          </a:xfrm>
          <a:prstGeom prst="rect">
            <a:avLst/>
          </a:prstGeom>
          <a:noFill/>
        </p:spPr>
        <p:txBody>
          <a:bodyPr wrap="square" rtlCol="0">
            <a:spAutoFit/>
          </a:bodyPr>
          <a:lstStyle/>
          <a:p>
            <a:pPr algn="ctr"/>
            <a:r>
              <a:rPr lang="lt-LT" sz="2400" dirty="0">
                <a:solidFill>
                  <a:schemeClr val="accent1"/>
                </a:solidFill>
                <a:latin typeface="+mn-lt"/>
              </a:rPr>
              <a:t>KLIENTO KALBOS KOLSULTACINIO POKALBIO METU KLASIFIKAVIMO SCHEMA</a:t>
            </a:r>
            <a:endParaRPr lang="en-GB" sz="2400" dirty="0">
              <a:solidFill>
                <a:schemeClr val="accent1"/>
              </a:solidFill>
              <a:latin typeface="+mn-lt"/>
            </a:endParaRPr>
          </a:p>
        </p:txBody>
      </p:sp>
      <p:pic>
        <p:nvPicPr>
          <p:cNvPr id="7" name="Afbeelding 9" descr="Afbeelding met wit&#10;&#10;Automatisch gegenereerde beschrijving">
            <a:extLst>
              <a:ext uri="{FF2B5EF4-FFF2-40B4-BE49-F238E27FC236}">
                <a16:creationId xmlns:a16="http://schemas.microsoft.com/office/drawing/2014/main" id="{94DD4F00-F4F0-D3BC-DCE5-7AF2AFC0BC24}"/>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BBF67376-032A-0205-53CB-4BC3A26FC53E}"/>
              </a:ext>
            </a:extLst>
          </p:cNvPr>
          <p:cNvSpPr txBox="1"/>
          <p:nvPr/>
        </p:nvSpPr>
        <p:spPr>
          <a:xfrm>
            <a:off x="0" y="112667"/>
            <a:ext cx="762052"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11" name="TextBox 10">
            <a:extLst>
              <a:ext uri="{FF2B5EF4-FFF2-40B4-BE49-F238E27FC236}">
                <a16:creationId xmlns:a16="http://schemas.microsoft.com/office/drawing/2014/main" id="{EFC6F678-E255-FB95-3C43-A2E02F1943C9}"/>
              </a:ext>
            </a:extLst>
          </p:cNvPr>
          <p:cNvSpPr txBox="1"/>
          <p:nvPr/>
        </p:nvSpPr>
        <p:spPr>
          <a:xfrm>
            <a:off x="10408515" y="1494871"/>
            <a:ext cx="18374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err="1">
                <a:solidFill>
                  <a:srgbClr val="333333"/>
                </a:solidFill>
                <a:latin typeface="Jost"/>
                <a:cs typeface="Arial"/>
              </a:rPr>
              <a:t>Ertelt</a:t>
            </a:r>
            <a:r>
              <a:rPr lang="en-US" sz="1200" dirty="0">
                <a:solidFill>
                  <a:srgbClr val="333333"/>
                </a:solidFill>
                <a:latin typeface="Jost"/>
                <a:cs typeface="Arial"/>
              </a:rPr>
              <a:t>/Schulz (2019)</a:t>
            </a:r>
            <a:endParaRPr lang="en-US" sz="1200" dirty="0"/>
          </a:p>
        </p:txBody>
      </p:sp>
    </p:spTree>
    <p:extLst>
      <p:ext uri="{BB962C8B-B14F-4D97-AF65-F5344CB8AC3E}">
        <p14:creationId xmlns:p14="http://schemas.microsoft.com/office/powerpoint/2010/main" val="234423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DA7952-8969-889F-CB14-9B6BF1CA5E92}"/>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339073B-81F2-6885-9CD5-76FF19A7A023}"/>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6" name="Titel 5">
            <a:extLst>
              <a:ext uri="{FF2B5EF4-FFF2-40B4-BE49-F238E27FC236}">
                <a16:creationId xmlns:a16="http://schemas.microsoft.com/office/drawing/2014/main" id="{3E01EAED-A56E-76A1-1E42-9CE01950E543}"/>
              </a:ext>
            </a:extLst>
          </p:cNvPr>
          <p:cNvSpPr>
            <a:spLocks noGrp="1"/>
          </p:cNvSpPr>
          <p:nvPr>
            <p:ph type="title"/>
          </p:nvPr>
        </p:nvSpPr>
        <p:spPr>
          <a:xfrm>
            <a:off x="841911" y="374277"/>
            <a:ext cx="9964206" cy="784018"/>
          </a:xfrm>
        </p:spPr>
        <p:txBody>
          <a:bodyPr/>
          <a:lstStyle/>
          <a:p>
            <a:r>
              <a:rPr lang="lt-LT" sz="4800" dirty="0"/>
              <a:t>Kognityvinis informacijos apdorojimas</a:t>
            </a:r>
            <a:endParaRPr lang="en-GB" sz="4800" dirty="0"/>
          </a:p>
        </p:txBody>
      </p:sp>
      <p:graphicFrame>
        <p:nvGraphicFramePr>
          <p:cNvPr id="7" name="Inhaltsplatzhalter 6">
            <a:extLst>
              <a:ext uri="{FF2B5EF4-FFF2-40B4-BE49-F238E27FC236}">
                <a16:creationId xmlns:a16="http://schemas.microsoft.com/office/drawing/2014/main" id="{6502B98F-D51E-C0B1-F12A-C9E4E645BCB3}"/>
              </a:ext>
            </a:extLst>
          </p:cNvPr>
          <p:cNvGraphicFramePr>
            <a:graphicFrameLocks/>
          </p:cNvGraphicFramePr>
          <p:nvPr>
            <p:extLst>
              <p:ext uri="{D42A27DB-BD31-4B8C-83A1-F6EECF244321}">
                <p14:modId xmlns:p14="http://schemas.microsoft.com/office/powerpoint/2010/main" val="2978383257"/>
              </p:ext>
            </p:extLst>
          </p:nvPr>
        </p:nvGraphicFramePr>
        <p:xfrm>
          <a:off x="2036817" y="1956146"/>
          <a:ext cx="5881266" cy="4350934"/>
        </p:xfrm>
        <a:graphic>
          <a:graphicData uri="http://schemas.openxmlformats.org/drawingml/2006/table">
            <a:tbl>
              <a:tblPr/>
              <a:tblGrid>
                <a:gridCol w="5881266">
                  <a:extLst>
                    <a:ext uri="{9D8B030D-6E8A-4147-A177-3AD203B41FA5}">
                      <a16:colId xmlns:a16="http://schemas.microsoft.com/office/drawing/2014/main" val="20000"/>
                    </a:ext>
                  </a:extLst>
                </a:gridCol>
              </a:tblGrid>
              <a:tr h="642281">
                <a:tc>
                  <a:txBody>
                    <a:bodyPr/>
                    <a:lstStyle/>
                    <a:p>
                      <a:endParaRPr lang="de-DE" dirty="0"/>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2281">
                <a:tc>
                  <a:txBody>
                    <a:bodyPr/>
                    <a:lstStyle/>
                    <a:p>
                      <a:endParaRPr lang="de-DE"/>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15999">
                <a:tc>
                  <a:txBody>
                    <a:bodyPr/>
                    <a:lstStyle/>
                    <a:p>
                      <a:endParaRPr lang="de-DE"/>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86155">
                <a:tc>
                  <a:txBody>
                    <a:bodyPr/>
                    <a:lstStyle/>
                    <a:p>
                      <a:endParaRPr lang="de-DE" dirty="0"/>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64218">
                <a:tc>
                  <a:txBody>
                    <a:bodyPr/>
                    <a:lstStyle/>
                    <a:p>
                      <a:pPr marL="0" marR="0" lvl="0" indent="0" algn="l" defTabSz="914400" rtl="0" eaLnBrk="1" fontAlgn="base" latinLnBrk="0" hangingPunct="1">
                        <a:lnSpc>
                          <a:spcPts val="1600"/>
                        </a:lnSpc>
                        <a:spcBef>
                          <a:spcPct val="0"/>
                        </a:spcBef>
                        <a:spcAft>
                          <a:spcPts val="600"/>
                        </a:spcAft>
                        <a:buClrTx/>
                        <a:buSzTx/>
                        <a:buFontTx/>
                        <a:buNone/>
                        <a:tabLst/>
                      </a:pPr>
                      <a:endParaRPr kumimoji="0" lang="de-DE" sz="1800" b="0" i="0" u="none" strike="noStrike" cap="none" normalizeH="0" baseline="0" dirty="0">
                        <a:ln>
                          <a:noFill/>
                        </a:ln>
                        <a:solidFill>
                          <a:schemeClr val="tx1"/>
                        </a:solidFill>
                        <a:effectLst/>
                        <a:latin typeface="FrutigerCn" charset="0"/>
                        <a:cs typeface="Times New Roman" pitchFamily="18" charset="0"/>
                      </a:endParaRPr>
                    </a:p>
                  </a:txBody>
                  <a:tcPr marL="44627" marR="446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8" name="Diagramm 7">
            <a:extLst>
              <a:ext uri="{FF2B5EF4-FFF2-40B4-BE49-F238E27FC236}">
                <a16:creationId xmlns:a16="http://schemas.microsoft.com/office/drawing/2014/main" id="{8464A0BC-5347-0D44-9406-6A1C044812B5}"/>
              </a:ext>
            </a:extLst>
          </p:cNvPr>
          <p:cNvGraphicFramePr/>
          <p:nvPr>
            <p:extLst>
              <p:ext uri="{D42A27DB-BD31-4B8C-83A1-F6EECF244321}">
                <p14:modId xmlns:p14="http://schemas.microsoft.com/office/powerpoint/2010/main" val="952955804"/>
              </p:ext>
            </p:extLst>
          </p:nvPr>
        </p:nvGraphicFramePr>
        <p:xfrm>
          <a:off x="1455375" y="1764618"/>
          <a:ext cx="9122295" cy="431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feil: nach rechts 10">
            <a:extLst>
              <a:ext uri="{FF2B5EF4-FFF2-40B4-BE49-F238E27FC236}">
                <a16:creationId xmlns:a16="http://schemas.microsoft.com/office/drawing/2014/main" id="{BE44B7EA-B2AA-A0AE-51BF-16189A6DB26B}"/>
              </a:ext>
            </a:extLst>
          </p:cNvPr>
          <p:cNvSpPr/>
          <p:nvPr/>
        </p:nvSpPr>
        <p:spPr>
          <a:xfrm rot="16200000" flipH="1">
            <a:off x="4414094" y="3750821"/>
            <a:ext cx="755795" cy="370918"/>
          </a:xfrm>
          <a:prstGeom prst="rightArrow">
            <a:avLst>
              <a:gd name="adj1" fmla="val 64344"/>
              <a:gd name="adj2" fmla="val 558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feil: nach rechts 11">
            <a:extLst>
              <a:ext uri="{FF2B5EF4-FFF2-40B4-BE49-F238E27FC236}">
                <a16:creationId xmlns:a16="http://schemas.microsoft.com/office/drawing/2014/main" id="{0E71F4BB-6C80-0ABB-89E6-4BE5294EC03F}"/>
              </a:ext>
            </a:extLst>
          </p:cNvPr>
          <p:cNvSpPr/>
          <p:nvPr/>
        </p:nvSpPr>
        <p:spPr>
          <a:xfrm rot="16200000" flipH="1">
            <a:off x="7169269" y="3750821"/>
            <a:ext cx="755795" cy="370918"/>
          </a:xfrm>
          <a:prstGeom prst="rightArrow">
            <a:avLst>
              <a:gd name="adj1" fmla="val 64344"/>
              <a:gd name="adj2" fmla="val 558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fbeelding 9" descr="Afbeelding met wit&#10;&#10;Automatisch gegenereerde beschrijving">
            <a:extLst>
              <a:ext uri="{FF2B5EF4-FFF2-40B4-BE49-F238E27FC236}">
                <a16:creationId xmlns:a16="http://schemas.microsoft.com/office/drawing/2014/main" id="{4D00243F-533D-CFCC-49A6-07DEDBA21E69}"/>
              </a:ext>
            </a:extLst>
          </p:cNvPr>
          <p:cNvPicPr>
            <a:picLocks noChangeAspect="1"/>
          </p:cNvPicPr>
          <p:nvPr/>
        </p:nvPicPr>
        <p:blipFill>
          <a:blip r:embed="rId7"/>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7A7DC27D-DF5C-1527-CD6F-BE5502DB6170}"/>
              </a:ext>
            </a:extLst>
          </p:cNvPr>
          <p:cNvSpPr txBox="1"/>
          <p:nvPr/>
        </p:nvSpPr>
        <p:spPr>
          <a:xfrm>
            <a:off x="0" y="112667"/>
            <a:ext cx="678677"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19" name="TextBox 18">
            <a:extLst>
              <a:ext uri="{FF2B5EF4-FFF2-40B4-BE49-F238E27FC236}">
                <a16:creationId xmlns:a16="http://schemas.microsoft.com/office/drawing/2014/main" id="{1616FAAC-EAAB-B601-206E-78610FE960CA}"/>
              </a:ext>
            </a:extLst>
          </p:cNvPr>
          <p:cNvSpPr txBox="1"/>
          <p:nvPr/>
        </p:nvSpPr>
        <p:spPr>
          <a:xfrm>
            <a:off x="10408515" y="1487619"/>
            <a:ext cx="18374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err="1">
                <a:solidFill>
                  <a:srgbClr val="333333"/>
                </a:solidFill>
                <a:latin typeface="Jost"/>
                <a:cs typeface="Arial"/>
              </a:rPr>
              <a:t>Ertelt</a:t>
            </a:r>
            <a:r>
              <a:rPr lang="en-US" sz="1200" dirty="0">
                <a:solidFill>
                  <a:srgbClr val="333333"/>
                </a:solidFill>
                <a:latin typeface="Jost"/>
                <a:cs typeface="Arial"/>
              </a:rPr>
              <a:t>/Schulz (2019)</a:t>
            </a:r>
            <a:endParaRPr lang="en-US" sz="1200" dirty="0"/>
          </a:p>
        </p:txBody>
      </p:sp>
    </p:spTree>
    <p:extLst>
      <p:ext uri="{BB962C8B-B14F-4D97-AF65-F5344CB8AC3E}">
        <p14:creationId xmlns:p14="http://schemas.microsoft.com/office/powerpoint/2010/main" val="336215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DB7D7D1-B9C7-B5D8-40B7-969D99EB3D28}"/>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6DCFFE31-E291-5AE2-939E-0030344836EF}"/>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6" name="Titel 5">
            <a:extLst>
              <a:ext uri="{FF2B5EF4-FFF2-40B4-BE49-F238E27FC236}">
                <a16:creationId xmlns:a16="http://schemas.microsoft.com/office/drawing/2014/main" id="{CDE787B5-8161-6926-B34B-E0E5A0399665}"/>
              </a:ext>
            </a:extLst>
          </p:cNvPr>
          <p:cNvSpPr>
            <a:spLocks noGrp="1"/>
          </p:cNvSpPr>
          <p:nvPr>
            <p:ph type="title"/>
          </p:nvPr>
        </p:nvSpPr>
        <p:spPr/>
        <p:txBody>
          <a:bodyPr/>
          <a:lstStyle/>
          <a:p>
            <a:r>
              <a:rPr lang="lt-LT" sz="3200" dirty="0"/>
              <a:t>Informacijos struktūrinės metodikos susiejimas su kognityviniu informacijos apdorojimu </a:t>
            </a:r>
            <a:endParaRPr lang="en-GB" sz="3200" dirty="0"/>
          </a:p>
        </p:txBody>
      </p:sp>
      <p:graphicFrame>
        <p:nvGraphicFramePr>
          <p:cNvPr id="10" name="Inhaltsplatzhalter 4">
            <a:extLst>
              <a:ext uri="{FF2B5EF4-FFF2-40B4-BE49-F238E27FC236}">
                <a16:creationId xmlns:a16="http://schemas.microsoft.com/office/drawing/2014/main" id="{F141E38A-B42D-BA77-0602-602167D3AB6A}"/>
              </a:ext>
            </a:extLst>
          </p:cNvPr>
          <p:cNvGraphicFramePr>
            <a:graphicFrameLocks noGrp="1"/>
          </p:cNvGraphicFramePr>
          <p:nvPr>
            <p:ph idx="1"/>
            <p:extLst>
              <p:ext uri="{D42A27DB-BD31-4B8C-83A1-F6EECF244321}">
                <p14:modId xmlns:p14="http://schemas.microsoft.com/office/powerpoint/2010/main" val="1752221020"/>
              </p:ext>
            </p:extLst>
          </p:nvPr>
        </p:nvGraphicFramePr>
        <p:xfrm>
          <a:off x="1089160" y="1817258"/>
          <a:ext cx="10067654" cy="4523836"/>
        </p:xfrm>
        <a:graphic>
          <a:graphicData uri="http://schemas.openxmlformats.org/drawingml/2006/table">
            <a:tbl>
              <a:tblPr firstRow="1" bandRow="1">
                <a:tableStyleId>{5FD0F851-EC5A-4D38-B0AD-8093EC10F338}</a:tableStyleId>
              </a:tblPr>
              <a:tblGrid>
                <a:gridCol w="5033827">
                  <a:extLst>
                    <a:ext uri="{9D8B030D-6E8A-4147-A177-3AD203B41FA5}">
                      <a16:colId xmlns:a16="http://schemas.microsoft.com/office/drawing/2014/main" val="3724025488"/>
                    </a:ext>
                  </a:extLst>
                </a:gridCol>
                <a:gridCol w="5033827">
                  <a:extLst>
                    <a:ext uri="{9D8B030D-6E8A-4147-A177-3AD203B41FA5}">
                      <a16:colId xmlns:a16="http://schemas.microsoft.com/office/drawing/2014/main" val="1330220160"/>
                    </a:ext>
                  </a:extLst>
                </a:gridCol>
              </a:tblGrid>
              <a:tr h="504391">
                <a:tc gridSpan="2">
                  <a:txBody>
                    <a:bodyPr/>
                    <a:lstStyle/>
                    <a:p>
                      <a:pPr algn="ctr"/>
                      <a:r>
                        <a:rPr lang="de-DE" sz="1100" dirty="0">
                          <a:solidFill>
                            <a:schemeClr val="bg1"/>
                          </a:solidFill>
                          <a:effectLst/>
                        </a:rPr>
                        <a:t> </a:t>
                      </a:r>
                      <a:r>
                        <a:rPr lang="lt-LT" sz="2000" noProof="0" dirty="0">
                          <a:solidFill>
                            <a:schemeClr val="bg1"/>
                          </a:solidFill>
                          <a:effectLst/>
                        </a:rPr>
                        <a:t>Normatyvinės prielaidos </a:t>
                      </a:r>
                      <a:r>
                        <a:rPr lang="en-GB" sz="2000" noProof="0" dirty="0">
                          <a:solidFill>
                            <a:schemeClr val="bg1"/>
                          </a:solidFill>
                        </a:rPr>
                        <a:t>(</a:t>
                      </a:r>
                      <a:r>
                        <a:rPr lang="lt-LT" sz="2000" noProof="0" dirty="0">
                          <a:solidFill>
                            <a:schemeClr val="bg1"/>
                          </a:solidFill>
                        </a:rPr>
                        <a:t>problemų sprendimas</a:t>
                      </a:r>
                      <a:r>
                        <a:rPr lang="en-GB" sz="2000" noProof="0" dirty="0">
                          <a:solidFill>
                            <a:schemeClr val="bg1"/>
                          </a:solidFill>
                        </a:rPr>
                        <a:t>)</a:t>
                      </a:r>
                      <a:endParaRPr lang="de-DE" sz="1100"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accent5"/>
                    </a:solidFill>
                  </a:tcPr>
                </a:tc>
                <a:tc hMerge="1">
                  <a:txBody>
                    <a:bodyPr/>
                    <a:lstStyle/>
                    <a:p>
                      <a:endParaRPr lang="de-DE"/>
                    </a:p>
                  </a:txBody>
                  <a:tcPr/>
                </a:tc>
                <a:extLst>
                  <a:ext uri="{0D108BD9-81ED-4DB2-BD59-A6C34878D82A}">
                    <a16:rowId xmlns:a16="http://schemas.microsoft.com/office/drawing/2014/main" val="1901326469"/>
                  </a:ext>
                </a:extLst>
              </a:tr>
              <a:tr h="820275">
                <a:tc gridSpan="2">
                  <a:txBody>
                    <a:bodyPr/>
                    <a:lstStyle/>
                    <a:p>
                      <a:pPr algn="ctr"/>
                      <a:r>
                        <a:rPr lang="de-DE" sz="1100" dirty="0">
                          <a:solidFill>
                            <a:schemeClr val="tx1"/>
                          </a:solidFill>
                          <a:effectLst/>
                        </a:rPr>
                        <a:t> </a:t>
                      </a:r>
                      <a:r>
                        <a:rPr lang="lt-LT" sz="2000" b="1" dirty="0" err="1">
                          <a:solidFill>
                            <a:schemeClr val="tx1"/>
                          </a:solidFill>
                          <a:effectLst/>
                        </a:rPr>
                        <a:t>Metakognicijos</a:t>
                      </a:r>
                      <a:r>
                        <a:rPr lang="en-US" sz="2000" b="1" dirty="0">
                          <a:solidFill>
                            <a:schemeClr val="tx1"/>
                          </a:solidFill>
                          <a:effectLst/>
                        </a:rPr>
                        <a:t>: </a:t>
                      </a:r>
                      <a:r>
                        <a:rPr lang="lt-LT" sz="2000" dirty="0">
                          <a:solidFill>
                            <a:schemeClr val="tx1"/>
                          </a:solidFill>
                          <a:effectLst/>
                        </a:rPr>
                        <a:t>aukštesnio lygio žinios, skirtos problemų sprendimo stebėjimui ir kontrolei</a:t>
                      </a:r>
                      <a:endParaRPr lang="de-DE" sz="2000" dirty="0">
                        <a:solidFill>
                          <a:schemeClr val="tx1"/>
                        </a:solidFill>
                        <a:effectLst/>
                      </a:endParaRPr>
                    </a:p>
                    <a:p>
                      <a:pPr algn="ctr"/>
                      <a:r>
                        <a:rPr lang="lt-LT" sz="2000" i="1" noProof="0" dirty="0">
                          <a:solidFill>
                            <a:schemeClr val="tx1"/>
                          </a:solidFill>
                          <a:effectLst/>
                        </a:rPr>
                        <a:t>Mąstymas apie savo sprendimų priėmimą</a:t>
                      </a:r>
                      <a:endParaRPr lang="de-DE" sz="110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tc>
                <a:extLst>
                  <a:ext uri="{0D108BD9-81ED-4DB2-BD59-A6C34878D82A}">
                    <a16:rowId xmlns:a16="http://schemas.microsoft.com/office/drawing/2014/main" val="3512093846"/>
                  </a:ext>
                </a:extLst>
              </a:tr>
              <a:tr h="841664">
                <a:tc gridSpan="2">
                  <a:txBody>
                    <a:bodyPr/>
                    <a:lstStyle/>
                    <a:p>
                      <a:pPr algn="ctr"/>
                      <a:r>
                        <a:rPr lang="de-DE" sz="1100" dirty="0">
                          <a:solidFill>
                            <a:schemeClr val="tx1"/>
                          </a:solidFill>
                          <a:effectLst/>
                        </a:rPr>
                        <a:t> </a:t>
                      </a:r>
                      <a:r>
                        <a:rPr lang="lt-LT" sz="2000" b="1" dirty="0">
                          <a:solidFill>
                            <a:schemeClr val="tx1"/>
                          </a:solidFill>
                          <a:effectLst/>
                        </a:rPr>
                        <a:t>Sprendimų priėmimo įgūdžiai</a:t>
                      </a:r>
                      <a:r>
                        <a:rPr lang="en-US" sz="2000" b="1" dirty="0">
                          <a:solidFill>
                            <a:schemeClr val="tx1"/>
                          </a:solidFill>
                          <a:effectLst/>
                        </a:rPr>
                        <a:t>: </a:t>
                      </a:r>
                      <a:r>
                        <a:rPr lang="lt-LT" sz="2000" dirty="0">
                          <a:solidFill>
                            <a:schemeClr val="tx1"/>
                          </a:solidFill>
                          <a:effectLst/>
                        </a:rPr>
                        <a:t>sprendimų priėmimo ir problemų sprendimo įgūdžiai ir gebėjimai</a:t>
                      </a:r>
                      <a:endParaRPr lang="de-DE" sz="2000" dirty="0">
                        <a:solidFill>
                          <a:schemeClr val="tx1"/>
                        </a:solidFill>
                        <a:effectLst/>
                      </a:endParaRPr>
                    </a:p>
                    <a:p>
                      <a:pPr algn="ctr"/>
                      <a:r>
                        <a:rPr lang="lt-LT" sz="2000" i="1" noProof="0" dirty="0">
                          <a:solidFill>
                            <a:schemeClr val="tx1"/>
                          </a:solidFill>
                          <a:effectLst/>
                        </a:rPr>
                        <a:t>Žinojimas, kaip priimti sprendimus</a:t>
                      </a:r>
                      <a:endParaRPr lang="en-US" sz="1100" noProof="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tc>
                <a:extLst>
                  <a:ext uri="{0D108BD9-81ED-4DB2-BD59-A6C34878D82A}">
                    <a16:rowId xmlns:a16="http://schemas.microsoft.com/office/drawing/2014/main" val="1511037230"/>
                  </a:ext>
                </a:extLst>
              </a:tr>
              <a:tr h="1808078">
                <a:tc>
                  <a:txBody>
                    <a:bodyPr/>
                    <a:lstStyle/>
                    <a:p>
                      <a:pPr algn="ctr"/>
                      <a:r>
                        <a:rPr lang="lt-LT" sz="2000" b="1" dirty="0">
                          <a:solidFill>
                            <a:schemeClr val="tx1"/>
                          </a:solidFill>
                          <a:effectLst/>
                        </a:rPr>
                        <a:t>Savęs pažinimas</a:t>
                      </a:r>
                      <a:r>
                        <a:rPr lang="en-US" sz="2000" b="1" dirty="0">
                          <a:solidFill>
                            <a:schemeClr val="tx1"/>
                          </a:solidFill>
                          <a:effectLst/>
                        </a:rPr>
                        <a:t>: </a:t>
                      </a:r>
                      <a:r>
                        <a:rPr lang="lt-LT" sz="2000" b="0" dirty="0">
                          <a:solidFill>
                            <a:schemeClr val="tx1"/>
                          </a:solidFill>
                          <a:effectLst/>
                        </a:rPr>
                        <a:t>žinios apie save (savęs suvokimas</a:t>
                      </a:r>
                      <a:r>
                        <a:rPr lang="en-US" sz="2000" b="0" dirty="0">
                          <a:solidFill>
                            <a:schemeClr val="tx1"/>
                          </a:solidFill>
                          <a:effectLst/>
                        </a:rPr>
                        <a:t>): </a:t>
                      </a:r>
                      <a:r>
                        <a:rPr lang="lt-LT" sz="2000" b="0" dirty="0">
                          <a:solidFill>
                            <a:schemeClr val="tx1"/>
                          </a:solidFill>
                          <a:effectLst/>
                        </a:rPr>
                        <a:t>vertybės, interesai, įgūdžiai, pageidavimai, šeimos įtaka</a:t>
                      </a:r>
                      <a:endParaRPr lang="de-DE" sz="2000" b="0" dirty="0">
                        <a:solidFill>
                          <a:schemeClr val="tx1"/>
                        </a:solidFill>
                        <a:effectLst/>
                      </a:endParaRPr>
                    </a:p>
                    <a:p>
                      <a:pPr algn="ctr"/>
                      <a:r>
                        <a:rPr lang="lt-LT" sz="2000" b="0" i="1" noProof="0" dirty="0">
                          <a:solidFill>
                            <a:schemeClr val="tx1"/>
                          </a:solidFill>
                          <a:effectLst/>
                        </a:rPr>
                        <a:t>Žinios apie save</a:t>
                      </a:r>
                      <a:endParaRPr lang="en-US" sz="2000" i="1"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t-LT" sz="2000" b="1" dirty="0">
                          <a:solidFill>
                            <a:schemeClr val="tx1"/>
                          </a:solidFill>
                          <a:effectLst/>
                        </a:rPr>
                        <a:t>Galimybės / profesijos žinios</a:t>
                      </a:r>
                      <a:r>
                        <a:rPr lang="en-US" sz="2000" b="1" dirty="0">
                          <a:solidFill>
                            <a:schemeClr val="tx1"/>
                          </a:solidFill>
                          <a:effectLst/>
                        </a:rPr>
                        <a:t>: </a:t>
                      </a:r>
                      <a:r>
                        <a:rPr lang="lt-LT" sz="2000" dirty="0">
                          <a:solidFill>
                            <a:schemeClr val="tx1"/>
                          </a:solidFill>
                          <a:effectLst/>
                        </a:rPr>
                        <a:t>profesinės žinios</a:t>
                      </a:r>
                      <a:r>
                        <a:rPr lang="en-US" sz="2000" dirty="0">
                          <a:solidFill>
                            <a:schemeClr val="tx1"/>
                          </a:solidFill>
                          <a:effectLst/>
                        </a:rPr>
                        <a:t>: </a:t>
                      </a:r>
                      <a:r>
                        <a:rPr lang="lt-LT" sz="2000" dirty="0">
                          <a:solidFill>
                            <a:schemeClr val="tx1"/>
                          </a:solidFill>
                          <a:effectLst/>
                        </a:rPr>
                        <a:t>profesijų pavadinimai, klasifikavimo kriterijai, reikalavimai, atlygis, darbo galimybės ir kt.</a:t>
                      </a:r>
                      <a:endParaRPr lang="de-DE" sz="2000" dirty="0">
                        <a:solidFill>
                          <a:schemeClr val="tx1"/>
                        </a:solidFill>
                        <a:effectLst/>
                      </a:endParaRPr>
                    </a:p>
                    <a:p>
                      <a:pPr algn="ctr"/>
                      <a:r>
                        <a:rPr lang="lt-LT" sz="2000" i="1" dirty="0">
                          <a:solidFill>
                            <a:schemeClr val="tx1"/>
                          </a:solidFill>
                          <a:effectLst/>
                        </a:rPr>
                        <a:t>Žinios apie savo pasirinkimo galimybes / profesijas</a:t>
                      </a:r>
                      <a:endParaRPr lang="de-DE"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0245946"/>
                  </a:ext>
                </a:extLst>
              </a:tr>
              <a:tr h="528706">
                <a:tc>
                  <a:txBody>
                    <a:bodyPr/>
                    <a:lstStyle/>
                    <a:p>
                      <a:pPr algn="ctr"/>
                      <a:r>
                        <a:rPr lang="lt-LT" sz="2000" b="1" noProof="0" dirty="0">
                          <a:solidFill>
                            <a:schemeClr val="bg1"/>
                          </a:solidFill>
                          <a:effectLst/>
                        </a:rPr>
                        <a:t>Vertinimo prielaidos</a:t>
                      </a:r>
                      <a:endParaRPr lang="en-GB" sz="2000" b="1" noProof="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lt-LT" sz="2000" b="1" noProof="0" dirty="0">
                          <a:solidFill>
                            <a:schemeClr val="bg1"/>
                          </a:solidFill>
                          <a:effectLst/>
                        </a:rPr>
                        <a:t>Faktinės prielaidos</a:t>
                      </a:r>
                      <a:endParaRPr lang="en-GB" sz="2000" b="1" noProof="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101925315"/>
                  </a:ext>
                </a:extLst>
              </a:tr>
            </a:tbl>
          </a:graphicData>
        </a:graphic>
      </p:graphicFrame>
      <p:sp>
        <p:nvSpPr>
          <p:cNvPr id="2" name="Geschweifte Klammer links 1">
            <a:extLst>
              <a:ext uri="{FF2B5EF4-FFF2-40B4-BE49-F238E27FC236}">
                <a16:creationId xmlns:a16="http://schemas.microsoft.com/office/drawing/2014/main" id="{01EB84D1-A227-07AB-3A41-B0A0601C3D9B}"/>
              </a:ext>
            </a:extLst>
          </p:cNvPr>
          <p:cNvSpPr/>
          <p:nvPr/>
        </p:nvSpPr>
        <p:spPr>
          <a:xfrm>
            <a:off x="797255" y="2438486"/>
            <a:ext cx="291905" cy="3254542"/>
          </a:xfrm>
          <a:prstGeom prst="leftBrace">
            <a:avLst/>
          </a:prstGeom>
          <a:no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9DB44863-C874-E48F-82C6-179A593156AB}"/>
              </a:ext>
            </a:extLst>
          </p:cNvPr>
          <p:cNvSpPr txBox="1"/>
          <p:nvPr/>
        </p:nvSpPr>
        <p:spPr>
          <a:xfrm rot="16200000">
            <a:off x="-1607345" y="3881091"/>
            <a:ext cx="4362439" cy="369332"/>
          </a:xfrm>
          <a:prstGeom prst="rect">
            <a:avLst/>
          </a:prstGeom>
          <a:noFill/>
        </p:spPr>
        <p:txBody>
          <a:bodyPr wrap="square" rtlCol="0">
            <a:spAutoFit/>
          </a:bodyPr>
          <a:lstStyle/>
          <a:p>
            <a:pPr algn="ctr"/>
            <a:r>
              <a:rPr lang="lt-LT" sz="1800" i="1" dirty="0"/>
              <a:t>Kognityvinis informacijos apdorojimas</a:t>
            </a:r>
            <a:endParaRPr lang="en-GB" sz="1800" i="1" dirty="0"/>
          </a:p>
        </p:txBody>
      </p:sp>
      <p:sp>
        <p:nvSpPr>
          <p:cNvPr id="8" name="Geschweifte Klammer links 7">
            <a:extLst>
              <a:ext uri="{FF2B5EF4-FFF2-40B4-BE49-F238E27FC236}">
                <a16:creationId xmlns:a16="http://schemas.microsoft.com/office/drawing/2014/main" id="{F4062D7F-4C55-D1A7-E629-D6272E287C19}"/>
              </a:ext>
            </a:extLst>
          </p:cNvPr>
          <p:cNvSpPr/>
          <p:nvPr/>
        </p:nvSpPr>
        <p:spPr>
          <a:xfrm rot="10800000">
            <a:off x="11179668" y="1983230"/>
            <a:ext cx="369333" cy="4165053"/>
          </a:xfrm>
          <a:prstGeom prst="leftBrace">
            <a:avLst/>
          </a:prstGeom>
          <a:noFill/>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E76BA531-F49D-F10A-0E70-B1D6C9F4232D}"/>
              </a:ext>
            </a:extLst>
          </p:cNvPr>
          <p:cNvSpPr txBox="1"/>
          <p:nvPr/>
        </p:nvSpPr>
        <p:spPr>
          <a:xfrm rot="5400000">
            <a:off x="9575301" y="3813812"/>
            <a:ext cx="4362439" cy="369332"/>
          </a:xfrm>
          <a:prstGeom prst="rect">
            <a:avLst/>
          </a:prstGeom>
          <a:noFill/>
        </p:spPr>
        <p:txBody>
          <a:bodyPr wrap="square" rtlCol="0">
            <a:spAutoFit/>
          </a:bodyPr>
          <a:lstStyle/>
          <a:p>
            <a:pPr algn="ctr"/>
            <a:r>
              <a:rPr lang="lt-LT" sz="1800" i="1" dirty="0"/>
              <a:t>Informacijos struktūrinė metodika</a:t>
            </a:r>
            <a:endParaRPr lang="en-GB" sz="1800" i="1" dirty="0"/>
          </a:p>
        </p:txBody>
      </p:sp>
      <p:pic>
        <p:nvPicPr>
          <p:cNvPr id="11" name="Afbeelding 9" descr="Afbeelding met wit&#10;&#10;Automatisch gegenereerde beschrijving">
            <a:extLst>
              <a:ext uri="{FF2B5EF4-FFF2-40B4-BE49-F238E27FC236}">
                <a16:creationId xmlns:a16="http://schemas.microsoft.com/office/drawing/2014/main" id="{BD3687A9-8FCE-980A-70EC-396E944F877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AFE70794-A621-7693-3820-7AF518A9D6F8}"/>
              </a:ext>
            </a:extLst>
          </p:cNvPr>
          <p:cNvSpPr txBox="1"/>
          <p:nvPr/>
        </p:nvSpPr>
        <p:spPr>
          <a:xfrm>
            <a:off x="32232" y="112667"/>
            <a:ext cx="713952"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14" name="TextBox 13">
            <a:extLst>
              <a:ext uri="{FF2B5EF4-FFF2-40B4-BE49-F238E27FC236}">
                <a16:creationId xmlns:a16="http://schemas.microsoft.com/office/drawing/2014/main" id="{4056A3B6-6AE1-954C-E6AB-3483FFFBB6B3}"/>
              </a:ext>
            </a:extLst>
          </p:cNvPr>
          <p:cNvSpPr txBox="1"/>
          <p:nvPr/>
        </p:nvSpPr>
        <p:spPr>
          <a:xfrm>
            <a:off x="10445604" y="1471801"/>
            <a:ext cx="18374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err="1">
                <a:solidFill>
                  <a:srgbClr val="333333"/>
                </a:solidFill>
                <a:latin typeface="Jost"/>
                <a:cs typeface="Arial"/>
              </a:rPr>
              <a:t>Ertelt</a:t>
            </a:r>
            <a:r>
              <a:rPr lang="en-US" sz="1200" dirty="0">
                <a:solidFill>
                  <a:srgbClr val="333333"/>
                </a:solidFill>
                <a:latin typeface="Jost"/>
                <a:cs typeface="Arial"/>
              </a:rPr>
              <a:t>/Schulz (2019)</a:t>
            </a:r>
            <a:endParaRPr lang="en-US" dirty="0"/>
          </a:p>
        </p:txBody>
      </p:sp>
    </p:spTree>
    <p:extLst>
      <p:ext uri="{BB962C8B-B14F-4D97-AF65-F5344CB8AC3E}">
        <p14:creationId xmlns:p14="http://schemas.microsoft.com/office/powerpoint/2010/main" val="283453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834E9E5-EA21-A7F6-7EF2-7685F355C87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4FAE68B0-DFAE-7176-E552-E1308810C653}"/>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Titel 5">
            <a:extLst>
              <a:ext uri="{FF2B5EF4-FFF2-40B4-BE49-F238E27FC236}">
                <a16:creationId xmlns:a16="http://schemas.microsoft.com/office/drawing/2014/main" id="{4E8B65B3-E2E7-5DE2-1A05-91BCA0DFCA5E}"/>
              </a:ext>
            </a:extLst>
          </p:cNvPr>
          <p:cNvSpPr>
            <a:spLocks noGrp="1"/>
          </p:cNvSpPr>
          <p:nvPr>
            <p:ph type="title"/>
          </p:nvPr>
        </p:nvSpPr>
        <p:spPr/>
        <p:txBody>
          <a:bodyPr/>
          <a:lstStyle/>
          <a:p>
            <a:r>
              <a:rPr lang="lt-LT" dirty="0"/>
              <a:t>Penki konsultavimo etapai</a:t>
            </a:r>
            <a:endParaRPr lang="en-GB" dirty="0"/>
          </a:p>
        </p:txBody>
      </p:sp>
      <p:sp>
        <p:nvSpPr>
          <p:cNvPr id="2" name="Textfeld 1">
            <a:extLst>
              <a:ext uri="{FF2B5EF4-FFF2-40B4-BE49-F238E27FC236}">
                <a16:creationId xmlns:a16="http://schemas.microsoft.com/office/drawing/2014/main" id="{05CBAC13-3784-A3B9-671F-AC506F75F9CF}"/>
              </a:ext>
            </a:extLst>
          </p:cNvPr>
          <p:cNvSpPr txBox="1"/>
          <p:nvPr/>
        </p:nvSpPr>
        <p:spPr>
          <a:xfrm>
            <a:off x="8980227" y="1569172"/>
            <a:ext cx="3265749"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Sampson et al. (1996) &amp; Peterson et al. (1996)</a:t>
            </a:r>
            <a:endParaRPr lang="en-GB" sz="1105" dirty="0">
              <a:solidFill>
                <a:prstClr val="black"/>
              </a:solidFill>
              <a:latin typeface="Jost"/>
              <a:cs typeface="+mn-cs"/>
            </a:endParaRPr>
          </a:p>
        </p:txBody>
      </p:sp>
      <p:graphicFrame>
        <p:nvGraphicFramePr>
          <p:cNvPr id="9" name="Tabelle 8">
            <a:extLst>
              <a:ext uri="{FF2B5EF4-FFF2-40B4-BE49-F238E27FC236}">
                <a16:creationId xmlns:a16="http://schemas.microsoft.com/office/drawing/2014/main" id="{A0ACFB63-0370-18C5-B896-C83806713782}"/>
              </a:ext>
            </a:extLst>
          </p:cNvPr>
          <p:cNvGraphicFramePr>
            <a:graphicFrameLocks noGrp="1"/>
          </p:cNvGraphicFramePr>
          <p:nvPr>
            <p:extLst>
              <p:ext uri="{D42A27DB-BD31-4B8C-83A1-F6EECF244321}">
                <p14:modId xmlns:p14="http://schemas.microsoft.com/office/powerpoint/2010/main" val="3850916684"/>
              </p:ext>
            </p:extLst>
          </p:nvPr>
        </p:nvGraphicFramePr>
        <p:xfrm>
          <a:off x="594294" y="1947047"/>
          <a:ext cx="11057386" cy="3903980"/>
        </p:xfrm>
        <a:graphic>
          <a:graphicData uri="http://schemas.openxmlformats.org/drawingml/2006/table">
            <a:tbl>
              <a:tblPr bandRow="1">
                <a:tableStyleId>{85BE263C-DBD7-4A20-BB59-AAB30ACAA65A}</a:tableStyleId>
              </a:tblPr>
              <a:tblGrid>
                <a:gridCol w="1730452">
                  <a:extLst>
                    <a:ext uri="{9D8B030D-6E8A-4147-A177-3AD203B41FA5}">
                      <a16:colId xmlns:a16="http://schemas.microsoft.com/office/drawing/2014/main" val="252699324"/>
                    </a:ext>
                  </a:extLst>
                </a:gridCol>
                <a:gridCol w="9326934">
                  <a:extLst>
                    <a:ext uri="{9D8B030D-6E8A-4147-A177-3AD203B41FA5}">
                      <a16:colId xmlns:a16="http://schemas.microsoft.com/office/drawing/2014/main" val="1393752745"/>
                    </a:ext>
                  </a:extLst>
                </a:gridCol>
              </a:tblGrid>
              <a:tr h="117200">
                <a:tc>
                  <a:txBody>
                    <a:bodyPr/>
                    <a:lstStyle/>
                    <a:p>
                      <a:pPr>
                        <a:lnSpc>
                          <a:spcPts val="2800"/>
                        </a:lnSpc>
                      </a:pPr>
                      <a:r>
                        <a:rPr lang="lt-LT" b="1" noProof="0" dirty="0">
                          <a:solidFill>
                            <a:schemeClr val="accent1"/>
                          </a:solidFill>
                        </a:rPr>
                        <a:t>B</a:t>
                      </a:r>
                      <a:r>
                        <a:rPr lang="lt-LT" b="1" noProof="0" dirty="0">
                          <a:solidFill>
                            <a:schemeClr val="tx1"/>
                          </a:solidFill>
                        </a:rPr>
                        <a:t>endravimas</a:t>
                      </a:r>
                      <a:endParaRPr lang="en-GB" noProof="0" dirty="0">
                        <a:solidFill>
                          <a:schemeClr val="tx1"/>
                        </a:solidFill>
                      </a:endParaRPr>
                    </a:p>
                  </a:txBody>
                  <a:tcPr anchor="ctr"/>
                </a:tc>
                <a:tc>
                  <a:txBody>
                    <a:bodyPr/>
                    <a:lstStyle/>
                    <a:p>
                      <a:pPr>
                        <a:lnSpc>
                          <a:spcPts val="2800"/>
                        </a:lnSpc>
                      </a:pPr>
                      <a:r>
                        <a:rPr lang="lt-LT" sz="2000" noProof="0" dirty="0">
                          <a:effectLst/>
                          <a:latin typeface="Calibri" panose="020F0502020204030204" pitchFamily="34" charset="0"/>
                        </a:rPr>
                        <a:t>Gebėjimas suvokti probleminę situaciją ir priimti sprendimą</a:t>
                      </a:r>
                      <a:endParaRPr lang="en-GB" noProof="0" dirty="0"/>
                    </a:p>
                  </a:txBody>
                  <a:tcPr/>
                </a:tc>
                <a:extLst>
                  <a:ext uri="{0D108BD9-81ED-4DB2-BD59-A6C34878D82A}">
                    <a16:rowId xmlns:a16="http://schemas.microsoft.com/office/drawing/2014/main" val="3139307487"/>
                  </a:ext>
                </a:extLst>
              </a:tr>
              <a:tr h="370840">
                <a:tc>
                  <a:txBody>
                    <a:bodyPr/>
                    <a:lstStyle/>
                    <a:p>
                      <a:pPr>
                        <a:lnSpc>
                          <a:spcPts val="2800"/>
                        </a:lnSpc>
                      </a:pPr>
                      <a:r>
                        <a:rPr lang="lt-LT" b="1" noProof="0" dirty="0">
                          <a:solidFill>
                            <a:schemeClr val="accent1"/>
                          </a:solidFill>
                        </a:rPr>
                        <a:t>A</a:t>
                      </a:r>
                      <a:r>
                        <a:rPr lang="lt-LT" b="1" noProof="0" dirty="0">
                          <a:solidFill>
                            <a:schemeClr val="tx1"/>
                          </a:solidFill>
                        </a:rPr>
                        <a:t>nalizė</a:t>
                      </a:r>
                      <a:endParaRPr lang="en-GB" noProof="0" dirty="0">
                        <a:solidFill>
                          <a:schemeClr val="tx1"/>
                        </a:solidFill>
                      </a:endParaRPr>
                    </a:p>
                  </a:txBody>
                  <a:tcPr anchor="ctr"/>
                </a:tc>
                <a:tc>
                  <a:txBody>
                    <a:bodyPr/>
                    <a:lstStyle/>
                    <a:p>
                      <a:pPr>
                        <a:lnSpc>
                          <a:spcPts val="2800"/>
                        </a:lnSpc>
                      </a:pPr>
                      <a:r>
                        <a:rPr lang="lt-LT" sz="2000" noProof="0" dirty="0">
                          <a:effectLst/>
                          <a:latin typeface="Calibri" panose="020F0502020204030204" pitchFamily="34" charset="0"/>
                        </a:rPr>
                        <a:t>Problemos priežasčių analizė ir savo asmenybės tyrimas (savęs supratimas) bei galimi sprendimo būdai</a:t>
                      </a:r>
                      <a:endParaRPr lang="en-GB" noProof="0" dirty="0"/>
                    </a:p>
                  </a:txBody>
                  <a:tcPr/>
                </a:tc>
                <a:extLst>
                  <a:ext uri="{0D108BD9-81ED-4DB2-BD59-A6C34878D82A}">
                    <a16:rowId xmlns:a16="http://schemas.microsoft.com/office/drawing/2014/main" val="2320227035"/>
                  </a:ext>
                </a:extLst>
              </a:tr>
              <a:tr h="370840">
                <a:tc>
                  <a:txBody>
                    <a:bodyPr/>
                    <a:lstStyle/>
                    <a:p>
                      <a:pPr>
                        <a:lnSpc>
                          <a:spcPts val="2800"/>
                        </a:lnSpc>
                      </a:pPr>
                      <a:r>
                        <a:rPr lang="lt-LT" b="1" noProof="0" dirty="0">
                          <a:solidFill>
                            <a:schemeClr val="accent1"/>
                          </a:solidFill>
                        </a:rPr>
                        <a:t>S</a:t>
                      </a:r>
                      <a:r>
                        <a:rPr lang="lt-LT" b="1" noProof="0" dirty="0">
                          <a:solidFill>
                            <a:schemeClr val="tx1"/>
                          </a:solidFill>
                        </a:rPr>
                        <a:t>intezė</a:t>
                      </a:r>
                      <a:endParaRPr lang="en-GB" noProof="0" dirty="0">
                        <a:solidFill>
                          <a:schemeClr val="tx1"/>
                        </a:solidFill>
                      </a:endParaRPr>
                    </a:p>
                  </a:txBody>
                  <a:tcPr anchor="ctr"/>
                </a:tc>
                <a:tc>
                  <a:txBody>
                    <a:bodyPr/>
                    <a:lstStyle/>
                    <a:p>
                      <a:pPr>
                        <a:lnSpc>
                          <a:spcPts val="2800"/>
                        </a:lnSpc>
                      </a:pPr>
                      <a:r>
                        <a:rPr lang="lt-LT" sz="2000" noProof="0" dirty="0">
                          <a:effectLst/>
                          <a:latin typeface="Calibri" panose="020F0502020204030204" pitchFamily="34" charset="0"/>
                        </a:rPr>
                        <a:t>Galimų alternatyvių veiksmų krypčių parengimas (detalizavimas) ir jų sumažinimas iki keleto realių galimybių (</a:t>
                      </a:r>
                      <a:r>
                        <a:rPr lang="lt-LT" sz="2000" noProof="0" dirty="0">
                          <a:effectLst/>
                          <a:highlight>
                            <a:srgbClr val="FFFF00"/>
                          </a:highlight>
                          <a:latin typeface="Calibri" panose="020F0502020204030204" pitchFamily="34" charset="0"/>
                        </a:rPr>
                        <a:t>išgryninimas</a:t>
                      </a:r>
                      <a:r>
                        <a:rPr lang="lt-LT" sz="2000" noProof="0" dirty="0">
                          <a:effectLst/>
                          <a:latin typeface="Calibri" panose="020F0502020204030204" pitchFamily="34" charset="0"/>
                        </a:rPr>
                        <a:t>)</a:t>
                      </a:r>
                      <a:endParaRPr lang="en-GB" noProof="0" dirty="0"/>
                    </a:p>
                  </a:txBody>
                  <a:tcPr/>
                </a:tc>
                <a:extLst>
                  <a:ext uri="{0D108BD9-81ED-4DB2-BD59-A6C34878D82A}">
                    <a16:rowId xmlns:a16="http://schemas.microsoft.com/office/drawing/2014/main" val="2723993398"/>
                  </a:ext>
                </a:extLst>
              </a:tr>
              <a:tr h="370840">
                <a:tc>
                  <a:txBody>
                    <a:bodyPr/>
                    <a:lstStyle/>
                    <a:p>
                      <a:pPr>
                        <a:lnSpc>
                          <a:spcPts val="2800"/>
                        </a:lnSpc>
                      </a:pPr>
                      <a:r>
                        <a:rPr lang="lt-LT" b="1" noProof="0" dirty="0">
                          <a:solidFill>
                            <a:schemeClr val="accent1"/>
                          </a:solidFill>
                        </a:rPr>
                        <a:t>V</a:t>
                      </a:r>
                      <a:r>
                        <a:rPr lang="lt-LT" b="1" noProof="0" dirty="0">
                          <a:solidFill>
                            <a:schemeClr val="tx1"/>
                          </a:solidFill>
                        </a:rPr>
                        <a:t>ertinimas</a:t>
                      </a:r>
                      <a:endParaRPr lang="en-GB" noProof="0" dirty="0">
                        <a:solidFill>
                          <a:schemeClr val="tx1"/>
                        </a:solidFill>
                      </a:endParaRPr>
                    </a:p>
                  </a:txBody>
                  <a:tcPr anchor="ctr"/>
                </a:tc>
                <a:tc>
                  <a:txBody>
                    <a:bodyPr/>
                    <a:lstStyle/>
                    <a:p>
                      <a:pPr>
                        <a:lnSpc>
                          <a:spcPts val="2800"/>
                        </a:lnSpc>
                      </a:pPr>
                      <a:r>
                        <a:rPr lang="lt-LT" sz="2000" noProof="0" dirty="0">
                          <a:effectLst/>
                          <a:latin typeface="Calibri" panose="020F0502020204030204" pitchFamily="34" charset="0"/>
                        </a:rPr>
                        <a:t>Galimybių palyginimas pagal asmenines sąnaudas ir naudą, atsižvelgiant į svarbių asmenų arba kolegų grupės nuomonę. Reitingo sudarymas ir preliminarus konkrečios alternatyvos pasirinkimas</a:t>
                      </a:r>
                      <a:endParaRPr lang="en-GB" noProof="0" dirty="0"/>
                    </a:p>
                  </a:txBody>
                  <a:tcPr/>
                </a:tc>
                <a:extLst>
                  <a:ext uri="{0D108BD9-81ED-4DB2-BD59-A6C34878D82A}">
                    <a16:rowId xmlns:a16="http://schemas.microsoft.com/office/drawing/2014/main" val="3146766009"/>
                  </a:ext>
                </a:extLst>
              </a:tr>
              <a:tr h="370840">
                <a:tc>
                  <a:txBody>
                    <a:bodyPr/>
                    <a:lstStyle/>
                    <a:p>
                      <a:pPr>
                        <a:lnSpc>
                          <a:spcPts val="2800"/>
                        </a:lnSpc>
                      </a:pPr>
                      <a:r>
                        <a:rPr lang="lt-LT" b="1" noProof="0" dirty="0">
                          <a:solidFill>
                            <a:schemeClr val="accent1"/>
                          </a:solidFill>
                        </a:rPr>
                        <a:t>D</a:t>
                      </a:r>
                      <a:r>
                        <a:rPr lang="lt-LT" b="1" noProof="0" dirty="0">
                          <a:solidFill>
                            <a:schemeClr val="tx1"/>
                          </a:solidFill>
                        </a:rPr>
                        <a:t>izainas</a:t>
                      </a:r>
                      <a:endParaRPr lang="en-GB" noProof="0" dirty="0">
                        <a:solidFill>
                          <a:schemeClr val="tx1"/>
                        </a:solidFill>
                      </a:endParaRPr>
                    </a:p>
                  </a:txBody>
                  <a:tcPr/>
                </a:tc>
                <a:tc>
                  <a:txBody>
                    <a:bodyPr/>
                    <a:lstStyle/>
                    <a:p>
                      <a:pPr marL="0" marR="0" lvl="0" indent="0" algn="l" defTabSz="918423" rtl="0" eaLnBrk="1" fontAlgn="auto" latinLnBrk="0" hangingPunct="1">
                        <a:lnSpc>
                          <a:spcPts val="2800"/>
                        </a:lnSpc>
                        <a:spcBef>
                          <a:spcPts val="0"/>
                        </a:spcBef>
                        <a:spcAft>
                          <a:spcPts val="0"/>
                        </a:spcAft>
                        <a:buClrTx/>
                        <a:buSzTx/>
                        <a:buFontTx/>
                        <a:buNone/>
                        <a:tabLst/>
                        <a:defRPr/>
                      </a:pPr>
                      <a:r>
                        <a:rPr lang="lt-LT" sz="2000" noProof="0" dirty="0">
                          <a:effectLst/>
                          <a:latin typeface="Calibri" panose="020F0502020204030204" pitchFamily="34" charset="0"/>
                        </a:rPr>
                        <a:t>Vykdymo plano, su tarpiniais tikslais ir susijusia veikla, sudarymas. Plano įgyvendinimas ir rezultatų palyginimas su pradine padėtimi</a:t>
                      </a:r>
                      <a:endParaRPr lang="en-GB" noProof="0" dirty="0">
                        <a:effectLst/>
                      </a:endParaRPr>
                    </a:p>
                  </a:txBody>
                  <a:tcPr/>
                </a:tc>
                <a:extLst>
                  <a:ext uri="{0D108BD9-81ED-4DB2-BD59-A6C34878D82A}">
                    <a16:rowId xmlns:a16="http://schemas.microsoft.com/office/drawing/2014/main" val="3271280613"/>
                  </a:ext>
                </a:extLst>
              </a:tr>
            </a:tbl>
          </a:graphicData>
        </a:graphic>
      </p:graphicFrame>
      <p:pic>
        <p:nvPicPr>
          <p:cNvPr id="7" name="Afbeelding 9" descr="Afbeelding met wit&#10;&#10;Automatisch gegenereerde beschrijving">
            <a:extLst>
              <a:ext uri="{FF2B5EF4-FFF2-40B4-BE49-F238E27FC236}">
                <a16:creationId xmlns:a16="http://schemas.microsoft.com/office/drawing/2014/main" id="{A9A06953-3C20-1680-9B75-61710365A1C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9635C2B7-16D4-EB20-74AC-7CA9BDDF6F4C}"/>
              </a:ext>
            </a:extLst>
          </p:cNvPr>
          <p:cNvSpPr txBox="1"/>
          <p:nvPr/>
        </p:nvSpPr>
        <p:spPr>
          <a:xfrm>
            <a:off x="79859" y="112667"/>
            <a:ext cx="762052" cy="523220"/>
          </a:xfrm>
          <a:prstGeom prst="rect">
            <a:avLst/>
          </a:prstGeom>
          <a:noFill/>
        </p:spPr>
        <p:txBody>
          <a:bodyPr wrap="square" rtlCol="0">
            <a:spAutoFit/>
          </a:bodyPr>
          <a:lstStyle/>
          <a:p>
            <a:pPr algn="ctr"/>
            <a:r>
              <a:rPr lang="en-GB" sz="2800" b="1" dirty="0">
                <a:solidFill>
                  <a:schemeClr val="accent1"/>
                </a:solidFill>
                <a:latin typeface="+mj-lt"/>
              </a:rPr>
              <a:t>8</a:t>
            </a:r>
          </a:p>
        </p:txBody>
      </p:sp>
    </p:spTree>
    <p:extLst>
      <p:ext uri="{BB962C8B-B14F-4D97-AF65-F5344CB8AC3E}">
        <p14:creationId xmlns:p14="http://schemas.microsoft.com/office/powerpoint/2010/main" val="92785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6976544-0DD6-146B-15E1-8E361457C862}"/>
              </a:ext>
            </a:extLst>
          </p:cNvPr>
          <p:cNvSpPr txBox="1"/>
          <p:nvPr/>
        </p:nvSpPr>
        <p:spPr>
          <a:xfrm>
            <a:off x="3452122" y="2474585"/>
            <a:ext cx="5341729" cy="1938992"/>
          </a:xfrm>
          <a:prstGeom prst="rect">
            <a:avLst/>
          </a:prstGeom>
          <a:noFill/>
        </p:spPr>
        <p:txBody>
          <a:bodyPr wrap="square" anchor="ctr">
            <a:spAutoFit/>
          </a:bodyPr>
          <a:lstStyle/>
          <a:p>
            <a:pPr algn="ctr">
              <a:spcBef>
                <a:spcPts val="0"/>
              </a:spcBef>
            </a:pPr>
            <a:r>
              <a:rPr lang="lt-LT" sz="6000" b="1" dirty="0">
                <a:solidFill>
                  <a:schemeClr val="bg1"/>
                </a:solidFill>
                <a:latin typeface="+mn-lt"/>
              </a:rPr>
              <a:t>OPERATYVIOS TEORIJOS</a:t>
            </a:r>
            <a:endParaRPr lang="en-GB" sz="6000" b="1" dirty="0">
              <a:solidFill>
                <a:schemeClr val="bg1"/>
              </a:solidFill>
              <a:latin typeface="+mn-lt"/>
            </a:endParaRPr>
          </a:p>
        </p:txBody>
      </p:sp>
      <p:sp>
        <p:nvSpPr>
          <p:cNvPr id="4" name="Foliennummernplatzhalter 3">
            <a:extLst>
              <a:ext uri="{FF2B5EF4-FFF2-40B4-BE49-F238E27FC236}">
                <a16:creationId xmlns:a16="http://schemas.microsoft.com/office/drawing/2014/main" id="{60B7BFB8-B014-2AD9-6916-DF6A40A49EAD}"/>
              </a:ext>
            </a:extLst>
          </p:cNvPr>
          <p:cNvSpPr>
            <a:spLocks noGrp="1"/>
          </p:cNvSpPr>
          <p:nvPr>
            <p:ph type="sldNum" sz="quarter" idx="12"/>
          </p:nvPr>
        </p:nvSpPr>
        <p:spPr/>
        <p:txBody>
          <a:bodyPr/>
          <a:lstStyle/>
          <a:p>
            <a:fld id="{F96B14D3-7D2A-2041-9DA6-67735C9926F2}" type="slidenum">
              <a:rPr lang="de-DE" smtClean="0"/>
              <a:t>19</a:t>
            </a:fld>
            <a:endParaRPr lang="de-DE"/>
          </a:p>
        </p:txBody>
      </p:sp>
    </p:spTree>
    <p:extLst>
      <p:ext uri="{BB962C8B-B14F-4D97-AF65-F5344CB8AC3E}">
        <p14:creationId xmlns:p14="http://schemas.microsoft.com/office/powerpoint/2010/main" val="240693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F108996-4B50-051A-43D9-9B8DF9B28E9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702A1D93-7BE8-8601-C7DC-AD605586434E}"/>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13" name="Titel 12">
            <a:extLst>
              <a:ext uri="{FF2B5EF4-FFF2-40B4-BE49-F238E27FC236}">
                <a16:creationId xmlns:a16="http://schemas.microsoft.com/office/drawing/2014/main" id="{CFC4152A-A771-18DB-4594-0E7C8A3F1FC4}"/>
              </a:ext>
            </a:extLst>
          </p:cNvPr>
          <p:cNvSpPr>
            <a:spLocks noGrp="1"/>
          </p:cNvSpPr>
          <p:nvPr>
            <p:ph type="title"/>
          </p:nvPr>
        </p:nvSpPr>
        <p:spPr>
          <a:xfrm>
            <a:off x="841911" y="374277"/>
            <a:ext cx="9580171" cy="784018"/>
          </a:xfrm>
        </p:spPr>
        <p:txBody>
          <a:bodyPr/>
          <a:lstStyle/>
          <a:p>
            <a:r>
              <a:rPr lang="lt-LT" sz="5400" dirty="0"/>
              <a:t>Konsultavimo teorijų grupės</a:t>
            </a:r>
            <a:endParaRPr lang="en-GB" sz="5400" dirty="0"/>
          </a:p>
        </p:txBody>
      </p:sp>
      <p:pic>
        <p:nvPicPr>
          <p:cNvPr id="5" name="Afbeelding 6" descr="Afbeelding met wit&#10;&#10;Automatisch gegenereerde beschrijving">
            <a:extLst>
              <a:ext uri="{FF2B5EF4-FFF2-40B4-BE49-F238E27FC236}">
                <a16:creationId xmlns:a16="http://schemas.microsoft.com/office/drawing/2014/main" id="{790FFEBF-1778-78FA-B61B-2DA1FC9530FD}"/>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1637672" y="1760133"/>
            <a:ext cx="3161365" cy="2884301"/>
          </a:xfrm>
          <a:prstGeom prst="rect">
            <a:avLst/>
          </a:prstGeom>
        </p:spPr>
      </p:pic>
      <p:sp>
        <p:nvSpPr>
          <p:cNvPr id="6" name="Textfeld 5">
            <a:extLst>
              <a:ext uri="{FF2B5EF4-FFF2-40B4-BE49-F238E27FC236}">
                <a16:creationId xmlns:a16="http://schemas.microsoft.com/office/drawing/2014/main" id="{83F371FE-0316-63F6-E807-469F2EA1C5BD}"/>
              </a:ext>
            </a:extLst>
          </p:cNvPr>
          <p:cNvSpPr txBox="1"/>
          <p:nvPr/>
        </p:nvSpPr>
        <p:spPr>
          <a:xfrm>
            <a:off x="1439859" y="2598561"/>
            <a:ext cx="3556992" cy="1200329"/>
          </a:xfrm>
          <a:prstGeom prst="rect">
            <a:avLst/>
          </a:prstGeom>
          <a:noFill/>
        </p:spPr>
        <p:txBody>
          <a:bodyPr wrap="square" rtlCol="0">
            <a:spAutoFit/>
          </a:bodyPr>
          <a:lstStyle/>
          <a:p>
            <a:pPr algn="ctr"/>
            <a:r>
              <a:rPr lang="lt-LT" sz="3600" b="1" dirty="0">
                <a:solidFill>
                  <a:schemeClr val="bg1"/>
                </a:solidFill>
              </a:rPr>
              <a:t>OBJEKTŲ TEORIJOS</a:t>
            </a:r>
            <a:endParaRPr lang="en-GB" sz="2800" dirty="0">
              <a:solidFill>
                <a:schemeClr val="bg1"/>
              </a:solidFill>
            </a:endParaRPr>
          </a:p>
        </p:txBody>
      </p:sp>
      <p:pic>
        <p:nvPicPr>
          <p:cNvPr id="7" name="Afbeelding 6" descr="Afbeelding met wit&#10;&#10;Automatisch gegenereerde beschrijving">
            <a:extLst>
              <a:ext uri="{FF2B5EF4-FFF2-40B4-BE49-F238E27FC236}">
                <a16:creationId xmlns:a16="http://schemas.microsoft.com/office/drawing/2014/main" id="{35BEE9C0-CED7-650D-AC10-AC36A38C9AF0}"/>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7298579" y="1489418"/>
            <a:ext cx="3458084" cy="3155016"/>
          </a:xfrm>
          <a:prstGeom prst="rect">
            <a:avLst/>
          </a:prstGeom>
        </p:spPr>
      </p:pic>
      <p:sp>
        <p:nvSpPr>
          <p:cNvPr id="8" name="Textfeld 7">
            <a:extLst>
              <a:ext uri="{FF2B5EF4-FFF2-40B4-BE49-F238E27FC236}">
                <a16:creationId xmlns:a16="http://schemas.microsoft.com/office/drawing/2014/main" id="{3132A987-9A87-7A5C-2C1F-5A0DB13DB931}"/>
              </a:ext>
            </a:extLst>
          </p:cNvPr>
          <p:cNvSpPr txBox="1"/>
          <p:nvPr/>
        </p:nvSpPr>
        <p:spPr>
          <a:xfrm>
            <a:off x="7249125" y="2598560"/>
            <a:ext cx="3556992" cy="1200329"/>
          </a:xfrm>
          <a:prstGeom prst="rect">
            <a:avLst/>
          </a:prstGeom>
          <a:noFill/>
        </p:spPr>
        <p:txBody>
          <a:bodyPr wrap="square" rtlCol="0">
            <a:spAutoFit/>
          </a:bodyPr>
          <a:lstStyle/>
          <a:p>
            <a:pPr algn="ctr"/>
            <a:r>
              <a:rPr lang="lt-LT" sz="3600" b="1" dirty="0">
                <a:solidFill>
                  <a:schemeClr val="bg1"/>
                </a:solidFill>
              </a:rPr>
              <a:t>OPERATYVIOS TEORIJOS</a:t>
            </a:r>
            <a:endParaRPr lang="en-GB" sz="2800" dirty="0">
              <a:solidFill>
                <a:schemeClr val="bg1"/>
              </a:solidFill>
            </a:endParaRPr>
          </a:p>
        </p:txBody>
      </p:sp>
      <p:sp>
        <p:nvSpPr>
          <p:cNvPr id="10" name="Textfeld 9">
            <a:extLst>
              <a:ext uri="{FF2B5EF4-FFF2-40B4-BE49-F238E27FC236}">
                <a16:creationId xmlns:a16="http://schemas.microsoft.com/office/drawing/2014/main" id="{DE47DF90-9BB0-9BBF-A518-4EC9FCDF2158}"/>
              </a:ext>
            </a:extLst>
          </p:cNvPr>
          <p:cNvSpPr txBox="1"/>
          <p:nvPr/>
        </p:nvSpPr>
        <p:spPr>
          <a:xfrm>
            <a:off x="797745" y="4787724"/>
            <a:ext cx="4841217" cy="1015663"/>
          </a:xfrm>
          <a:prstGeom prst="rect">
            <a:avLst/>
          </a:prstGeom>
          <a:noFill/>
        </p:spPr>
        <p:txBody>
          <a:bodyPr wrap="square">
            <a:spAutoFit/>
          </a:bodyPr>
          <a:lstStyle/>
          <a:p>
            <a:pPr algn="ctr" eaLnBrk="1" hangingPunct="1">
              <a:buClrTx/>
            </a:pPr>
            <a:r>
              <a:rPr lang="lt-LT" altLang="de-DE" sz="2000" i="1" dirty="0">
                <a:solidFill>
                  <a:srgbClr val="000000"/>
                </a:solidFill>
                <a:latin typeface="+mj-lt"/>
              </a:rPr>
              <a:t>Teorijos ir požiūriai į problemų analizę (priežasties ir pasekmės ryšį) naudojant diagnostines hipotezes</a:t>
            </a:r>
            <a:endParaRPr lang="en-GB" altLang="de-DE" sz="2000" i="1" dirty="0">
              <a:solidFill>
                <a:srgbClr val="000000"/>
              </a:solidFill>
              <a:latin typeface="+mj-lt"/>
            </a:endParaRPr>
          </a:p>
        </p:txBody>
      </p:sp>
      <p:sp>
        <p:nvSpPr>
          <p:cNvPr id="11" name="Textfeld 10">
            <a:extLst>
              <a:ext uri="{FF2B5EF4-FFF2-40B4-BE49-F238E27FC236}">
                <a16:creationId xmlns:a16="http://schemas.microsoft.com/office/drawing/2014/main" id="{BA95B2D7-301A-1433-A272-EC5EAA4376CE}"/>
              </a:ext>
            </a:extLst>
          </p:cNvPr>
          <p:cNvSpPr txBox="1"/>
          <p:nvPr/>
        </p:nvSpPr>
        <p:spPr>
          <a:xfrm>
            <a:off x="6695506" y="4787723"/>
            <a:ext cx="4513270" cy="1015663"/>
          </a:xfrm>
          <a:prstGeom prst="rect">
            <a:avLst/>
          </a:prstGeom>
          <a:noFill/>
        </p:spPr>
        <p:txBody>
          <a:bodyPr wrap="square">
            <a:spAutoFit/>
          </a:bodyPr>
          <a:lstStyle/>
          <a:p>
            <a:pPr algn="ctr" eaLnBrk="1" hangingPunct="1">
              <a:buClrTx/>
            </a:pPr>
            <a:r>
              <a:rPr lang="lt-LT" altLang="de-DE" sz="2000" i="1" dirty="0">
                <a:solidFill>
                  <a:srgbClr val="000000"/>
                </a:solidFill>
                <a:latin typeface="+mj-lt"/>
              </a:rPr>
              <a:t>Vadovavimo procesų kūrimo metodas pagrįstas objektų teorijos analize ir naudojimu</a:t>
            </a:r>
            <a:endParaRPr lang="en-GB" altLang="de-DE" sz="2000" i="1" dirty="0">
              <a:solidFill>
                <a:srgbClr val="000000"/>
              </a:solidFill>
              <a:latin typeface="+mj-lt"/>
            </a:endParaRPr>
          </a:p>
        </p:txBody>
      </p:sp>
      <p:sp>
        <p:nvSpPr>
          <p:cNvPr id="12" name="Pfeil: nach rechts 11">
            <a:extLst>
              <a:ext uri="{FF2B5EF4-FFF2-40B4-BE49-F238E27FC236}">
                <a16:creationId xmlns:a16="http://schemas.microsoft.com/office/drawing/2014/main" id="{11E6E02F-AE33-E98C-80B2-A6203E2F5C01}"/>
              </a:ext>
            </a:extLst>
          </p:cNvPr>
          <p:cNvSpPr/>
          <p:nvPr/>
        </p:nvSpPr>
        <p:spPr>
          <a:xfrm>
            <a:off x="5403273" y="2401887"/>
            <a:ext cx="1648038" cy="1593673"/>
          </a:xfrm>
          <a:prstGeom prst="rightArrow">
            <a:avLst>
              <a:gd name="adj1" fmla="val 64344"/>
              <a:gd name="adj2" fmla="val 558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716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3E4E6A7-FC4D-73D5-336E-563D784EBD6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C408E831-8681-F4BC-A943-3285E016C7A9}"/>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6" name="Titel 5">
            <a:extLst>
              <a:ext uri="{FF2B5EF4-FFF2-40B4-BE49-F238E27FC236}">
                <a16:creationId xmlns:a16="http://schemas.microsoft.com/office/drawing/2014/main" id="{243BE998-C6EC-BC53-8725-405965A9C239}"/>
              </a:ext>
            </a:extLst>
          </p:cNvPr>
          <p:cNvSpPr>
            <a:spLocks noGrp="1"/>
          </p:cNvSpPr>
          <p:nvPr>
            <p:ph type="title"/>
          </p:nvPr>
        </p:nvSpPr>
        <p:spPr/>
        <p:txBody>
          <a:bodyPr/>
          <a:lstStyle/>
          <a:p>
            <a:r>
              <a:rPr lang="lt-LT" dirty="0"/>
              <a:t>Sėkmės veiksniai </a:t>
            </a:r>
            <a:r>
              <a:rPr lang="en-GB" dirty="0"/>
              <a:t>(Lambert)</a:t>
            </a:r>
          </a:p>
        </p:txBody>
      </p:sp>
      <p:graphicFrame>
        <p:nvGraphicFramePr>
          <p:cNvPr id="7" name="Diagramm 1">
            <a:extLst>
              <a:ext uri="{FF2B5EF4-FFF2-40B4-BE49-F238E27FC236}">
                <a16:creationId xmlns:a16="http://schemas.microsoft.com/office/drawing/2014/main" id="{F95431D6-70DE-2AE1-565B-A9742962ABFC}"/>
              </a:ext>
            </a:extLst>
          </p:cNvPr>
          <p:cNvGraphicFramePr>
            <a:graphicFrameLocks noGrp="1"/>
          </p:cNvGraphicFramePr>
          <p:nvPr>
            <p:ph idx="1"/>
            <p:extLst>
              <p:ext uri="{D42A27DB-BD31-4B8C-83A1-F6EECF244321}">
                <p14:modId xmlns:p14="http://schemas.microsoft.com/office/powerpoint/2010/main" val="4250954813"/>
              </p:ext>
            </p:extLst>
          </p:nvPr>
        </p:nvGraphicFramePr>
        <p:xfrm>
          <a:off x="1220788" y="1897063"/>
          <a:ext cx="9804400" cy="4210050"/>
        </p:xfrm>
        <a:graphic>
          <a:graphicData uri="http://schemas.openxmlformats.org/presentationml/2006/ole">
            <mc:AlternateContent xmlns:mc="http://schemas.openxmlformats.org/markup-compatibility/2006">
              <mc:Choice xmlns:v="urn:schemas-microsoft-com:vml" Requires="v">
                <p:oleObj name="Arbeitsblatt" r:id="rId2" imgW="10668000" imgH="4581617" progId="Excel.Sheet.8">
                  <p:embed/>
                </p:oleObj>
              </mc:Choice>
              <mc:Fallback>
                <p:oleObj name="Arbeitsblatt" r:id="rId2" imgW="10668000" imgH="4581617" progId="Excel.Sheet.8">
                  <p:embed/>
                  <p:pic>
                    <p:nvPicPr>
                      <p:cNvPr id="7" name="Diagramm 1">
                        <a:extLst>
                          <a:ext uri="{FF2B5EF4-FFF2-40B4-BE49-F238E27FC236}">
                            <a16:creationId xmlns:a16="http://schemas.microsoft.com/office/drawing/2014/main" id="{F95431D6-70DE-2AE1-565B-A9742962ABFC}"/>
                          </a:ext>
                        </a:extLst>
                      </p:cNvPr>
                      <p:cNvPicPr>
                        <a:picLocks noChangeArrowheads="1"/>
                      </p:cNvPicPr>
                      <p:nvPr/>
                    </p:nvPicPr>
                    <p:blipFill>
                      <a:blip r:embed="rId3"/>
                      <a:srcRect/>
                      <a:stretch>
                        <a:fillRect/>
                      </a:stretch>
                    </p:blipFill>
                    <p:spPr bwMode="auto">
                      <a:xfrm>
                        <a:off x="1220788" y="1897063"/>
                        <a:ext cx="9804400" cy="42100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CB99A82B-7B04-4BE5-C195-94938F6DE4A6}"/>
              </a:ext>
            </a:extLst>
          </p:cNvPr>
          <p:cNvSpPr txBox="1"/>
          <p:nvPr/>
        </p:nvSpPr>
        <p:spPr>
          <a:xfrm>
            <a:off x="9391973" y="1496884"/>
            <a:ext cx="2854002" cy="262380"/>
          </a:xfrm>
          <a:prstGeom prst="rect">
            <a:avLst/>
          </a:prstGeom>
          <a:noFill/>
        </p:spPr>
        <p:txBody>
          <a:bodyPr wrap="square" lIns="91440" tIns="45720" rIns="91440" bIns="45720" rtlCol="0" anchor="t">
            <a:spAutoFit/>
          </a:bodyPr>
          <a:lstStyle>
            <a:defPPr>
              <a:defRPr lang="de-DE"/>
            </a:defPPr>
            <a:lvl1pPr>
              <a:defRPr sz="1100"/>
            </a:lvl1pPr>
          </a:lstStyle>
          <a:p>
            <a:pPr algn="r" defTabSz="918423" eaLnBrk="1" fontAlgn="auto" hangingPunct="1">
              <a:spcBef>
                <a:spcPts val="0"/>
              </a:spcBef>
              <a:spcAft>
                <a:spcPts val="0"/>
              </a:spcAft>
            </a:pPr>
            <a:r>
              <a:rPr lang="en-US" dirty="0">
                <a:solidFill>
                  <a:prstClr val="black"/>
                </a:solidFill>
                <a:latin typeface="Jost"/>
                <a:cs typeface="+mn-cs"/>
              </a:rPr>
              <a:t>Lambert (2013)</a:t>
            </a:r>
            <a:endParaRPr lang="en-GB" dirty="0">
              <a:solidFill>
                <a:prstClr val="black"/>
              </a:solidFill>
              <a:latin typeface="Jost"/>
              <a:cs typeface="+mn-cs"/>
            </a:endParaRPr>
          </a:p>
        </p:txBody>
      </p:sp>
      <p:pic>
        <p:nvPicPr>
          <p:cNvPr id="8" name="Afbeelding 9" descr="Afbeelding met wit&#10;&#10;Automatisch gegenereerde beschrijving">
            <a:extLst>
              <a:ext uri="{FF2B5EF4-FFF2-40B4-BE49-F238E27FC236}">
                <a16:creationId xmlns:a16="http://schemas.microsoft.com/office/drawing/2014/main" id="{9AD1154A-4C0E-AF2F-1C52-6E633062BC26}"/>
              </a:ext>
            </a:extLst>
          </p:cNvPr>
          <p:cNvPicPr>
            <a:picLocks noChangeAspect="1"/>
          </p:cNvPicPr>
          <p:nvPr/>
        </p:nvPicPr>
        <p:blipFill>
          <a:blip r:embed="rId4"/>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FB7F2334-427C-087A-B7DF-B94EE6130339}"/>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Tree>
    <p:extLst>
      <p:ext uri="{BB962C8B-B14F-4D97-AF65-F5344CB8AC3E}">
        <p14:creationId xmlns:p14="http://schemas.microsoft.com/office/powerpoint/2010/main" val="45897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B5A085D-2F57-EB49-60B2-981535C9C04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0C4EB5F5-CC82-FAD9-43E7-03D0FD318B27}"/>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6" name="Titel 5">
            <a:extLst>
              <a:ext uri="{FF2B5EF4-FFF2-40B4-BE49-F238E27FC236}">
                <a16:creationId xmlns:a16="http://schemas.microsoft.com/office/drawing/2014/main" id="{19AF3801-934D-83F6-E655-F506F939CAA5}"/>
              </a:ext>
            </a:extLst>
          </p:cNvPr>
          <p:cNvSpPr>
            <a:spLocks noGrp="1"/>
          </p:cNvSpPr>
          <p:nvPr>
            <p:ph type="title"/>
          </p:nvPr>
        </p:nvSpPr>
        <p:spPr>
          <a:xfrm>
            <a:off x="841911" y="374277"/>
            <a:ext cx="9829553" cy="784018"/>
          </a:xfrm>
        </p:spPr>
        <p:txBody>
          <a:bodyPr/>
          <a:lstStyle/>
          <a:p>
            <a:r>
              <a:rPr lang="lt-LT" sz="6600" dirty="0"/>
              <a:t>Konsultavimo supratimas</a:t>
            </a:r>
            <a:endParaRPr lang="en-GB" sz="6600" dirty="0"/>
          </a:p>
        </p:txBody>
      </p:sp>
      <p:sp>
        <p:nvSpPr>
          <p:cNvPr id="7" name="Rectangle 6">
            <a:extLst>
              <a:ext uri="{FF2B5EF4-FFF2-40B4-BE49-F238E27FC236}">
                <a16:creationId xmlns:a16="http://schemas.microsoft.com/office/drawing/2014/main" id="{8034D09C-9CAA-2AD7-04F9-666BFFE4333E}"/>
              </a:ext>
            </a:extLst>
          </p:cNvPr>
          <p:cNvSpPr>
            <a:spLocks noChangeArrowheads="1"/>
          </p:cNvSpPr>
          <p:nvPr/>
        </p:nvSpPr>
        <p:spPr bwMode="auto">
          <a:xfrm>
            <a:off x="1574514" y="3308154"/>
            <a:ext cx="2879287" cy="917998"/>
          </a:xfrm>
          <a:prstGeom prst="roundRect">
            <a:avLst/>
          </a:prstGeom>
          <a:solidFill>
            <a:schemeClr val="accent6"/>
          </a:solidFill>
          <a:ln w="9525">
            <a:noFill/>
            <a:miter lim="800000"/>
            <a:headEnd/>
            <a:tailEnd/>
          </a:ln>
        </p:spPr>
        <p:txBody>
          <a:bodyPr wrap="square" lIns="91797" tIns="45898" rIns="91797" bIns="45898" anchor="ctr"/>
          <a:lstStyle/>
          <a:p>
            <a:pPr algn="ctr"/>
            <a:r>
              <a:rPr lang="lt-LT" dirty="0">
                <a:latin typeface="+mj-lt"/>
              </a:rPr>
              <a:t>Dėmesys emociniams aspektams / procesams</a:t>
            </a:r>
            <a:endParaRPr lang="en-GB" dirty="0">
              <a:latin typeface="+mj-lt"/>
            </a:endParaRPr>
          </a:p>
        </p:txBody>
      </p:sp>
      <p:sp>
        <p:nvSpPr>
          <p:cNvPr id="8" name="Rectangle 7">
            <a:extLst>
              <a:ext uri="{FF2B5EF4-FFF2-40B4-BE49-F238E27FC236}">
                <a16:creationId xmlns:a16="http://schemas.microsoft.com/office/drawing/2014/main" id="{044620AB-2E4A-CE91-9DF6-24344721CDFF}"/>
              </a:ext>
            </a:extLst>
          </p:cNvPr>
          <p:cNvSpPr>
            <a:spLocks noChangeArrowheads="1"/>
          </p:cNvSpPr>
          <p:nvPr/>
        </p:nvSpPr>
        <p:spPr bwMode="auto">
          <a:xfrm>
            <a:off x="4909861" y="1721378"/>
            <a:ext cx="2699997" cy="763297"/>
          </a:xfrm>
          <a:prstGeom prst="roundRect">
            <a:avLst/>
          </a:prstGeom>
          <a:solidFill>
            <a:schemeClr val="accent6"/>
          </a:solidFill>
          <a:ln w="9525">
            <a:noFill/>
            <a:miter lim="800000"/>
            <a:headEnd/>
            <a:tailEnd/>
          </a:ln>
        </p:spPr>
        <p:txBody>
          <a:bodyPr wrap="none" lIns="91797" tIns="45898" rIns="91797" bIns="45898" anchor="ctr"/>
          <a:lstStyle/>
          <a:p>
            <a:pPr algn="ctr"/>
            <a:r>
              <a:rPr lang="lt-LT" dirty="0">
                <a:latin typeface="+mj-lt"/>
              </a:rPr>
              <a:t>Konsultavimas dėl proceso</a:t>
            </a:r>
            <a:endParaRPr lang="en-GB" dirty="0">
              <a:latin typeface="+mj-lt"/>
            </a:endParaRPr>
          </a:p>
        </p:txBody>
      </p:sp>
      <p:sp>
        <p:nvSpPr>
          <p:cNvPr id="9" name="Rectangle 8">
            <a:extLst>
              <a:ext uri="{FF2B5EF4-FFF2-40B4-BE49-F238E27FC236}">
                <a16:creationId xmlns:a16="http://schemas.microsoft.com/office/drawing/2014/main" id="{63BBBD85-FF98-5032-5B4C-8CFBE9FDB14A}"/>
              </a:ext>
            </a:extLst>
          </p:cNvPr>
          <p:cNvSpPr>
            <a:spLocks noChangeArrowheads="1"/>
          </p:cNvSpPr>
          <p:nvPr/>
        </p:nvSpPr>
        <p:spPr bwMode="auto">
          <a:xfrm>
            <a:off x="4783257" y="5039376"/>
            <a:ext cx="2953203" cy="1085342"/>
          </a:xfrm>
          <a:prstGeom prst="roundRect">
            <a:avLst/>
          </a:prstGeom>
          <a:solidFill>
            <a:schemeClr val="accent6"/>
          </a:solidFill>
          <a:ln w="9525">
            <a:noFill/>
            <a:miter lim="800000"/>
            <a:headEnd/>
            <a:tailEnd/>
          </a:ln>
        </p:spPr>
        <p:txBody>
          <a:bodyPr wrap="none" lIns="91797" tIns="45898" rIns="91797" bIns="45898" anchor="ctr"/>
          <a:lstStyle/>
          <a:p>
            <a:pPr algn="ctr"/>
            <a:r>
              <a:rPr lang="lt-LT" dirty="0">
                <a:latin typeface="+mj-lt"/>
              </a:rPr>
              <a:t>Specialisto konsultavimas</a:t>
            </a:r>
            <a:endParaRPr lang="en-GB" dirty="0">
              <a:latin typeface="+mj-lt"/>
            </a:endParaRPr>
          </a:p>
          <a:p>
            <a:pPr algn="ctr"/>
            <a:r>
              <a:rPr lang="lt-LT" sz="1600" i="1" dirty="0">
                <a:latin typeface="+mj-lt"/>
              </a:rPr>
              <a:t>su konsultanto indėliu į žinių sklaidą</a:t>
            </a:r>
            <a:endParaRPr lang="en-US" sz="1600" i="1" dirty="0">
              <a:latin typeface="+mj-lt"/>
            </a:endParaRPr>
          </a:p>
        </p:txBody>
      </p:sp>
      <p:sp>
        <p:nvSpPr>
          <p:cNvPr id="10" name="Rectangle 9">
            <a:extLst>
              <a:ext uri="{FF2B5EF4-FFF2-40B4-BE49-F238E27FC236}">
                <a16:creationId xmlns:a16="http://schemas.microsoft.com/office/drawing/2014/main" id="{675F22B0-ACA0-50CF-049F-2ADEBC3B2602}"/>
              </a:ext>
            </a:extLst>
          </p:cNvPr>
          <p:cNvSpPr>
            <a:spLocks noChangeArrowheads="1"/>
          </p:cNvSpPr>
          <p:nvPr/>
        </p:nvSpPr>
        <p:spPr bwMode="auto">
          <a:xfrm>
            <a:off x="7863064" y="3297794"/>
            <a:ext cx="2808397" cy="938718"/>
          </a:xfrm>
          <a:prstGeom prst="roundRect">
            <a:avLst/>
          </a:prstGeom>
          <a:solidFill>
            <a:schemeClr val="accent6"/>
          </a:solidFill>
          <a:ln w="9525">
            <a:noFill/>
            <a:miter lim="800000"/>
            <a:headEnd/>
            <a:tailEnd/>
          </a:ln>
        </p:spPr>
        <p:txBody>
          <a:bodyPr wrap="square" lIns="91797" tIns="45898" rIns="91797" bIns="45898" anchor="ctr"/>
          <a:lstStyle/>
          <a:p>
            <a:pPr algn="ctr"/>
            <a:r>
              <a:rPr lang="lt-LT" dirty="0">
                <a:latin typeface="+mj-lt"/>
              </a:rPr>
              <a:t>Dėmesys kognityviniams aspektams / procesams</a:t>
            </a:r>
            <a:endParaRPr lang="en-GB" dirty="0">
              <a:latin typeface="+mj-lt"/>
            </a:endParaRPr>
          </a:p>
        </p:txBody>
      </p:sp>
      <p:cxnSp>
        <p:nvCxnSpPr>
          <p:cNvPr id="11" name="Gerade Verbindung 12">
            <a:extLst>
              <a:ext uri="{FF2B5EF4-FFF2-40B4-BE49-F238E27FC236}">
                <a16:creationId xmlns:a16="http://schemas.microsoft.com/office/drawing/2014/main" id="{D7F66467-FD21-2C37-03EB-E10C31A1CCF3}"/>
              </a:ext>
            </a:extLst>
          </p:cNvPr>
          <p:cNvCxnSpPr/>
          <p:nvPr/>
        </p:nvCxnSpPr>
        <p:spPr>
          <a:xfrm flipV="1">
            <a:off x="4466534" y="3767153"/>
            <a:ext cx="3375750" cy="10360"/>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hteck 11">
            <a:extLst>
              <a:ext uri="{FF2B5EF4-FFF2-40B4-BE49-F238E27FC236}">
                <a16:creationId xmlns:a16="http://schemas.microsoft.com/office/drawing/2014/main" id="{912F3649-9BFA-59F9-2CAC-571FFD9FB087}"/>
              </a:ext>
            </a:extLst>
          </p:cNvPr>
          <p:cNvSpPr/>
          <p:nvPr/>
        </p:nvSpPr>
        <p:spPr>
          <a:xfrm>
            <a:off x="5084226" y="2633975"/>
            <a:ext cx="918051" cy="91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797" tIns="45898" rIns="91797" bIns="45898" anchor="ctr"/>
          <a:lstStyle/>
          <a:p>
            <a:pPr algn="ctr">
              <a:defRPr/>
            </a:pPr>
            <a:r>
              <a:rPr lang="de-DE" dirty="0">
                <a:latin typeface="+mj-lt"/>
              </a:rPr>
              <a:t>I</a:t>
            </a:r>
          </a:p>
        </p:txBody>
      </p:sp>
      <p:sp>
        <p:nvSpPr>
          <p:cNvPr id="13" name="Rechteck 12">
            <a:extLst>
              <a:ext uri="{FF2B5EF4-FFF2-40B4-BE49-F238E27FC236}">
                <a16:creationId xmlns:a16="http://schemas.microsoft.com/office/drawing/2014/main" id="{8A92CC73-F983-DAA8-8AF2-827C841A994F}"/>
              </a:ext>
            </a:extLst>
          </p:cNvPr>
          <p:cNvSpPr/>
          <p:nvPr/>
        </p:nvSpPr>
        <p:spPr>
          <a:xfrm>
            <a:off x="6507526" y="2635960"/>
            <a:ext cx="918051" cy="91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797" tIns="45898" rIns="91797" bIns="45898" anchor="ctr"/>
          <a:lstStyle/>
          <a:p>
            <a:pPr algn="ctr">
              <a:defRPr/>
            </a:pPr>
            <a:r>
              <a:rPr lang="de-DE" dirty="0">
                <a:latin typeface="+mj-lt"/>
              </a:rPr>
              <a:t>IV</a:t>
            </a:r>
          </a:p>
        </p:txBody>
      </p:sp>
      <p:sp>
        <p:nvSpPr>
          <p:cNvPr id="14" name="Rechteck 13">
            <a:extLst>
              <a:ext uri="{FF2B5EF4-FFF2-40B4-BE49-F238E27FC236}">
                <a16:creationId xmlns:a16="http://schemas.microsoft.com/office/drawing/2014/main" id="{6B2794EF-0EF2-DA8F-D6E3-E8B73122039B}"/>
              </a:ext>
            </a:extLst>
          </p:cNvPr>
          <p:cNvSpPr/>
          <p:nvPr/>
        </p:nvSpPr>
        <p:spPr>
          <a:xfrm>
            <a:off x="5081654" y="3936426"/>
            <a:ext cx="918051" cy="91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797" tIns="45898" rIns="91797" bIns="45898" anchor="ctr"/>
          <a:lstStyle/>
          <a:p>
            <a:pPr algn="ctr">
              <a:defRPr/>
            </a:pPr>
            <a:r>
              <a:rPr lang="de-DE" dirty="0">
                <a:latin typeface="+mj-lt"/>
              </a:rPr>
              <a:t>II</a:t>
            </a:r>
          </a:p>
        </p:txBody>
      </p:sp>
      <p:sp>
        <p:nvSpPr>
          <p:cNvPr id="15" name="Rechteck 14">
            <a:extLst>
              <a:ext uri="{FF2B5EF4-FFF2-40B4-BE49-F238E27FC236}">
                <a16:creationId xmlns:a16="http://schemas.microsoft.com/office/drawing/2014/main" id="{A21EE3E4-793C-9F3A-931F-67521E77C689}"/>
              </a:ext>
            </a:extLst>
          </p:cNvPr>
          <p:cNvSpPr/>
          <p:nvPr/>
        </p:nvSpPr>
        <p:spPr>
          <a:xfrm>
            <a:off x="6520018" y="3936426"/>
            <a:ext cx="918051" cy="91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797" tIns="45898" rIns="91797" bIns="45898" anchor="ctr"/>
          <a:lstStyle/>
          <a:p>
            <a:pPr algn="ctr">
              <a:defRPr/>
            </a:pPr>
            <a:r>
              <a:rPr lang="de-DE" dirty="0">
                <a:latin typeface="+mj-lt"/>
              </a:rPr>
              <a:t>III</a:t>
            </a:r>
          </a:p>
        </p:txBody>
      </p:sp>
      <p:cxnSp>
        <p:nvCxnSpPr>
          <p:cNvPr id="16" name="Gerade Verbindung 19">
            <a:extLst>
              <a:ext uri="{FF2B5EF4-FFF2-40B4-BE49-F238E27FC236}">
                <a16:creationId xmlns:a16="http://schemas.microsoft.com/office/drawing/2014/main" id="{7D60C680-686A-5217-54A8-AEA7C6AFE3F5}"/>
              </a:ext>
            </a:extLst>
          </p:cNvPr>
          <p:cNvCxnSpPr/>
          <p:nvPr/>
        </p:nvCxnSpPr>
        <p:spPr>
          <a:xfrm>
            <a:off x="6259861" y="2491180"/>
            <a:ext cx="0" cy="2526129"/>
          </a:xfrm>
          <a:prstGeom prst="line">
            <a:avLst/>
          </a:prstGeom>
          <a:ln w="28575"/>
        </p:spPr>
        <p:style>
          <a:lnRef idx="1">
            <a:schemeClr val="dk1"/>
          </a:lnRef>
          <a:fillRef idx="0">
            <a:schemeClr val="dk1"/>
          </a:fillRef>
          <a:effectRef idx="0">
            <a:schemeClr val="dk1"/>
          </a:effectRef>
          <a:fontRef idx="minor">
            <a:schemeClr val="tx1"/>
          </a:fontRef>
        </p:style>
      </p:cxnSp>
      <p:pic>
        <p:nvPicPr>
          <p:cNvPr id="2" name="Afbeelding 9" descr="Afbeelding met wit&#10;&#10;Automatisch gegenereerde beschrijving">
            <a:extLst>
              <a:ext uri="{FF2B5EF4-FFF2-40B4-BE49-F238E27FC236}">
                <a16:creationId xmlns:a16="http://schemas.microsoft.com/office/drawing/2014/main" id="{6E2B92B3-9F2E-4BE7-6404-42FE694DE4A5}"/>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7" name="Textfeld 16">
            <a:extLst>
              <a:ext uri="{FF2B5EF4-FFF2-40B4-BE49-F238E27FC236}">
                <a16:creationId xmlns:a16="http://schemas.microsoft.com/office/drawing/2014/main" id="{0808727E-2870-B876-AF76-E340742CB45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Tree>
    <p:extLst>
      <p:ext uri="{BB962C8B-B14F-4D97-AF65-F5344CB8AC3E}">
        <p14:creationId xmlns:p14="http://schemas.microsoft.com/office/powerpoint/2010/main" val="263471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a:extLst>
              <a:ext uri="{FF2B5EF4-FFF2-40B4-BE49-F238E27FC236}">
                <a16:creationId xmlns:a16="http://schemas.microsoft.com/office/drawing/2014/main" id="{257EB72B-AF19-A1B3-5EDA-F213495B421A}"/>
              </a:ext>
            </a:extLst>
          </p:cNvPr>
          <p:cNvGraphicFramePr>
            <a:graphicFrameLocks noGrp="1"/>
          </p:cNvGraphicFramePr>
          <p:nvPr>
            <p:ph idx="1"/>
            <p:extLst>
              <p:ext uri="{D42A27DB-BD31-4B8C-83A1-F6EECF244321}">
                <p14:modId xmlns:p14="http://schemas.microsoft.com/office/powerpoint/2010/main" val="37542160"/>
              </p:ext>
            </p:extLst>
          </p:nvPr>
        </p:nvGraphicFramePr>
        <p:xfrm>
          <a:off x="713953" y="1906250"/>
          <a:ext cx="10690112" cy="4217738"/>
        </p:xfrm>
        <a:graphic>
          <a:graphicData uri="http://schemas.openxmlformats.org/drawingml/2006/table">
            <a:tbl>
              <a:tblPr bandRow="1">
                <a:tableStyleId>{5FD0F851-EC5A-4D38-B0AD-8093EC10F338}</a:tableStyleId>
              </a:tblPr>
              <a:tblGrid>
                <a:gridCol w="998845">
                  <a:extLst>
                    <a:ext uri="{9D8B030D-6E8A-4147-A177-3AD203B41FA5}">
                      <a16:colId xmlns:a16="http://schemas.microsoft.com/office/drawing/2014/main" val="4105738646"/>
                    </a:ext>
                  </a:extLst>
                </a:gridCol>
                <a:gridCol w="2698003">
                  <a:extLst>
                    <a:ext uri="{9D8B030D-6E8A-4147-A177-3AD203B41FA5}">
                      <a16:colId xmlns:a16="http://schemas.microsoft.com/office/drawing/2014/main" val="128436482"/>
                    </a:ext>
                  </a:extLst>
                </a:gridCol>
                <a:gridCol w="6993264">
                  <a:extLst>
                    <a:ext uri="{9D8B030D-6E8A-4147-A177-3AD203B41FA5}">
                      <a16:colId xmlns:a16="http://schemas.microsoft.com/office/drawing/2014/main" val="1073775726"/>
                    </a:ext>
                  </a:extLst>
                </a:gridCol>
              </a:tblGrid>
              <a:tr h="684000">
                <a:tc>
                  <a:txBody>
                    <a:bodyPr/>
                    <a:lstStyle/>
                    <a:p>
                      <a:r>
                        <a:rPr lang="lt-LT" sz="1600" b="1" noProof="0" dirty="0">
                          <a:effectLst/>
                        </a:rPr>
                        <a:t>1 žingsnis</a:t>
                      </a:r>
                      <a:r>
                        <a:rPr lang="en-GB" sz="1600" b="1" noProof="0" dirty="0">
                          <a:effectLst/>
                        </a:rPr>
                        <a:t>: </a:t>
                      </a:r>
                      <a:endParaRPr lang="en-GB" sz="1600" b="1" noProof="0" dirty="0">
                        <a:effectLst/>
                        <a:latin typeface="Jost" pitchFamily="2" charset="77"/>
                        <a:ea typeface="Jost" pitchFamily="2" charset="77"/>
                      </a:endParaRPr>
                    </a:p>
                  </a:txBody>
                  <a:tcPr marL="66218" marR="66218" marT="33109" marB="33109" anchor="ctr"/>
                </a:tc>
                <a:tc>
                  <a:txBody>
                    <a:bodyPr/>
                    <a:lstStyle/>
                    <a:p>
                      <a:r>
                        <a:rPr lang="lt-LT" sz="1600" noProof="0" dirty="0">
                          <a:effectLst/>
                        </a:rPr>
                        <a:t>Dabartinė padėtis</a:t>
                      </a:r>
                      <a:endParaRPr lang="en-GB" sz="1600" noProof="0" dirty="0">
                        <a:effectLst/>
                        <a:latin typeface="Jost" pitchFamily="2" charset="77"/>
                        <a:ea typeface="Jost" pitchFamily="2" charset="77"/>
                      </a:endParaRPr>
                    </a:p>
                  </a:txBody>
                  <a:tcPr marL="66218" marR="66218" marT="33109" marB="33109" anchor="ctr"/>
                </a:tc>
                <a:tc>
                  <a:txBody>
                    <a:bodyPr/>
                    <a:lstStyle/>
                    <a:p>
                      <a:r>
                        <a:rPr lang="lt-LT" sz="1600" i="1" noProof="0" dirty="0">
                          <a:effectLst/>
                        </a:rPr>
                        <a:t>Klientas ir konsultantas kartu apibrėžia problemą ir nustato kliento konsultavimo lūkesčius.</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3713948260"/>
                  </a:ext>
                </a:extLst>
              </a:tr>
              <a:tr h="684000">
                <a:tc>
                  <a:txBody>
                    <a:bodyPr/>
                    <a:lstStyle/>
                    <a:p>
                      <a:r>
                        <a:rPr lang="lt-LT" sz="1600" b="1" noProof="0" dirty="0">
                          <a:effectLst/>
                        </a:rPr>
                        <a:t>2 žingsnis</a:t>
                      </a:r>
                      <a:r>
                        <a:rPr lang="en-GB" sz="1600" b="1" noProof="0" dirty="0">
                          <a:effectLst/>
                        </a:rPr>
                        <a:t>: </a:t>
                      </a:r>
                      <a:endParaRPr lang="en-GB" sz="1600" b="1" noProof="0" dirty="0">
                        <a:effectLst/>
                        <a:latin typeface="Jost" pitchFamily="2" charset="77"/>
                        <a:ea typeface="Jost" pitchFamily="2" charset="77"/>
                      </a:endParaRPr>
                    </a:p>
                  </a:txBody>
                  <a:tcPr marL="66218" marR="66218" marT="33109" marB="33109" anchor="ctr"/>
                </a:tc>
                <a:tc>
                  <a:txBody>
                    <a:bodyPr/>
                    <a:lstStyle/>
                    <a:p>
                      <a:r>
                        <a:rPr lang="lt-LT" sz="1600" noProof="0" dirty="0">
                          <a:effectLst/>
                        </a:rPr>
                        <a:t>Profesinis vystymasis</a:t>
                      </a:r>
                      <a:endParaRPr lang="en-GB" sz="1600" noProof="0" dirty="0">
                        <a:effectLst/>
                        <a:latin typeface="Jost" pitchFamily="2" charset="77"/>
                        <a:ea typeface="Jost" pitchFamily="2" charset="77"/>
                      </a:endParaRPr>
                    </a:p>
                  </a:txBody>
                  <a:tcPr marL="66218" marR="66218" marT="33109" marB="33109" anchor="ctr"/>
                </a:tc>
                <a:tc>
                  <a:txBody>
                    <a:bodyPr/>
                    <a:lstStyle/>
                    <a:p>
                      <a:r>
                        <a:rPr lang="lt-LT" sz="1600" i="1" noProof="0" dirty="0">
                          <a:effectLst/>
                        </a:rPr>
                        <a:t>Klientas ir konsultantas tiria, kaip klientas šiuo metu suvokia ir elgiasi atsižvelgdamas į savo esminius vaidmens reikalavimus.</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1989714486"/>
                  </a:ext>
                </a:extLst>
              </a:tr>
              <a:tr h="684000">
                <a:tc>
                  <a:txBody>
                    <a:bodyPr/>
                    <a:lstStyle/>
                    <a:p>
                      <a:r>
                        <a:rPr lang="lt-LT" sz="1600" b="1" noProof="0" dirty="0">
                          <a:effectLst/>
                        </a:rPr>
                        <a:t>3 žingsnis</a:t>
                      </a:r>
                      <a:r>
                        <a:rPr lang="en-GB" sz="1600" b="1" noProof="0" dirty="0">
                          <a:effectLst/>
                        </a:rPr>
                        <a:t>: </a:t>
                      </a:r>
                      <a:endParaRPr lang="en-GB" sz="1600" b="1" noProof="0" dirty="0">
                        <a:effectLst/>
                        <a:latin typeface="Jost" pitchFamily="2" charset="77"/>
                        <a:ea typeface="Jost" pitchFamily="2" charset="77"/>
                      </a:endParaRPr>
                    </a:p>
                  </a:txBody>
                  <a:tcPr marL="66218" marR="66218" marT="33109" marB="33109" anchor="ctr"/>
                </a:tc>
                <a:tc>
                  <a:txBody>
                    <a:bodyPr/>
                    <a:lstStyle/>
                    <a:p>
                      <a:r>
                        <a:rPr lang="lt-LT" sz="1600" noProof="0" dirty="0">
                          <a:effectLst/>
                        </a:rPr>
                        <a:t>Profesinė problema</a:t>
                      </a:r>
                      <a:endParaRPr lang="en-GB" sz="1600" noProof="0" dirty="0">
                        <a:effectLst/>
                        <a:latin typeface="Jost" pitchFamily="2" charset="77"/>
                        <a:ea typeface="Jost" pitchFamily="2" charset="77"/>
                      </a:endParaRPr>
                    </a:p>
                  </a:txBody>
                  <a:tcPr marL="66218" marR="66218" marT="33109" marB="33109" anchor="ctr"/>
                </a:tc>
                <a:tc>
                  <a:txBody>
                    <a:bodyPr/>
                    <a:lstStyle/>
                    <a:p>
                      <a:r>
                        <a:rPr lang="lt-LT" sz="1600" i="1" noProof="0" dirty="0">
                          <a:effectLst/>
                        </a:rPr>
                        <a:t>Taikant naratyvinius metodus, klientui suteikiama galimybė iš naujo apibrėžti svarbius gyvenimo santykius ir išsiaiškinti perspektyvas.</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352296843"/>
                  </a:ext>
                </a:extLst>
              </a:tr>
              <a:tr h="684000">
                <a:tc>
                  <a:txBody>
                    <a:bodyPr/>
                    <a:lstStyle/>
                    <a:p>
                      <a:r>
                        <a:rPr lang="lt-LT" sz="1600" b="1" noProof="0" dirty="0">
                          <a:effectLst/>
                        </a:rPr>
                        <a:t>4 žingsnis</a:t>
                      </a:r>
                      <a:r>
                        <a:rPr lang="en-GB" sz="1600" b="1" noProof="0" dirty="0">
                          <a:effectLst/>
                        </a:rPr>
                        <a:t>: </a:t>
                      </a:r>
                      <a:endParaRPr lang="en-GB" sz="1600" b="1" noProof="0" dirty="0">
                        <a:effectLst/>
                        <a:latin typeface="Jost" pitchFamily="2" charset="77"/>
                        <a:ea typeface="Jost" pitchFamily="2" charset="77"/>
                      </a:endParaRPr>
                    </a:p>
                  </a:txBody>
                  <a:tcPr marL="66218" marR="66218" marT="33109" marB="33109" anchor="ctr"/>
                </a:tc>
                <a:tc>
                  <a:txBody>
                    <a:bodyPr/>
                    <a:lstStyle/>
                    <a:p>
                      <a:r>
                        <a:rPr lang="lt-LT" sz="1600" noProof="0" dirty="0">
                          <a:effectLst/>
                        </a:rPr>
                        <a:t>Su problema susiję veiksniai</a:t>
                      </a:r>
                      <a:endParaRPr lang="en-GB" sz="1600" noProof="0" dirty="0">
                        <a:effectLst/>
                        <a:latin typeface="Jost" pitchFamily="2" charset="77"/>
                        <a:ea typeface="Jost" pitchFamily="2" charset="77"/>
                      </a:endParaRPr>
                    </a:p>
                  </a:txBody>
                  <a:tcPr marL="66218" marR="66218" marT="33109" marB="33109" anchor="ctr"/>
                </a:tc>
                <a:tc>
                  <a:txBody>
                    <a:bodyPr/>
                    <a:lstStyle/>
                    <a:p>
                      <a:r>
                        <a:rPr lang="lt-LT" sz="1600" i="1" noProof="0" dirty="0">
                          <a:effectLst/>
                        </a:rPr>
                        <a:t>Dabartinė problema siejama su naujomis perspektyvomis</a:t>
                      </a:r>
                      <a:r>
                        <a:rPr lang="en-GB" sz="1600" i="1" noProof="0" dirty="0">
                          <a:effectLst/>
                        </a:rPr>
                        <a:t>. </a:t>
                      </a:r>
                      <a:r>
                        <a:rPr lang="lt-LT" sz="1600" i="1" noProof="0" dirty="0">
                          <a:effectLst/>
                        </a:rPr>
                        <a:t>Šis žingsnis yra sėkmingas, kai klientui pavyksta pasiekti sintezę tarp senos ir numatomos naujos perspektyvos.</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1026207399"/>
                  </a:ext>
                </a:extLst>
              </a:tr>
              <a:tr h="684000">
                <a:tc>
                  <a:txBody>
                    <a:bodyPr/>
                    <a:lstStyle/>
                    <a:p>
                      <a:r>
                        <a:rPr lang="lt-LT" sz="1600" b="1" noProof="0" dirty="0">
                          <a:effectLst/>
                        </a:rPr>
                        <a:t>5 žingsnis</a:t>
                      </a:r>
                      <a:r>
                        <a:rPr lang="en-GB" sz="1600" b="1" noProof="0" dirty="0">
                          <a:effectLst/>
                        </a:rPr>
                        <a:t>: </a:t>
                      </a:r>
                      <a:endParaRPr lang="en-GB" sz="1600" b="1" noProof="0" dirty="0">
                        <a:effectLst/>
                        <a:latin typeface="Jost" pitchFamily="2" charset="77"/>
                        <a:ea typeface="Jost" pitchFamily="2" charset="77"/>
                      </a:endParaRPr>
                    </a:p>
                  </a:txBody>
                  <a:tcPr marL="66218" marR="66218" marT="33109" marB="33109" anchor="ctr"/>
                </a:tc>
                <a:tc>
                  <a:txBody>
                    <a:bodyPr/>
                    <a:lstStyle/>
                    <a:p>
                      <a:r>
                        <a:rPr lang="lt-LT" sz="1600" noProof="0" dirty="0">
                          <a:effectLst/>
                        </a:rPr>
                        <a:t>Profesinis orientavimas</a:t>
                      </a:r>
                      <a:endParaRPr lang="en-GB" sz="1600" noProof="0" dirty="0">
                        <a:effectLst/>
                        <a:latin typeface="Jost" pitchFamily="2" charset="77"/>
                        <a:ea typeface="Jost" pitchFamily="2" charset="77"/>
                      </a:endParaRPr>
                    </a:p>
                  </a:txBody>
                  <a:tcPr marL="66218" marR="66218" marT="33109" marB="33109" anchor="ctr"/>
                </a:tc>
                <a:tc>
                  <a:txBody>
                    <a:bodyPr/>
                    <a:lstStyle/>
                    <a:p>
                      <a:r>
                        <a:rPr lang="lt-LT" sz="1600" i="1" noProof="0" dirty="0">
                          <a:effectLst/>
                          <a:latin typeface="Jost" pitchFamily="2" charset="77"/>
                          <a:ea typeface="Jost" pitchFamily="2" charset="77"/>
                        </a:rPr>
                        <a:t>Veiksmų plano parengimas ir konkrečių veiksmų inicijavimas, atsižvelgiant į kliento aplinkos sąlygas ir paramos galimybes.</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4291549381"/>
                  </a:ext>
                </a:extLst>
              </a:tr>
              <a:tr h="684000">
                <a:tc>
                  <a:txBody>
                    <a:bodyPr/>
                    <a:lstStyle/>
                    <a:p>
                      <a:r>
                        <a:rPr lang="lt-LT" sz="1600" b="1" noProof="0" dirty="0">
                          <a:effectLst/>
                        </a:rPr>
                        <a:t>6 žingsnis</a:t>
                      </a:r>
                      <a:r>
                        <a:rPr lang="en-GB" sz="1600" b="1" noProof="0" dirty="0">
                          <a:effectLst/>
                        </a:rPr>
                        <a:t>: </a:t>
                      </a:r>
                      <a:endParaRPr lang="en-GB" sz="1600" b="1" noProof="0" dirty="0">
                        <a:effectLst/>
                        <a:latin typeface="Jost" pitchFamily="2" charset="77"/>
                        <a:ea typeface="Jost" pitchFamily="2" charset="77"/>
                      </a:endParaRPr>
                    </a:p>
                  </a:txBody>
                  <a:tcPr marL="66218" marR="66218" marT="33109" marB="33109" anchor="ctr"/>
                </a:tc>
                <a:tc>
                  <a:txBody>
                    <a:bodyPr/>
                    <a:lstStyle/>
                    <a:p>
                      <a:r>
                        <a:rPr lang="lt-LT" sz="1600" noProof="0" dirty="0">
                          <a:effectLst/>
                        </a:rPr>
                        <a:t>Konsultavimo procesas</a:t>
                      </a:r>
                      <a:endParaRPr lang="en-GB" sz="1600" noProof="0" dirty="0">
                        <a:effectLst/>
                        <a:latin typeface="Jost" pitchFamily="2" charset="77"/>
                        <a:ea typeface="Jost" pitchFamily="2" charset="77"/>
                      </a:endParaRPr>
                    </a:p>
                  </a:txBody>
                  <a:tcPr marL="66218" marR="66218" marT="33109" marB="33109" anchor="ctr"/>
                </a:tc>
                <a:tc>
                  <a:txBody>
                    <a:bodyPr/>
                    <a:lstStyle/>
                    <a:p>
                      <a:r>
                        <a:rPr lang="lt-LT" sz="1600" i="1" noProof="0" dirty="0">
                          <a:effectLst/>
                        </a:rPr>
                        <a:t>Tolesni veiksmai susiję su įgyvendinimo proceso trumpalaikiais ir ilgalaikiais rezultatais.</a:t>
                      </a:r>
                      <a:endParaRPr lang="en-GB" sz="1600" i="1" noProof="0" dirty="0">
                        <a:effectLst/>
                        <a:latin typeface="Jost" pitchFamily="2" charset="77"/>
                        <a:ea typeface="Jost" pitchFamily="2" charset="77"/>
                      </a:endParaRPr>
                    </a:p>
                  </a:txBody>
                  <a:tcPr marL="66218" marR="66218" marT="33109" marB="33109" anchor="ctr"/>
                </a:tc>
                <a:extLst>
                  <a:ext uri="{0D108BD9-81ED-4DB2-BD59-A6C34878D82A}">
                    <a16:rowId xmlns:a16="http://schemas.microsoft.com/office/drawing/2014/main" val="3513795947"/>
                  </a:ext>
                </a:extLst>
              </a:tr>
            </a:tbl>
          </a:graphicData>
        </a:graphic>
      </p:graphicFrame>
      <p:sp>
        <p:nvSpPr>
          <p:cNvPr id="4" name="Fußzeilenplatzhalter 3">
            <a:extLst>
              <a:ext uri="{FF2B5EF4-FFF2-40B4-BE49-F238E27FC236}">
                <a16:creationId xmlns:a16="http://schemas.microsoft.com/office/drawing/2014/main" id="{6D9B56EC-7DC4-99FD-B980-EF66BDED9E4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D7400284-2747-DF9F-74E5-372B3D7FAFEE}"/>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6" name="Titel 5">
            <a:extLst>
              <a:ext uri="{FF2B5EF4-FFF2-40B4-BE49-F238E27FC236}">
                <a16:creationId xmlns:a16="http://schemas.microsoft.com/office/drawing/2014/main" id="{9FE00C04-A7D8-E323-866A-5FEA3CEAE37A}"/>
              </a:ext>
            </a:extLst>
          </p:cNvPr>
          <p:cNvSpPr>
            <a:spLocks noGrp="1"/>
          </p:cNvSpPr>
          <p:nvPr>
            <p:ph type="title"/>
          </p:nvPr>
        </p:nvSpPr>
        <p:spPr/>
        <p:txBody>
          <a:bodyPr/>
          <a:lstStyle/>
          <a:p>
            <a:r>
              <a:rPr lang="lt-LT" dirty="0"/>
              <a:t>Sisteminis požiūris</a:t>
            </a:r>
            <a:endParaRPr lang="en-GB" dirty="0"/>
          </a:p>
        </p:txBody>
      </p:sp>
      <p:sp>
        <p:nvSpPr>
          <p:cNvPr id="10" name="Textfeld 9">
            <a:extLst>
              <a:ext uri="{FF2B5EF4-FFF2-40B4-BE49-F238E27FC236}">
                <a16:creationId xmlns:a16="http://schemas.microsoft.com/office/drawing/2014/main" id="{27303B85-E0D2-1343-4593-117AE73A9DB3}"/>
              </a:ext>
            </a:extLst>
          </p:cNvPr>
          <p:cNvSpPr txBox="1"/>
          <p:nvPr/>
        </p:nvSpPr>
        <p:spPr>
          <a:xfrm>
            <a:off x="9380785" y="148501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Crites (1981)</a:t>
            </a:r>
            <a:endParaRPr lang="en-GB" sz="1105" dirty="0">
              <a:solidFill>
                <a:prstClr val="black"/>
              </a:solidFill>
              <a:latin typeface="Jost"/>
              <a:cs typeface="+mn-cs"/>
            </a:endParaRPr>
          </a:p>
        </p:txBody>
      </p:sp>
      <p:pic>
        <p:nvPicPr>
          <p:cNvPr id="2" name="Afbeelding 9" descr="Afbeelding met wit&#10;&#10;Automatisch gegenereerde beschrijving">
            <a:extLst>
              <a:ext uri="{FF2B5EF4-FFF2-40B4-BE49-F238E27FC236}">
                <a16:creationId xmlns:a16="http://schemas.microsoft.com/office/drawing/2014/main" id="{B2FC31E1-DE7B-D0BD-8763-66900DE4F50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772D9861-B91B-C7A8-A9CD-DDBE72A2BCA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Tree>
    <p:extLst>
      <p:ext uri="{BB962C8B-B14F-4D97-AF65-F5344CB8AC3E}">
        <p14:creationId xmlns:p14="http://schemas.microsoft.com/office/powerpoint/2010/main" val="139411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84CB6CA-9E94-9F7F-783B-EE2343A119A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CF9AE039-CCC0-5528-DD39-C2AC942246C0}"/>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3ED7157F-D32E-29F5-E662-37521FE9A5D3}"/>
              </a:ext>
            </a:extLst>
          </p:cNvPr>
          <p:cNvSpPr>
            <a:spLocks noGrp="1"/>
          </p:cNvSpPr>
          <p:nvPr>
            <p:ph type="title"/>
          </p:nvPr>
        </p:nvSpPr>
        <p:spPr>
          <a:xfrm>
            <a:off x="841911" y="374277"/>
            <a:ext cx="9650442" cy="784018"/>
          </a:xfrm>
        </p:spPr>
        <p:txBody>
          <a:bodyPr/>
          <a:lstStyle/>
          <a:p>
            <a:pPr>
              <a:spcAft>
                <a:spcPts val="1800"/>
              </a:spcAft>
            </a:pPr>
            <a:r>
              <a:rPr lang="lt-LT" dirty="0"/>
              <a:t>Problemų valdymo modelis</a:t>
            </a:r>
            <a:endParaRPr lang="en-GB" dirty="0"/>
          </a:p>
        </p:txBody>
      </p:sp>
      <p:graphicFrame>
        <p:nvGraphicFramePr>
          <p:cNvPr id="7" name="Inhaltsplatzhalter 5">
            <a:extLst>
              <a:ext uri="{FF2B5EF4-FFF2-40B4-BE49-F238E27FC236}">
                <a16:creationId xmlns:a16="http://schemas.microsoft.com/office/drawing/2014/main" id="{DB9BE794-1ABB-8B69-8329-C50A1C6307D4}"/>
              </a:ext>
            </a:extLst>
          </p:cNvPr>
          <p:cNvGraphicFramePr>
            <a:graphicFrameLocks noGrp="1"/>
          </p:cNvGraphicFramePr>
          <p:nvPr>
            <p:ph idx="1"/>
            <p:extLst>
              <p:ext uri="{D42A27DB-BD31-4B8C-83A1-F6EECF244321}">
                <p14:modId xmlns:p14="http://schemas.microsoft.com/office/powerpoint/2010/main" val="1863403413"/>
              </p:ext>
            </p:extLst>
          </p:nvPr>
        </p:nvGraphicFramePr>
        <p:xfrm>
          <a:off x="902987" y="2405218"/>
          <a:ext cx="10440000" cy="3424560"/>
        </p:xfrm>
        <a:graphic>
          <a:graphicData uri="http://schemas.openxmlformats.org/drawingml/2006/table">
            <a:tbl>
              <a:tblPr firstCol="1" bandRow="1">
                <a:tableStyleId>{5FD0F851-EC5A-4D38-B0AD-8093EC10F338}</a:tableStyleId>
              </a:tblPr>
              <a:tblGrid>
                <a:gridCol w="508907">
                  <a:extLst>
                    <a:ext uri="{9D8B030D-6E8A-4147-A177-3AD203B41FA5}">
                      <a16:colId xmlns:a16="http://schemas.microsoft.com/office/drawing/2014/main" val="20000"/>
                    </a:ext>
                  </a:extLst>
                </a:gridCol>
                <a:gridCol w="2878282">
                  <a:extLst>
                    <a:ext uri="{9D8B030D-6E8A-4147-A177-3AD203B41FA5}">
                      <a16:colId xmlns:a16="http://schemas.microsoft.com/office/drawing/2014/main" val="20001"/>
                    </a:ext>
                  </a:extLst>
                </a:gridCol>
                <a:gridCol w="7052811">
                  <a:extLst>
                    <a:ext uri="{9D8B030D-6E8A-4147-A177-3AD203B41FA5}">
                      <a16:colId xmlns:a16="http://schemas.microsoft.com/office/drawing/2014/main" val="20002"/>
                    </a:ext>
                  </a:extLst>
                </a:gridCol>
              </a:tblGrid>
              <a:tr h="828000">
                <a:tc>
                  <a:txBody>
                    <a:bodyPr/>
                    <a:lstStyle/>
                    <a:p>
                      <a:r>
                        <a:rPr lang="en-GB" sz="2600" b="0">
                          <a:solidFill>
                            <a:schemeClr val="tx1"/>
                          </a:solidFill>
                        </a:rPr>
                        <a:t>1.</a:t>
                      </a:r>
                      <a:endParaRPr lang="en-GB" sz="2600" b="0" dirty="0">
                        <a:solidFill>
                          <a:schemeClr val="tx1"/>
                        </a:solidFill>
                      </a:endParaRPr>
                    </a:p>
                  </a:txBody>
                  <a:tcPr marL="91805" marR="91805" marT="45900" marB="45900" anchor="ctr"/>
                </a:tc>
                <a:tc>
                  <a:txBody>
                    <a:bodyPr/>
                    <a:lstStyle/>
                    <a:p>
                      <a:r>
                        <a:rPr lang="lt-LT" sz="2600" b="0" dirty="0">
                          <a:solidFill>
                            <a:schemeClr val="tx1"/>
                          </a:solidFill>
                        </a:rPr>
                        <a:t>Dabartinė padėtis</a:t>
                      </a:r>
                      <a:endParaRPr lang="en-GB" sz="2600" b="0" dirty="0">
                        <a:solidFill>
                          <a:schemeClr val="tx1"/>
                        </a:solidFill>
                      </a:endParaRPr>
                    </a:p>
                  </a:txBody>
                  <a:tcPr marL="91805" marR="91805" marT="45900" marB="45900" anchor="ctr"/>
                </a:tc>
                <a:tc>
                  <a:txBody>
                    <a:bodyPr/>
                    <a:lstStyle/>
                    <a:p>
                      <a:r>
                        <a:rPr lang="lt-LT" sz="2600" b="0" i="1" dirty="0">
                          <a:solidFill>
                            <a:schemeClr val="tx1"/>
                          </a:solidFill>
                        </a:rPr>
                        <a:t>Kokias problemas turėčiau spręsti?</a:t>
                      </a:r>
                      <a:endParaRPr lang="en-GB" sz="2600" b="0" i="1" dirty="0">
                        <a:solidFill>
                          <a:schemeClr val="tx1"/>
                        </a:solidFill>
                      </a:endParaRPr>
                    </a:p>
                  </a:txBody>
                  <a:tcPr marL="91805" marR="91805" marT="45900" marB="45900" anchor="ctr"/>
                </a:tc>
                <a:extLst>
                  <a:ext uri="{0D108BD9-81ED-4DB2-BD59-A6C34878D82A}">
                    <a16:rowId xmlns:a16="http://schemas.microsoft.com/office/drawing/2014/main" val="10001"/>
                  </a:ext>
                </a:extLst>
              </a:tr>
              <a:tr h="828000">
                <a:tc>
                  <a:txBody>
                    <a:bodyPr/>
                    <a:lstStyle/>
                    <a:p>
                      <a:r>
                        <a:rPr lang="en-GB" sz="2600" b="0">
                          <a:solidFill>
                            <a:schemeClr val="tx1"/>
                          </a:solidFill>
                        </a:rPr>
                        <a:t>2.</a:t>
                      </a:r>
                      <a:endParaRPr lang="en-GB" sz="2600" b="0" dirty="0">
                        <a:solidFill>
                          <a:schemeClr val="tx1"/>
                        </a:solidFill>
                      </a:endParaRPr>
                    </a:p>
                  </a:txBody>
                  <a:tcPr marL="91805" marR="91805" marT="45900" marB="45900" anchor="ctr"/>
                </a:tc>
                <a:tc>
                  <a:txBody>
                    <a:bodyPr/>
                    <a:lstStyle/>
                    <a:p>
                      <a:r>
                        <a:rPr lang="lt-LT" sz="2600" b="0" dirty="0">
                          <a:solidFill>
                            <a:schemeClr val="tx1"/>
                          </a:solidFill>
                        </a:rPr>
                        <a:t>Pageidautina padėtis</a:t>
                      </a:r>
                      <a:endParaRPr lang="en-GB" sz="2600" b="0" dirty="0">
                        <a:solidFill>
                          <a:schemeClr val="tx1"/>
                        </a:solidFill>
                      </a:endParaRPr>
                    </a:p>
                  </a:txBody>
                  <a:tcPr marL="91805" marR="91805" marT="45900" marB="45900" anchor="ctr"/>
                </a:tc>
                <a:tc>
                  <a:txBody>
                    <a:bodyPr/>
                    <a:lstStyle/>
                    <a:p>
                      <a:r>
                        <a:rPr lang="lt-LT" sz="2600" b="0" i="1" dirty="0">
                          <a:solidFill>
                            <a:schemeClr val="tx1"/>
                          </a:solidFill>
                        </a:rPr>
                        <a:t>Ko man reikia arba ko noriu vietoj to, ką turiu?</a:t>
                      </a:r>
                      <a:endParaRPr lang="en-GB" sz="2600" b="0" i="1" dirty="0">
                        <a:solidFill>
                          <a:schemeClr val="tx1"/>
                        </a:solidFill>
                      </a:endParaRPr>
                    </a:p>
                  </a:txBody>
                  <a:tcPr marL="91805" marR="91805" marT="45900" marB="45900" anchor="ctr"/>
                </a:tc>
                <a:extLst>
                  <a:ext uri="{0D108BD9-81ED-4DB2-BD59-A6C34878D82A}">
                    <a16:rowId xmlns:a16="http://schemas.microsoft.com/office/drawing/2014/main" val="10002"/>
                  </a:ext>
                </a:extLst>
              </a:tr>
              <a:tr h="828000">
                <a:tc>
                  <a:txBody>
                    <a:bodyPr/>
                    <a:lstStyle/>
                    <a:p>
                      <a:r>
                        <a:rPr lang="en-GB" sz="2600" b="0">
                          <a:solidFill>
                            <a:schemeClr val="tx1"/>
                          </a:solidFill>
                        </a:rPr>
                        <a:t>3.</a:t>
                      </a:r>
                      <a:endParaRPr lang="en-GB" sz="2600" b="0" dirty="0">
                        <a:solidFill>
                          <a:schemeClr val="tx1"/>
                        </a:solidFill>
                      </a:endParaRPr>
                    </a:p>
                  </a:txBody>
                  <a:tcPr marL="91805" marR="91805" marT="45900" marB="45900" anchor="ctr"/>
                </a:tc>
                <a:tc>
                  <a:txBody>
                    <a:bodyPr/>
                    <a:lstStyle/>
                    <a:p>
                      <a:r>
                        <a:rPr lang="lt-LT" sz="2600" b="0" dirty="0">
                          <a:solidFill>
                            <a:schemeClr val="tx1"/>
                          </a:solidFill>
                        </a:rPr>
                        <a:t>Strategijos</a:t>
                      </a:r>
                      <a:endParaRPr lang="en-GB" sz="2600" b="0" dirty="0">
                        <a:solidFill>
                          <a:schemeClr val="tx1"/>
                        </a:solidFill>
                      </a:endParaRPr>
                    </a:p>
                  </a:txBody>
                  <a:tcPr marL="91805" marR="91805" marT="45900" marB="45900" anchor="ctr"/>
                </a:tc>
                <a:tc>
                  <a:txBody>
                    <a:bodyPr/>
                    <a:lstStyle/>
                    <a:p>
                      <a:r>
                        <a:rPr lang="lt-LT" sz="2600" b="0" i="1" dirty="0">
                          <a:solidFill>
                            <a:schemeClr val="tx1"/>
                          </a:solidFill>
                        </a:rPr>
                        <a:t>Ką turiu daryti, kad gaučiau tai, ko man reikia arba ko noriu?</a:t>
                      </a:r>
                      <a:endParaRPr lang="en-GB" sz="2600" b="0" i="1" dirty="0">
                        <a:solidFill>
                          <a:schemeClr val="tx1"/>
                        </a:solidFill>
                      </a:endParaRPr>
                    </a:p>
                  </a:txBody>
                  <a:tcPr marL="91805" marR="91805" marT="45900" marB="45900" anchor="ctr"/>
                </a:tc>
                <a:extLst>
                  <a:ext uri="{0D108BD9-81ED-4DB2-BD59-A6C34878D82A}">
                    <a16:rowId xmlns:a16="http://schemas.microsoft.com/office/drawing/2014/main" val="10003"/>
                  </a:ext>
                </a:extLst>
              </a:tr>
              <a:tr h="828000">
                <a:tc>
                  <a:txBody>
                    <a:bodyPr/>
                    <a:lstStyle/>
                    <a:p>
                      <a:r>
                        <a:rPr lang="en-GB" sz="2600" b="0">
                          <a:solidFill>
                            <a:schemeClr val="tx1"/>
                          </a:solidFill>
                        </a:rPr>
                        <a:t>4.</a:t>
                      </a:r>
                      <a:endParaRPr lang="en-GB" sz="2600" b="0" dirty="0">
                        <a:solidFill>
                          <a:schemeClr val="tx1"/>
                        </a:solidFill>
                      </a:endParaRPr>
                    </a:p>
                  </a:txBody>
                  <a:tcPr marL="91805" marR="91805" marT="45900" marB="45900" anchor="ctr"/>
                </a:tc>
                <a:tc>
                  <a:txBody>
                    <a:bodyPr/>
                    <a:lstStyle/>
                    <a:p>
                      <a:r>
                        <a:rPr lang="lt-LT" sz="2600" b="0" dirty="0">
                          <a:solidFill>
                            <a:schemeClr val="tx1"/>
                          </a:solidFill>
                        </a:rPr>
                        <a:t>Veiksmai</a:t>
                      </a:r>
                      <a:endParaRPr lang="en-GB" sz="2600" b="0" dirty="0">
                        <a:solidFill>
                          <a:schemeClr val="tx1"/>
                        </a:solidFill>
                      </a:endParaRPr>
                    </a:p>
                  </a:txBody>
                  <a:tcPr marL="91805" marR="91805" marT="45900" marB="45900" anchor="ctr"/>
                </a:tc>
                <a:tc>
                  <a:txBody>
                    <a:bodyPr/>
                    <a:lstStyle/>
                    <a:p>
                      <a:r>
                        <a:rPr lang="lt-LT" sz="2600" b="0" i="1" dirty="0">
                          <a:solidFill>
                            <a:schemeClr val="tx1"/>
                          </a:solidFill>
                        </a:rPr>
                        <a:t>Kaip visa tai įgyvendinti?</a:t>
                      </a:r>
                      <a:endParaRPr lang="en-GB" sz="2600" b="0" i="1" dirty="0">
                        <a:solidFill>
                          <a:schemeClr val="tx1"/>
                        </a:solidFill>
                      </a:endParaRPr>
                    </a:p>
                  </a:txBody>
                  <a:tcPr marL="91805" marR="91805" marT="45900" marB="45900" anchor="ctr"/>
                </a:tc>
                <a:extLst>
                  <a:ext uri="{0D108BD9-81ED-4DB2-BD59-A6C34878D82A}">
                    <a16:rowId xmlns:a16="http://schemas.microsoft.com/office/drawing/2014/main" val="10004"/>
                  </a:ext>
                </a:extLst>
              </a:tr>
            </a:tbl>
          </a:graphicData>
        </a:graphic>
      </p:graphicFrame>
      <p:sp>
        <p:nvSpPr>
          <p:cNvPr id="8" name="Textfeld 7">
            <a:extLst>
              <a:ext uri="{FF2B5EF4-FFF2-40B4-BE49-F238E27FC236}">
                <a16:creationId xmlns:a16="http://schemas.microsoft.com/office/drawing/2014/main" id="{18BDD282-925E-241F-1FDC-F5030728B587}"/>
              </a:ext>
            </a:extLst>
          </p:cNvPr>
          <p:cNvSpPr txBox="1"/>
          <p:nvPr/>
        </p:nvSpPr>
        <p:spPr>
          <a:xfrm>
            <a:off x="9391973" y="1519376"/>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a:solidFill>
                  <a:prstClr val="black"/>
                </a:solidFill>
                <a:latin typeface="Jost"/>
                <a:cs typeface="+mn-cs"/>
              </a:rPr>
              <a:t>Egan (1975/2018)</a:t>
            </a:r>
            <a:endParaRPr lang="en-GB" sz="1105" dirty="0">
              <a:solidFill>
                <a:prstClr val="black"/>
              </a:solidFill>
              <a:latin typeface="Jost"/>
              <a:cs typeface="+mn-cs"/>
            </a:endParaRPr>
          </a:p>
        </p:txBody>
      </p:sp>
      <p:sp>
        <p:nvSpPr>
          <p:cNvPr id="9" name="Textfeld 8">
            <a:extLst>
              <a:ext uri="{FF2B5EF4-FFF2-40B4-BE49-F238E27FC236}">
                <a16:creationId xmlns:a16="http://schemas.microsoft.com/office/drawing/2014/main" id="{16CA4249-7DCD-E3D8-5409-54B256523391}"/>
              </a:ext>
            </a:extLst>
          </p:cNvPr>
          <p:cNvSpPr txBox="1"/>
          <p:nvPr/>
        </p:nvSpPr>
        <p:spPr>
          <a:xfrm>
            <a:off x="841911" y="1700362"/>
            <a:ext cx="9278482" cy="400110"/>
          </a:xfrm>
          <a:prstGeom prst="rect">
            <a:avLst/>
          </a:prstGeom>
          <a:noFill/>
        </p:spPr>
        <p:txBody>
          <a:bodyPr wrap="square" rtlCol="0">
            <a:spAutoFit/>
          </a:bodyPr>
          <a:lstStyle/>
          <a:p>
            <a:r>
              <a:rPr lang="lt-LT" dirty="0">
                <a:solidFill>
                  <a:schemeClr val="accent1"/>
                </a:solidFill>
                <a:latin typeface="+mn-lt"/>
              </a:rPr>
              <a:t>KETURI PAGRINDINIAI KLAUSIMAI, PADEDANTYS SUPRASTI KLIENTO PROBLEMĄ</a:t>
            </a:r>
            <a:endParaRPr lang="en-GB" dirty="0">
              <a:solidFill>
                <a:schemeClr val="accent1"/>
              </a:solidFill>
              <a:latin typeface="+mn-lt"/>
            </a:endParaRPr>
          </a:p>
        </p:txBody>
      </p:sp>
      <p:pic>
        <p:nvPicPr>
          <p:cNvPr id="2" name="Afbeelding 9" descr="Afbeelding met wit&#10;&#10;Automatisch gegenereerde beschrijving">
            <a:extLst>
              <a:ext uri="{FF2B5EF4-FFF2-40B4-BE49-F238E27FC236}">
                <a16:creationId xmlns:a16="http://schemas.microsoft.com/office/drawing/2014/main" id="{553C885D-C4C2-2DDA-812A-3F5D8A5E4F3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A039868E-A0CC-511D-4FBC-FFDB464ED9B9}"/>
              </a:ext>
            </a:extLst>
          </p:cNvPr>
          <p:cNvSpPr txBox="1"/>
          <p:nvPr/>
        </p:nvSpPr>
        <p:spPr>
          <a:xfrm>
            <a:off x="0" y="112667"/>
            <a:ext cx="762052" cy="523220"/>
          </a:xfrm>
          <a:prstGeom prst="rect">
            <a:avLst/>
          </a:prstGeom>
          <a:noFill/>
        </p:spPr>
        <p:txBody>
          <a:bodyPr wrap="square" rtlCol="0">
            <a:spAutoFit/>
          </a:bodyPr>
          <a:lstStyle/>
          <a:p>
            <a:pPr algn="ctr"/>
            <a:r>
              <a:rPr lang="en-GB" sz="2800" b="1" dirty="0">
                <a:solidFill>
                  <a:schemeClr val="accent1"/>
                </a:solidFill>
                <a:latin typeface="+mj-lt"/>
              </a:rPr>
              <a:t>10</a:t>
            </a:r>
          </a:p>
        </p:txBody>
      </p:sp>
    </p:spTree>
    <p:extLst>
      <p:ext uri="{BB962C8B-B14F-4D97-AF65-F5344CB8AC3E}">
        <p14:creationId xmlns:p14="http://schemas.microsoft.com/office/powerpoint/2010/main" val="3102408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CFB02A-06A0-ABDE-45C8-08040760DB05}"/>
              </a:ext>
            </a:extLst>
          </p:cNvPr>
          <p:cNvSpPr>
            <a:spLocks noGrp="1"/>
          </p:cNvSpPr>
          <p:nvPr>
            <p:ph idx="1"/>
          </p:nvPr>
        </p:nvSpPr>
        <p:spPr/>
        <p:txBody>
          <a:bodyPr>
            <a:normAutofit/>
          </a:bodyPr>
          <a:lstStyle/>
          <a:p>
            <a:pPr marL="354013" indent="-354013"/>
            <a:r>
              <a:rPr lang="lt-LT" sz="2400" dirty="0"/>
              <a:t>Pokyčiai be gilesnio savęs pažinimo</a:t>
            </a:r>
            <a:endParaRPr lang="en-GB" sz="2400" dirty="0"/>
          </a:p>
          <a:p>
            <a:pPr marL="354013" indent="-354013"/>
            <a:r>
              <a:rPr lang="lt-LT" sz="2400" dirty="0"/>
              <a:t>Klientų motyvavimas patiems išsikelti tikslus</a:t>
            </a:r>
            <a:endParaRPr lang="en-GB" sz="2400" dirty="0"/>
          </a:p>
          <a:p>
            <a:pPr marL="354013" indent="-354013"/>
            <a:r>
              <a:rPr lang="lt-LT" sz="2400" dirty="0"/>
              <a:t>Problemos yra normalu</a:t>
            </a:r>
            <a:endParaRPr lang="en-GB" sz="2400" dirty="0"/>
          </a:p>
          <a:p>
            <a:pPr marL="354013" indent="-354013"/>
            <a:r>
              <a:rPr lang="lt-LT" sz="2400" dirty="0"/>
              <a:t>Sudėtingos problemos ne visada reikalauja sudėtingų sprendimų</a:t>
            </a:r>
            <a:endParaRPr lang="en-GB" sz="2400" dirty="0"/>
          </a:p>
          <a:p>
            <a:pPr marL="354013" indent="-354013"/>
            <a:r>
              <a:rPr lang="lt-LT" sz="2400" dirty="0"/>
              <a:t>Ieškokite išimčių</a:t>
            </a:r>
            <a:endParaRPr lang="en-GB" sz="2400" dirty="0"/>
          </a:p>
          <a:p>
            <a:pPr marL="354013" indent="-354013"/>
            <a:r>
              <a:rPr lang="lt-LT" sz="2400" dirty="0"/>
              <a:t>Retrospektyvus žvilgsnis nėra būtinas problemų sprendimui</a:t>
            </a:r>
            <a:endParaRPr lang="en-GB" sz="2400" dirty="0"/>
          </a:p>
          <a:p>
            <a:pPr marL="354013" indent="-354013"/>
            <a:r>
              <a:rPr lang="lt-LT" sz="2400" dirty="0"/>
              <a:t>Net ir maži pokyčiai turi ilgalaikį poveikį</a:t>
            </a:r>
            <a:endParaRPr lang="en-GB" sz="2400" dirty="0"/>
          </a:p>
          <a:p>
            <a:pPr marL="354013" indent="-354013"/>
            <a:r>
              <a:rPr lang="lt-LT" sz="2400" dirty="0"/>
              <a:t>Jei judate į priekį, nesustokite, jei nejudate, pareikite prie ko nors kito</a:t>
            </a:r>
            <a:r>
              <a:rPr lang="en-US" sz="2400" dirty="0"/>
              <a:t>!</a:t>
            </a:r>
            <a:endParaRPr lang="en-GB" sz="2400" dirty="0"/>
          </a:p>
          <a:p>
            <a:endParaRPr lang="en-GB" dirty="0"/>
          </a:p>
        </p:txBody>
      </p:sp>
      <p:sp>
        <p:nvSpPr>
          <p:cNvPr id="4" name="Fußzeilenplatzhalter 3">
            <a:extLst>
              <a:ext uri="{FF2B5EF4-FFF2-40B4-BE49-F238E27FC236}">
                <a16:creationId xmlns:a16="http://schemas.microsoft.com/office/drawing/2014/main" id="{25347BA5-EABE-884F-E24D-0B7553A2D49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972F630-C740-B39C-D34F-9D652CFB381C}"/>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6" name="Titel 5">
            <a:extLst>
              <a:ext uri="{FF2B5EF4-FFF2-40B4-BE49-F238E27FC236}">
                <a16:creationId xmlns:a16="http://schemas.microsoft.com/office/drawing/2014/main" id="{CA250064-D81C-E279-DA9A-ED169D00C30D}"/>
              </a:ext>
            </a:extLst>
          </p:cNvPr>
          <p:cNvSpPr>
            <a:spLocks noGrp="1"/>
          </p:cNvSpPr>
          <p:nvPr>
            <p:ph type="title"/>
          </p:nvPr>
        </p:nvSpPr>
        <p:spPr>
          <a:xfrm>
            <a:off x="841911" y="374277"/>
            <a:ext cx="9393134" cy="784018"/>
          </a:xfrm>
        </p:spPr>
        <p:txBody>
          <a:bodyPr/>
          <a:lstStyle/>
          <a:p>
            <a:r>
              <a:rPr lang="lt-LT" sz="4400" dirty="0"/>
              <a:t>Į sprendimus orientuotas konsultavimas</a:t>
            </a:r>
            <a:endParaRPr lang="en-GB" sz="4400" dirty="0"/>
          </a:p>
        </p:txBody>
      </p:sp>
      <p:pic>
        <p:nvPicPr>
          <p:cNvPr id="7" name="Afbeelding 9" descr="Afbeelding met wit&#10;&#10;Automatisch gegenereerde beschrijving">
            <a:extLst>
              <a:ext uri="{FF2B5EF4-FFF2-40B4-BE49-F238E27FC236}">
                <a16:creationId xmlns:a16="http://schemas.microsoft.com/office/drawing/2014/main" id="{C28E8342-BF34-1465-F99A-F4C57097165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C1A17693-3951-F59C-B58A-B049FB7259C1}"/>
              </a:ext>
            </a:extLst>
          </p:cNvPr>
          <p:cNvSpPr txBox="1"/>
          <p:nvPr/>
        </p:nvSpPr>
        <p:spPr>
          <a:xfrm>
            <a:off x="22668" y="112667"/>
            <a:ext cx="81924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0" name="Textfeld 9">
            <a:extLst>
              <a:ext uri="{FF2B5EF4-FFF2-40B4-BE49-F238E27FC236}">
                <a16:creationId xmlns:a16="http://schemas.microsoft.com/office/drawing/2014/main" id="{2E4BA1FB-F236-FBEB-A0C5-CF4EE7B763F0}"/>
              </a:ext>
            </a:extLst>
          </p:cNvPr>
          <p:cNvSpPr txBox="1"/>
          <p:nvPr/>
        </p:nvSpPr>
        <p:spPr>
          <a:xfrm>
            <a:off x="9391974" y="156917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err="1">
                <a:solidFill>
                  <a:prstClr val="black"/>
                </a:solidFill>
                <a:latin typeface="Jost"/>
                <a:cs typeface="+mn-cs"/>
              </a:rPr>
              <a:t>Ertelt</a:t>
            </a:r>
            <a:r>
              <a:rPr lang="en-US" sz="1105" dirty="0">
                <a:solidFill>
                  <a:prstClr val="black"/>
                </a:solidFill>
                <a:latin typeface="Jost"/>
                <a:cs typeface="+mn-cs"/>
              </a:rPr>
              <a:t>/Schulz/Frey (2022)</a:t>
            </a:r>
            <a:endParaRPr lang="en-GB" sz="1105" dirty="0">
              <a:solidFill>
                <a:prstClr val="black"/>
              </a:solidFill>
              <a:latin typeface="Jost"/>
              <a:cs typeface="+mn-cs"/>
            </a:endParaRPr>
          </a:p>
        </p:txBody>
      </p:sp>
    </p:spTree>
    <p:extLst>
      <p:ext uri="{BB962C8B-B14F-4D97-AF65-F5344CB8AC3E}">
        <p14:creationId xmlns:p14="http://schemas.microsoft.com/office/powerpoint/2010/main" val="169354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CC1B763E-D232-3F06-A94B-68279CB41947}"/>
              </a:ext>
            </a:extLst>
          </p:cNvPr>
          <p:cNvSpPr>
            <a:spLocks noGrp="1"/>
          </p:cNvSpPr>
          <p:nvPr>
            <p:ph type="ftr" sz="quarter" idx="11"/>
          </p:nvPr>
        </p:nvSpPr>
        <p:spPr>
          <a:xfrm>
            <a:off x="4056479" y="6382712"/>
            <a:ext cx="4133017" cy="366731"/>
          </a:xfrm>
        </p:spPr>
        <p:txBody>
          <a:bodyPr/>
          <a:lstStyle/>
          <a:p>
            <a:pPr>
              <a:spcAft>
                <a:spcPts val="600"/>
              </a:spcAft>
            </a:pPr>
            <a:r>
              <a:rPr lang="en-GB" noProof="0"/>
              <a:t>ERASMUS+ DIGIGEN 
Project Ref. No. 2021-1-DE02-KA220-VET-000025335</a:t>
            </a:r>
          </a:p>
        </p:txBody>
      </p:sp>
      <p:sp>
        <p:nvSpPr>
          <p:cNvPr id="14" name="Slide Number Placeholder 4">
            <a:extLst>
              <a:ext uri="{FF2B5EF4-FFF2-40B4-BE49-F238E27FC236}">
                <a16:creationId xmlns:a16="http://schemas.microsoft.com/office/drawing/2014/main" id="{75850578-A0D4-0F27-A59D-B272B15C47B1}"/>
              </a:ext>
            </a:extLst>
          </p:cNvPr>
          <p:cNvSpPr>
            <a:spLocks noGrp="1"/>
          </p:cNvSpPr>
          <p:nvPr>
            <p:ph type="sldNum" sz="quarter" idx="12"/>
          </p:nvPr>
        </p:nvSpPr>
        <p:spPr>
          <a:xfrm>
            <a:off x="10806117" y="6382712"/>
            <a:ext cx="597947" cy="366731"/>
          </a:xfrm>
        </p:spPr>
        <p:txBody>
          <a:bodyPr/>
          <a:lstStyle/>
          <a:p>
            <a:pPr>
              <a:spcAft>
                <a:spcPts val="600"/>
              </a:spcAft>
            </a:pPr>
            <a:fld id="{F96B14D3-7D2A-2041-9DA6-67735C9926F2}" type="slidenum">
              <a:rPr lang="en-GB" noProof="0" smtClean="0"/>
              <a:pPr>
                <a:spcAft>
                  <a:spcPts val="600"/>
                </a:spcAft>
              </a:pPr>
              <a:t>25</a:t>
            </a:fld>
            <a:endParaRPr lang="en-GB" noProof="0"/>
          </a:p>
        </p:txBody>
      </p:sp>
      <p:sp>
        <p:nvSpPr>
          <p:cNvPr id="16" name="Title 5">
            <a:extLst>
              <a:ext uri="{FF2B5EF4-FFF2-40B4-BE49-F238E27FC236}">
                <a16:creationId xmlns:a16="http://schemas.microsoft.com/office/drawing/2014/main" id="{6D938923-39EB-6D9F-AA5D-5ADCDA1CE508}"/>
              </a:ext>
            </a:extLst>
          </p:cNvPr>
          <p:cNvSpPr>
            <a:spLocks noGrp="1"/>
          </p:cNvSpPr>
          <p:nvPr>
            <p:ph type="title"/>
          </p:nvPr>
        </p:nvSpPr>
        <p:spPr>
          <a:xfrm>
            <a:off x="841911" y="365725"/>
            <a:ext cx="9684080" cy="818839"/>
          </a:xfrm>
        </p:spPr>
        <p:txBody>
          <a:bodyPr/>
          <a:lstStyle/>
          <a:p>
            <a:r>
              <a:rPr lang="lt-LT" sz="4000" dirty="0"/>
              <a:t>Į sprendimus orientuoto konsultavimo etapai</a:t>
            </a:r>
            <a:endParaRPr lang="en-US" sz="4000" dirty="0"/>
          </a:p>
        </p:txBody>
      </p:sp>
      <p:grpSp>
        <p:nvGrpSpPr>
          <p:cNvPr id="3" name="Gruppieren 2">
            <a:extLst>
              <a:ext uri="{FF2B5EF4-FFF2-40B4-BE49-F238E27FC236}">
                <a16:creationId xmlns:a16="http://schemas.microsoft.com/office/drawing/2014/main" id="{5CDCFB75-01E4-BB4D-ECD7-4B25D594D437}"/>
              </a:ext>
            </a:extLst>
          </p:cNvPr>
          <p:cNvGrpSpPr/>
          <p:nvPr/>
        </p:nvGrpSpPr>
        <p:grpSpPr>
          <a:xfrm>
            <a:off x="592008" y="2538231"/>
            <a:ext cx="10812056" cy="3143062"/>
            <a:chOff x="592008" y="2538231"/>
            <a:chExt cx="10812056" cy="3143062"/>
          </a:xfrm>
        </p:grpSpPr>
        <p:sp>
          <p:nvSpPr>
            <p:cNvPr id="4" name="Pfeil: eingekerbt nach rechts 3">
              <a:extLst>
                <a:ext uri="{FF2B5EF4-FFF2-40B4-BE49-F238E27FC236}">
                  <a16:creationId xmlns:a16="http://schemas.microsoft.com/office/drawing/2014/main" id="{D88F3B28-54AB-355B-8A0E-BE3FAED07EC8}"/>
                </a:ext>
              </a:extLst>
            </p:cNvPr>
            <p:cNvSpPr/>
            <p:nvPr/>
          </p:nvSpPr>
          <p:spPr>
            <a:xfrm>
              <a:off x="841911" y="3144797"/>
              <a:ext cx="10562153" cy="1748190"/>
            </a:xfrm>
            <a:prstGeom prst="notchedRightArrow">
              <a:avLst>
                <a:gd name="adj1" fmla="val 61888"/>
                <a:gd name="adj2" fmla="val 46434"/>
              </a:avLst>
            </a:prstGeom>
            <a:solidFill>
              <a:schemeClr val="bg2"/>
            </a:solidFill>
            <a:ln w="38100">
              <a:solidFill>
                <a:schemeClr val="accent5"/>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ihandform: Form 5">
              <a:extLst>
                <a:ext uri="{FF2B5EF4-FFF2-40B4-BE49-F238E27FC236}">
                  <a16:creationId xmlns:a16="http://schemas.microsoft.com/office/drawing/2014/main" id="{1F8BE338-48B3-D31E-EBAA-09536C8FA6AD}"/>
                </a:ext>
              </a:extLst>
            </p:cNvPr>
            <p:cNvSpPr/>
            <p:nvPr/>
          </p:nvSpPr>
          <p:spPr>
            <a:xfrm>
              <a:off x="592008" y="2662912"/>
              <a:ext cx="2375687" cy="781161"/>
            </a:xfrm>
            <a:custGeom>
              <a:avLst/>
              <a:gdLst>
                <a:gd name="connsiteX0" fmla="*/ 0 w 1820060"/>
                <a:gd name="connsiteY0" fmla="*/ 0 h 781161"/>
                <a:gd name="connsiteX1" fmla="*/ 1820060 w 1820060"/>
                <a:gd name="connsiteY1" fmla="*/ 0 h 781161"/>
                <a:gd name="connsiteX2" fmla="*/ 1820060 w 1820060"/>
                <a:gd name="connsiteY2" fmla="*/ 781161 h 781161"/>
                <a:gd name="connsiteX3" fmla="*/ 0 w 1820060"/>
                <a:gd name="connsiteY3" fmla="*/ 781161 h 781161"/>
                <a:gd name="connsiteX4" fmla="*/ 0 w 1820060"/>
                <a:gd name="connsiteY4" fmla="*/ 0 h 78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060" h="781161">
                  <a:moveTo>
                    <a:pt x="0" y="0"/>
                  </a:moveTo>
                  <a:lnTo>
                    <a:pt x="1820060" y="0"/>
                  </a:lnTo>
                  <a:lnTo>
                    <a:pt x="1820060" y="781161"/>
                  </a:lnTo>
                  <a:lnTo>
                    <a:pt x="0" y="7811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lt-LT" sz="1800" b="0" kern="1200" dirty="0"/>
                <a:t>Geros darbo atmosferos kūrimas</a:t>
              </a:r>
              <a:endParaRPr lang="en-GB" sz="1800" b="0" kern="1200" dirty="0"/>
            </a:p>
          </p:txBody>
        </p:sp>
        <p:sp>
          <p:nvSpPr>
            <p:cNvPr id="7" name="Ellipse 6">
              <a:extLst>
                <a:ext uri="{FF2B5EF4-FFF2-40B4-BE49-F238E27FC236}">
                  <a16:creationId xmlns:a16="http://schemas.microsoft.com/office/drawing/2014/main" id="{F3299067-C98D-DD1F-8065-E354D7F69201}"/>
                </a:ext>
              </a:extLst>
            </p:cNvPr>
            <p:cNvSpPr/>
            <p:nvPr/>
          </p:nvSpPr>
          <p:spPr>
            <a:xfrm>
              <a:off x="1561329"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8" name="Freihandform: Form 7">
              <a:extLst>
                <a:ext uri="{FF2B5EF4-FFF2-40B4-BE49-F238E27FC236}">
                  <a16:creationId xmlns:a16="http://schemas.microsoft.com/office/drawing/2014/main" id="{94F057BB-7DED-6E39-E5E7-40501FB37EBC}"/>
                </a:ext>
              </a:extLst>
            </p:cNvPr>
            <p:cNvSpPr/>
            <p:nvPr/>
          </p:nvSpPr>
          <p:spPr>
            <a:xfrm>
              <a:off x="2466816" y="4599636"/>
              <a:ext cx="2210789" cy="749152"/>
            </a:xfrm>
            <a:custGeom>
              <a:avLst/>
              <a:gdLst>
                <a:gd name="connsiteX0" fmla="*/ 0 w 1705246"/>
                <a:gd name="connsiteY0" fmla="*/ 0 h 749152"/>
                <a:gd name="connsiteX1" fmla="*/ 1705246 w 1705246"/>
                <a:gd name="connsiteY1" fmla="*/ 0 h 749152"/>
                <a:gd name="connsiteX2" fmla="*/ 1705246 w 1705246"/>
                <a:gd name="connsiteY2" fmla="*/ 749152 h 749152"/>
                <a:gd name="connsiteX3" fmla="*/ 0 w 1705246"/>
                <a:gd name="connsiteY3" fmla="*/ 749152 h 749152"/>
                <a:gd name="connsiteX4" fmla="*/ 0 w 1705246"/>
                <a:gd name="connsiteY4" fmla="*/ 0 h 74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246" h="749152">
                  <a:moveTo>
                    <a:pt x="0" y="0"/>
                  </a:moveTo>
                  <a:lnTo>
                    <a:pt x="1705246" y="0"/>
                  </a:lnTo>
                  <a:lnTo>
                    <a:pt x="1705246" y="749152"/>
                  </a:lnTo>
                  <a:lnTo>
                    <a:pt x="0" y="749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lt-LT" sz="1800" b="0" kern="1200" dirty="0"/>
                <a:t>Aiškių konsultavimo tikslų nustatymas</a:t>
              </a:r>
              <a:endParaRPr lang="en-GB" sz="1800" b="0" kern="1200" dirty="0"/>
            </a:p>
          </p:txBody>
        </p:sp>
        <p:sp>
          <p:nvSpPr>
            <p:cNvPr id="9" name="Ellipse 8">
              <a:extLst>
                <a:ext uri="{FF2B5EF4-FFF2-40B4-BE49-F238E27FC236}">
                  <a16:creationId xmlns:a16="http://schemas.microsoft.com/office/drawing/2014/main" id="{E8EFD8D3-AF47-B7DD-F151-D1317DB6C650}"/>
                </a:ext>
              </a:extLst>
            </p:cNvPr>
            <p:cNvSpPr/>
            <p:nvPr/>
          </p:nvSpPr>
          <p:spPr>
            <a:xfrm>
              <a:off x="3353688"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Freihandform: Form 10">
              <a:extLst>
                <a:ext uri="{FF2B5EF4-FFF2-40B4-BE49-F238E27FC236}">
                  <a16:creationId xmlns:a16="http://schemas.microsoft.com/office/drawing/2014/main" id="{C13C0D90-E888-10CB-C7B3-646FD3832315}"/>
                </a:ext>
              </a:extLst>
            </p:cNvPr>
            <p:cNvSpPr/>
            <p:nvPr/>
          </p:nvSpPr>
          <p:spPr>
            <a:xfrm>
              <a:off x="4222839" y="2787611"/>
              <a:ext cx="2061880" cy="656462"/>
            </a:xfrm>
            <a:custGeom>
              <a:avLst/>
              <a:gdLst>
                <a:gd name="connsiteX0" fmla="*/ 0 w 1598476"/>
                <a:gd name="connsiteY0" fmla="*/ 0 h 656462"/>
                <a:gd name="connsiteX1" fmla="*/ 1598476 w 1598476"/>
                <a:gd name="connsiteY1" fmla="*/ 0 h 656462"/>
                <a:gd name="connsiteX2" fmla="*/ 1598476 w 1598476"/>
                <a:gd name="connsiteY2" fmla="*/ 656462 h 656462"/>
                <a:gd name="connsiteX3" fmla="*/ 0 w 1598476"/>
                <a:gd name="connsiteY3" fmla="*/ 656462 h 656462"/>
                <a:gd name="connsiteX4" fmla="*/ 0 w 1598476"/>
                <a:gd name="connsiteY4" fmla="*/ 0 h 65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476" h="656462">
                  <a:moveTo>
                    <a:pt x="0" y="0"/>
                  </a:moveTo>
                  <a:lnTo>
                    <a:pt x="1598476" y="0"/>
                  </a:lnTo>
                  <a:lnTo>
                    <a:pt x="1598476" y="656462"/>
                  </a:lnTo>
                  <a:lnTo>
                    <a:pt x="0" y="656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lt-LT" sz="1800" dirty="0"/>
                <a:t>Orientacija į sprendimą</a:t>
              </a:r>
              <a:endParaRPr lang="en-GB" sz="1800" b="0" kern="1200" dirty="0"/>
            </a:p>
          </p:txBody>
        </p:sp>
        <p:sp>
          <p:nvSpPr>
            <p:cNvPr id="13" name="Ellipse 12">
              <a:extLst>
                <a:ext uri="{FF2B5EF4-FFF2-40B4-BE49-F238E27FC236}">
                  <a16:creationId xmlns:a16="http://schemas.microsoft.com/office/drawing/2014/main" id="{DDB9BC4D-0D1D-8774-64D9-032AB9F017DD}"/>
                </a:ext>
              </a:extLst>
            </p:cNvPr>
            <p:cNvSpPr/>
            <p:nvPr/>
          </p:nvSpPr>
          <p:spPr>
            <a:xfrm>
              <a:off x="5035256"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5" name="Freihandform: Form 14">
              <a:extLst>
                <a:ext uri="{FF2B5EF4-FFF2-40B4-BE49-F238E27FC236}">
                  <a16:creationId xmlns:a16="http://schemas.microsoft.com/office/drawing/2014/main" id="{9154B70D-327F-D4F6-FC5B-428C3C93165A}"/>
                </a:ext>
              </a:extLst>
            </p:cNvPr>
            <p:cNvSpPr/>
            <p:nvPr/>
          </p:nvSpPr>
          <p:spPr>
            <a:xfrm>
              <a:off x="5660557" y="4599636"/>
              <a:ext cx="2731926" cy="1081657"/>
            </a:xfrm>
            <a:custGeom>
              <a:avLst/>
              <a:gdLst>
                <a:gd name="connsiteX0" fmla="*/ 0 w 1887594"/>
                <a:gd name="connsiteY0" fmla="*/ 0 h 1081657"/>
                <a:gd name="connsiteX1" fmla="*/ 1887594 w 1887594"/>
                <a:gd name="connsiteY1" fmla="*/ 0 h 1081657"/>
                <a:gd name="connsiteX2" fmla="*/ 1887594 w 1887594"/>
                <a:gd name="connsiteY2" fmla="*/ 1081657 h 1081657"/>
                <a:gd name="connsiteX3" fmla="*/ 0 w 1887594"/>
                <a:gd name="connsiteY3" fmla="*/ 1081657 h 1081657"/>
                <a:gd name="connsiteX4" fmla="*/ 0 w 1887594"/>
                <a:gd name="connsiteY4" fmla="*/ 0 h 108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594" h="1081657">
                  <a:moveTo>
                    <a:pt x="0" y="0"/>
                  </a:moveTo>
                  <a:lnTo>
                    <a:pt x="1887594" y="0"/>
                  </a:lnTo>
                  <a:lnTo>
                    <a:pt x="1887594" y="1081657"/>
                  </a:lnTo>
                  <a:lnTo>
                    <a:pt x="0" y="10816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lt-LT" sz="1800" b="0" kern="1200" dirty="0"/>
                <a:t>Į sprendimus orientuotų intervencijų kūrimas</a:t>
              </a:r>
              <a:endParaRPr lang="en-GB" sz="1800" b="0" kern="1200" dirty="0"/>
            </a:p>
          </p:txBody>
        </p:sp>
        <p:sp>
          <p:nvSpPr>
            <p:cNvPr id="17" name="Ellipse 16">
              <a:extLst>
                <a:ext uri="{FF2B5EF4-FFF2-40B4-BE49-F238E27FC236}">
                  <a16:creationId xmlns:a16="http://schemas.microsoft.com/office/drawing/2014/main" id="{DFBA122F-EB89-B447-4DBA-1D8F4CF9EC88}"/>
                </a:ext>
              </a:extLst>
            </p:cNvPr>
            <p:cNvSpPr/>
            <p:nvPr/>
          </p:nvSpPr>
          <p:spPr>
            <a:xfrm>
              <a:off x="6807997"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8" name="Freihandform: Form 17">
              <a:extLst>
                <a:ext uri="{FF2B5EF4-FFF2-40B4-BE49-F238E27FC236}">
                  <a16:creationId xmlns:a16="http://schemas.microsoft.com/office/drawing/2014/main" id="{9362FAA5-D577-8550-114B-97926F200A9C}"/>
                </a:ext>
              </a:extLst>
            </p:cNvPr>
            <p:cNvSpPr/>
            <p:nvPr/>
          </p:nvSpPr>
          <p:spPr>
            <a:xfrm>
              <a:off x="7622533" y="2538231"/>
              <a:ext cx="3130668" cy="905842"/>
            </a:xfrm>
            <a:custGeom>
              <a:avLst/>
              <a:gdLst>
                <a:gd name="connsiteX0" fmla="*/ 0 w 2375688"/>
                <a:gd name="connsiteY0" fmla="*/ 0 h 905842"/>
                <a:gd name="connsiteX1" fmla="*/ 2375688 w 2375688"/>
                <a:gd name="connsiteY1" fmla="*/ 0 h 905842"/>
                <a:gd name="connsiteX2" fmla="*/ 2375688 w 2375688"/>
                <a:gd name="connsiteY2" fmla="*/ 905842 h 905842"/>
                <a:gd name="connsiteX3" fmla="*/ 0 w 2375688"/>
                <a:gd name="connsiteY3" fmla="*/ 905842 h 905842"/>
                <a:gd name="connsiteX4" fmla="*/ 0 w 2375688"/>
                <a:gd name="connsiteY4" fmla="*/ 0 h 90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688" h="905842">
                  <a:moveTo>
                    <a:pt x="0" y="0"/>
                  </a:moveTo>
                  <a:lnTo>
                    <a:pt x="2375688" y="0"/>
                  </a:lnTo>
                  <a:lnTo>
                    <a:pt x="2375688" y="905842"/>
                  </a:lnTo>
                  <a:lnTo>
                    <a:pt x="0" y="905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lt-LT" sz="1800" b="0" kern="1200" dirty="0"/>
                <a:t>Tikslo išlaikymas: kaip padėti klientui, kad pokyčiai būtų nuolatiniai?</a:t>
              </a:r>
              <a:endParaRPr lang="en-GB" sz="1800" b="0" kern="1200" dirty="0"/>
            </a:p>
          </p:txBody>
        </p:sp>
        <p:sp>
          <p:nvSpPr>
            <p:cNvPr id="19" name="Ellipse 18">
              <a:extLst>
                <a:ext uri="{FF2B5EF4-FFF2-40B4-BE49-F238E27FC236}">
                  <a16:creationId xmlns:a16="http://schemas.microsoft.com/office/drawing/2014/main" id="{0ED7DB16-EDD3-0488-F78C-90F9619464B5}"/>
                </a:ext>
              </a:extLst>
            </p:cNvPr>
            <p:cNvSpPr/>
            <p:nvPr/>
          </p:nvSpPr>
          <p:spPr>
            <a:xfrm>
              <a:off x="8969344" y="3777960"/>
              <a:ext cx="437047" cy="437047"/>
            </a:xfrm>
            <a:prstGeom prst="ellipse">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pic>
        <p:nvPicPr>
          <p:cNvPr id="2" name="Afbeelding 9" descr="Afbeelding met wit&#10;&#10;Automatisch gegenereerde beschrijving">
            <a:extLst>
              <a:ext uri="{FF2B5EF4-FFF2-40B4-BE49-F238E27FC236}">
                <a16:creationId xmlns:a16="http://schemas.microsoft.com/office/drawing/2014/main" id="{43335F72-EF36-695B-FEDE-3D6CAA2F45FE}"/>
              </a:ext>
            </a:extLst>
          </p:cNvPr>
          <p:cNvPicPr>
            <a:picLocks noChangeAspect="1"/>
          </p:cNvPicPr>
          <p:nvPr/>
        </p:nvPicPr>
        <p:blipFill>
          <a:blip r:embed="rId2"/>
          <a:stretch>
            <a:fillRect/>
          </a:stretch>
        </p:blipFill>
        <p:spPr>
          <a:xfrm>
            <a:off x="-262445" y="-295174"/>
            <a:ext cx="1161547" cy="1059717"/>
          </a:xfrm>
          <a:prstGeom prst="rect">
            <a:avLst/>
          </a:prstGeom>
        </p:spPr>
      </p:pic>
      <p:sp>
        <p:nvSpPr>
          <p:cNvPr id="5" name="Textfeld 4">
            <a:extLst>
              <a:ext uri="{FF2B5EF4-FFF2-40B4-BE49-F238E27FC236}">
                <a16:creationId xmlns:a16="http://schemas.microsoft.com/office/drawing/2014/main" id="{4E4B47BB-A7EB-FBFB-7362-21757C5ABC59}"/>
              </a:ext>
            </a:extLst>
          </p:cNvPr>
          <p:cNvSpPr txBox="1"/>
          <p:nvPr/>
        </p:nvSpPr>
        <p:spPr>
          <a:xfrm>
            <a:off x="0" y="104115"/>
            <a:ext cx="81924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21" name="Textfeld 20">
            <a:extLst>
              <a:ext uri="{FF2B5EF4-FFF2-40B4-BE49-F238E27FC236}">
                <a16:creationId xmlns:a16="http://schemas.microsoft.com/office/drawing/2014/main" id="{D0FDB0E8-ADCD-BA86-FE18-0C82D1568A97}"/>
              </a:ext>
            </a:extLst>
          </p:cNvPr>
          <p:cNvSpPr txBox="1"/>
          <p:nvPr/>
        </p:nvSpPr>
        <p:spPr>
          <a:xfrm>
            <a:off x="9391974" y="156917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err="1">
                <a:solidFill>
                  <a:prstClr val="black"/>
                </a:solidFill>
                <a:latin typeface="Jost"/>
                <a:cs typeface="+mn-cs"/>
              </a:rPr>
              <a:t>Ertelt</a:t>
            </a:r>
            <a:r>
              <a:rPr lang="en-US" sz="1105" dirty="0">
                <a:solidFill>
                  <a:prstClr val="black"/>
                </a:solidFill>
                <a:latin typeface="Jost"/>
                <a:cs typeface="+mn-cs"/>
              </a:rPr>
              <a:t>/Schulz/Frey (2022)</a:t>
            </a:r>
            <a:endParaRPr lang="en-GB" sz="1105" dirty="0">
              <a:solidFill>
                <a:prstClr val="black"/>
              </a:solidFill>
              <a:latin typeface="Jost"/>
              <a:cs typeface="+mn-cs"/>
            </a:endParaRPr>
          </a:p>
        </p:txBody>
      </p:sp>
    </p:spTree>
    <p:extLst>
      <p:ext uri="{BB962C8B-B14F-4D97-AF65-F5344CB8AC3E}">
        <p14:creationId xmlns:p14="http://schemas.microsoft.com/office/powerpoint/2010/main" val="363796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BA5EB4B-86D8-E270-3D05-EB1375EA59CB}"/>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7435BCAE-9D1A-6995-CACD-F304770CB88B}"/>
              </a:ext>
            </a:extLst>
          </p:cNvPr>
          <p:cNvSpPr>
            <a:spLocks noGrp="1"/>
          </p:cNvSpPr>
          <p:nvPr>
            <p:ph type="sldNum" sz="quarter" idx="12"/>
          </p:nvPr>
        </p:nvSpPr>
        <p:spPr/>
        <p:txBody>
          <a:bodyPr/>
          <a:lstStyle/>
          <a:p>
            <a:fld id="{F96B14D3-7D2A-2041-9DA6-67735C9926F2}" type="slidenum">
              <a:rPr lang="de-DE" smtClean="0"/>
              <a:t>26</a:t>
            </a:fld>
            <a:endParaRPr lang="de-DE"/>
          </a:p>
        </p:txBody>
      </p:sp>
      <p:sp>
        <p:nvSpPr>
          <p:cNvPr id="5" name="Titel 4">
            <a:extLst>
              <a:ext uri="{FF2B5EF4-FFF2-40B4-BE49-F238E27FC236}">
                <a16:creationId xmlns:a16="http://schemas.microsoft.com/office/drawing/2014/main" id="{4E0460EF-16F6-41F1-B7AA-5D8BB2F1CFEF}"/>
              </a:ext>
            </a:extLst>
          </p:cNvPr>
          <p:cNvSpPr>
            <a:spLocks noGrp="1"/>
          </p:cNvSpPr>
          <p:nvPr>
            <p:ph type="title"/>
          </p:nvPr>
        </p:nvSpPr>
        <p:spPr>
          <a:xfrm>
            <a:off x="841911" y="402955"/>
            <a:ext cx="9590562" cy="697425"/>
          </a:xfrm>
        </p:spPr>
        <p:txBody>
          <a:bodyPr/>
          <a:lstStyle/>
          <a:p>
            <a:r>
              <a:rPr lang="lt-LT" sz="3600" dirty="0"/>
              <a:t>Informacinė struktūrinė metodologija kaip operatyvus konsultavimas</a:t>
            </a:r>
            <a:br>
              <a:rPr lang="en-GB" sz="3600" dirty="0"/>
            </a:br>
            <a:endParaRPr lang="en-GB" sz="3600" dirty="0"/>
          </a:p>
        </p:txBody>
      </p:sp>
      <p:graphicFrame>
        <p:nvGraphicFramePr>
          <p:cNvPr id="6" name="Tabelle 7">
            <a:extLst>
              <a:ext uri="{FF2B5EF4-FFF2-40B4-BE49-F238E27FC236}">
                <a16:creationId xmlns:a16="http://schemas.microsoft.com/office/drawing/2014/main" id="{BE4E94F9-9399-88F9-D1AB-6F716820E4BC}"/>
              </a:ext>
            </a:extLst>
          </p:cNvPr>
          <p:cNvGraphicFramePr>
            <a:graphicFrameLocks noGrp="1"/>
          </p:cNvGraphicFramePr>
          <p:nvPr>
            <p:extLst>
              <p:ext uri="{D42A27DB-BD31-4B8C-83A1-F6EECF244321}">
                <p14:modId xmlns:p14="http://schemas.microsoft.com/office/powerpoint/2010/main" val="1506219118"/>
              </p:ext>
            </p:extLst>
          </p:nvPr>
        </p:nvGraphicFramePr>
        <p:xfrm>
          <a:off x="1010783" y="1925014"/>
          <a:ext cx="10546633" cy="4223019"/>
        </p:xfrm>
        <a:graphic>
          <a:graphicData uri="http://schemas.openxmlformats.org/drawingml/2006/table">
            <a:tbl>
              <a:tblPr firstRow="1" bandRow="1">
                <a:tableStyleId>{5C22544A-7EE6-4342-B048-85BDC9FD1C3A}</a:tableStyleId>
              </a:tblPr>
              <a:tblGrid>
                <a:gridCol w="535664">
                  <a:extLst>
                    <a:ext uri="{9D8B030D-6E8A-4147-A177-3AD203B41FA5}">
                      <a16:colId xmlns:a16="http://schemas.microsoft.com/office/drawing/2014/main" val="573959859"/>
                    </a:ext>
                  </a:extLst>
                </a:gridCol>
                <a:gridCol w="3322699">
                  <a:extLst>
                    <a:ext uri="{9D8B030D-6E8A-4147-A177-3AD203B41FA5}">
                      <a16:colId xmlns:a16="http://schemas.microsoft.com/office/drawing/2014/main" val="615672742"/>
                    </a:ext>
                  </a:extLst>
                </a:gridCol>
                <a:gridCol w="6688270">
                  <a:extLst>
                    <a:ext uri="{9D8B030D-6E8A-4147-A177-3AD203B41FA5}">
                      <a16:colId xmlns:a16="http://schemas.microsoft.com/office/drawing/2014/main" val="2258796998"/>
                    </a:ext>
                  </a:extLst>
                </a:gridCol>
              </a:tblGrid>
              <a:tr h="1382142">
                <a:tc>
                  <a:txBody>
                    <a:bodyPr/>
                    <a:lstStyle/>
                    <a:p>
                      <a:pPr algn="ctr"/>
                      <a:r>
                        <a:rPr lang="lt-LT" sz="2000" b="0" dirty="0">
                          <a:solidFill>
                            <a:schemeClr val="tx1"/>
                          </a:solidFill>
                        </a:rPr>
                        <a:t>1 etapas</a:t>
                      </a:r>
                      <a:endParaRPr lang="en-GB" sz="2000" b="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8423" rtl="0" eaLnBrk="1" fontAlgn="auto" latinLnBrk="0" hangingPunct="1">
                        <a:lnSpc>
                          <a:spcPct val="100000"/>
                        </a:lnSpc>
                        <a:spcBef>
                          <a:spcPts val="0"/>
                        </a:spcBef>
                        <a:spcAft>
                          <a:spcPts val="0"/>
                        </a:spcAft>
                        <a:buClrTx/>
                        <a:buSzTx/>
                        <a:buFontTx/>
                        <a:buNone/>
                        <a:tabLst/>
                        <a:defRPr/>
                      </a:pPr>
                      <a:r>
                        <a:rPr lang="lt-LT" sz="2000" b="0" i="0" kern="1200" noProof="0" dirty="0">
                          <a:solidFill>
                            <a:schemeClr val="tx1"/>
                          </a:solidFill>
                          <a:latin typeface="+mn-lt"/>
                          <a:ea typeface="+mn-ea"/>
                          <a:cs typeface="+mn-cs"/>
                        </a:rPr>
                        <a:t>Analizuokite elgseną prieš priimant sprendimą</a:t>
                      </a:r>
                      <a:endParaRPr lang="en-US" sz="2000" b="0" i="0"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8423" rtl="0" eaLnBrk="1" fontAlgn="auto" latinLnBrk="0" hangingPunct="1">
                        <a:lnSpc>
                          <a:spcPct val="100000"/>
                        </a:lnSpc>
                        <a:spcBef>
                          <a:spcPts val="0"/>
                        </a:spcBef>
                        <a:spcAft>
                          <a:spcPts val="1200"/>
                        </a:spcAft>
                        <a:buClrTx/>
                        <a:buSzTx/>
                        <a:buFontTx/>
                        <a:buNone/>
                        <a:tabLst/>
                        <a:defRPr/>
                      </a:pPr>
                      <a:r>
                        <a:rPr lang="lt-LT" sz="2000" b="1" dirty="0">
                          <a:solidFill>
                            <a:schemeClr val="tx1"/>
                          </a:solidFill>
                          <a:latin typeface="+mn-lt"/>
                        </a:rPr>
                        <a:t>1 lygis</a:t>
                      </a:r>
                      <a:r>
                        <a:rPr lang="en-US" sz="2000" b="1" dirty="0">
                          <a:solidFill>
                            <a:schemeClr val="tx1"/>
                          </a:solidFill>
                          <a:latin typeface="+mn-lt"/>
                        </a:rPr>
                        <a:t>: </a:t>
                      </a:r>
                      <a:r>
                        <a:rPr lang="lt-LT" sz="2000" b="0" dirty="0">
                          <a:solidFill>
                            <a:schemeClr val="tx1"/>
                          </a:solidFill>
                          <a:latin typeface="+mn-lt"/>
                        </a:rPr>
                        <a:t>informacija apie situacijos apibrėžtį</a:t>
                      </a:r>
                      <a:endParaRPr lang="en-US" sz="2000" b="0" dirty="0">
                        <a:solidFill>
                          <a:schemeClr val="tx1"/>
                        </a:solidFill>
                        <a:latin typeface="+mn-lt"/>
                      </a:endParaRPr>
                    </a:p>
                    <a:p>
                      <a:pPr marL="0" marR="0" lvl="0" indent="0" algn="l" defTabSz="918423" rtl="0" eaLnBrk="1" fontAlgn="auto" latinLnBrk="0" hangingPunct="1">
                        <a:lnSpc>
                          <a:spcPct val="100000"/>
                        </a:lnSpc>
                        <a:spcBef>
                          <a:spcPts val="0"/>
                        </a:spcBef>
                        <a:spcAft>
                          <a:spcPts val="1200"/>
                        </a:spcAft>
                        <a:buClrTx/>
                        <a:buSzTx/>
                        <a:buFontTx/>
                        <a:buNone/>
                        <a:tabLst/>
                        <a:defRPr/>
                      </a:pPr>
                      <a:r>
                        <a:rPr lang="lt-LT" sz="2000" b="1" dirty="0">
                          <a:solidFill>
                            <a:schemeClr val="tx1"/>
                          </a:solidFill>
                          <a:latin typeface="+mn-lt"/>
                        </a:rPr>
                        <a:t>2 lygis</a:t>
                      </a:r>
                      <a:r>
                        <a:rPr lang="de-DE" sz="2000" b="1" dirty="0">
                          <a:solidFill>
                            <a:schemeClr val="tx1"/>
                          </a:solidFill>
                          <a:latin typeface="+mn-lt"/>
                        </a:rPr>
                        <a:t>: </a:t>
                      </a:r>
                      <a:r>
                        <a:rPr lang="lt-LT" sz="2000" b="0" noProof="0" dirty="0">
                          <a:solidFill>
                            <a:schemeClr val="tx1"/>
                          </a:solidFill>
                          <a:latin typeface="+mn-lt"/>
                        </a:rPr>
                        <a:t>alternatyvių veiksmų būdų kūrimas</a:t>
                      </a:r>
                      <a:endParaRPr lang="en-US" sz="2000" b="0" noProof="0" dirty="0">
                        <a:solidFill>
                          <a:schemeClr val="tx1"/>
                        </a:solidFill>
                        <a:latin typeface="+mn-lt"/>
                      </a:endParaRPr>
                    </a:p>
                    <a:p>
                      <a:pPr marL="0" marR="0" lvl="0" indent="0" algn="l" defTabSz="918423" rtl="0" eaLnBrk="1" fontAlgn="auto" latinLnBrk="0" hangingPunct="1">
                        <a:lnSpc>
                          <a:spcPct val="100000"/>
                        </a:lnSpc>
                        <a:spcBef>
                          <a:spcPts val="0"/>
                        </a:spcBef>
                        <a:spcAft>
                          <a:spcPts val="1200"/>
                        </a:spcAft>
                        <a:buClrTx/>
                        <a:buSzTx/>
                        <a:buFontTx/>
                        <a:buNone/>
                        <a:tabLst/>
                        <a:defRPr/>
                      </a:pPr>
                      <a:r>
                        <a:rPr lang="lt-LT" sz="2000" b="1" dirty="0">
                          <a:solidFill>
                            <a:schemeClr val="tx1"/>
                          </a:solidFill>
                          <a:latin typeface="+mn-lt"/>
                        </a:rPr>
                        <a:t>3 lygis</a:t>
                      </a:r>
                      <a:r>
                        <a:rPr lang="de-DE" sz="2000" b="1" dirty="0">
                          <a:solidFill>
                            <a:schemeClr val="tx1"/>
                          </a:solidFill>
                          <a:latin typeface="+mn-lt"/>
                        </a:rPr>
                        <a:t>: </a:t>
                      </a:r>
                      <a:r>
                        <a:rPr lang="lt-LT" sz="2000" b="0" noProof="0" dirty="0">
                          <a:solidFill>
                            <a:schemeClr val="tx1"/>
                          </a:solidFill>
                          <a:latin typeface="+mn-lt"/>
                        </a:rPr>
                        <a:t>vertinimo informacija, kriterijai</a:t>
                      </a:r>
                      <a:endParaRPr lang="en-US" sz="2000" b="0" noProof="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36790"/>
                  </a:ext>
                </a:extLst>
              </a:tr>
              <a:tr h="1292083">
                <a:tc>
                  <a:txBody>
                    <a:bodyPr/>
                    <a:lstStyle/>
                    <a:p>
                      <a:pPr algn="ctr"/>
                      <a:r>
                        <a:rPr lang="lt-LT" sz="2000" b="0" dirty="0">
                          <a:solidFill>
                            <a:schemeClr val="tx1"/>
                          </a:solidFill>
                        </a:rPr>
                        <a:t>2 etapas</a:t>
                      </a:r>
                      <a:endParaRPr lang="en-GB" sz="2000" b="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8423" rtl="0" eaLnBrk="1" fontAlgn="auto" latinLnBrk="0" hangingPunct="1">
                        <a:lnSpc>
                          <a:spcPct val="100000"/>
                        </a:lnSpc>
                        <a:spcBef>
                          <a:spcPts val="0"/>
                        </a:spcBef>
                        <a:spcAft>
                          <a:spcPts val="0"/>
                        </a:spcAft>
                        <a:buClrTx/>
                        <a:buSzTx/>
                        <a:buFontTx/>
                        <a:buNone/>
                        <a:tabLst/>
                        <a:defRPr/>
                      </a:pPr>
                      <a:r>
                        <a:rPr lang="lt-LT" sz="2000" b="0" i="0" kern="1200" noProof="0" dirty="0">
                          <a:solidFill>
                            <a:schemeClr val="tx1"/>
                          </a:solidFill>
                          <a:latin typeface="+mn-lt"/>
                          <a:ea typeface="+mn-ea"/>
                          <a:cs typeface="Calibri" panose="020F0502020204030204" pitchFamily="34" charset="0"/>
                        </a:rPr>
                        <a:t>Asmeniniu sprendimu įsipareigojimas </a:t>
                      </a:r>
                      <a:r>
                        <a:rPr lang="de-DE" sz="2000" b="0" i="0" kern="1200" dirty="0">
                          <a:solidFill>
                            <a:schemeClr val="tx1"/>
                          </a:solidFill>
                          <a:latin typeface="+mn-lt"/>
                          <a:ea typeface="+mn-ea"/>
                          <a:cs typeface="Calibri" panose="020F0502020204030204" pitchFamily="34" charset="0"/>
                        </a:rPr>
                        <a:t>(</a:t>
                      </a:r>
                      <a:r>
                        <a:rPr lang="lt-LT" sz="2000" b="0" i="0" kern="1200" dirty="0">
                          <a:solidFill>
                            <a:schemeClr val="tx1"/>
                          </a:solidFill>
                          <a:latin typeface="+mn-lt"/>
                          <a:ea typeface="+mn-ea"/>
                          <a:cs typeface="Calibri" panose="020F0502020204030204" pitchFamily="34" charset="0"/>
                        </a:rPr>
                        <a:t>įsipareigojimai</a:t>
                      </a:r>
                      <a:r>
                        <a:rPr lang="en-US" sz="2000" b="0" i="0" kern="1200" dirty="0">
                          <a:solidFill>
                            <a:schemeClr val="tx1"/>
                          </a:solidFill>
                          <a:latin typeface="+mn-lt"/>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87425" marR="0" lvl="0" indent="-987425" algn="l" defTabSz="918423" rtl="0" eaLnBrk="1" fontAlgn="auto" latinLnBrk="0" hangingPunct="1">
                        <a:lnSpc>
                          <a:spcPct val="150000"/>
                        </a:lnSpc>
                        <a:spcBef>
                          <a:spcPts val="0"/>
                        </a:spcBef>
                        <a:spcAft>
                          <a:spcPts val="1200"/>
                        </a:spcAft>
                        <a:buClrTx/>
                        <a:buSzTx/>
                        <a:buFontTx/>
                        <a:buNone/>
                        <a:tabLst/>
                        <a:defRPr/>
                      </a:pPr>
                      <a:r>
                        <a:rPr lang="lt-LT" sz="2000" b="1" kern="1200" noProof="0" dirty="0">
                          <a:solidFill>
                            <a:schemeClr val="dk1"/>
                          </a:solidFill>
                          <a:latin typeface="+mn-lt"/>
                          <a:ea typeface="+mn-ea"/>
                          <a:cs typeface="+mn-cs"/>
                        </a:rPr>
                        <a:t>4 lygis</a:t>
                      </a:r>
                      <a:r>
                        <a:rPr lang="en-US" sz="2000" b="1" kern="1200" noProof="0" dirty="0">
                          <a:solidFill>
                            <a:schemeClr val="dk1"/>
                          </a:solidFill>
                          <a:latin typeface="+mn-lt"/>
                          <a:ea typeface="+mn-ea"/>
                          <a:cs typeface="+mn-cs"/>
                        </a:rPr>
                        <a:t>: </a:t>
                      </a:r>
                      <a:r>
                        <a:rPr lang="lt-LT" sz="2000" b="0" kern="1200" noProof="0" dirty="0">
                          <a:solidFill>
                            <a:schemeClr val="dk1"/>
                          </a:solidFill>
                          <a:latin typeface="+mn-lt"/>
                          <a:ea typeface="+mn-ea"/>
                          <a:cs typeface="+mn-cs"/>
                        </a:rPr>
                        <a:t>informacija, padedanti sumažinti pasirinkimo galimybes</a:t>
                      </a:r>
                      <a:endParaRPr lang="en-US" sz="2000" b="0" kern="1200" noProof="0" dirty="0">
                        <a:solidFill>
                          <a:schemeClr val="dk1"/>
                        </a:solidFill>
                        <a:latin typeface="+mn-lt"/>
                        <a:ea typeface="+mn-ea"/>
                        <a:cs typeface="+mn-cs"/>
                      </a:endParaRPr>
                    </a:p>
                    <a:p>
                      <a:pPr marL="987425" marR="0" lvl="0" indent="-987425" algn="l" defTabSz="918423" rtl="0" eaLnBrk="1" fontAlgn="auto" latinLnBrk="0" hangingPunct="1">
                        <a:lnSpc>
                          <a:spcPct val="100000"/>
                        </a:lnSpc>
                        <a:spcBef>
                          <a:spcPts val="0"/>
                        </a:spcBef>
                        <a:spcAft>
                          <a:spcPts val="1200"/>
                        </a:spcAft>
                        <a:buClrTx/>
                        <a:buSzTx/>
                        <a:buFontTx/>
                        <a:buNone/>
                        <a:tabLst/>
                        <a:defRPr/>
                      </a:pPr>
                      <a:r>
                        <a:rPr lang="lt-LT" sz="2000" b="1" kern="1200" noProof="0" dirty="0">
                          <a:solidFill>
                            <a:schemeClr val="dk1"/>
                          </a:solidFill>
                          <a:latin typeface="+mn-lt"/>
                          <a:ea typeface="+mn-ea"/>
                          <a:cs typeface="+mn-cs"/>
                        </a:rPr>
                        <a:t>5 lygis</a:t>
                      </a:r>
                      <a:r>
                        <a:rPr lang="en-US" sz="2000" b="1" kern="1200" noProof="0" dirty="0">
                          <a:solidFill>
                            <a:schemeClr val="dk1"/>
                          </a:solidFill>
                          <a:latin typeface="+mn-lt"/>
                          <a:ea typeface="+mn-ea"/>
                          <a:cs typeface="+mn-cs"/>
                        </a:rPr>
                        <a:t>: </a:t>
                      </a:r>
                      <a:r>
                        <a:rPr lang="lt-LT" sz="2000" b="0" kern="1200" noProof="0" dirty="0">
                          <a:solidFill>
                            <a:schemeClr val="dk1"/>
                          </a:solidFill>
                          <a:latin typeface="+mn-lt"/>
                          <a:ea typeface="+mn-ea"/>
                          <a:cs typeface="+mn-cs"/>
                        </a:rPr>
                        <a:t>informacija apie įgyvendinimo būdus ir galimybes </a:t>
                      </a:r>
                      <a:r>
                        <a:rPr lang="en-US" sz="2000" b="0" kern="1200" noProof="0" dirty="0">
                          <a:solidFill>
                            <a:schemeClr val="dk1"/>
                          </a:solidFill>
                          <a:latin typeface="+mn-lt"/>
                          <a:ea typeface="+mn-ea"/>
                          <a:cs typeface="+mn-cs"/>
                        </a:rPr>
                        <a:t>(</a:t>
                      </a:r>
                      <a:r>
                        <a:rPr lang="lt-LT" sz="2000" b="0" kern="1200" noProof="0" dirty="0">
                          <a:solidFill>
                            <a:schemeClr val="dk1"/>
                          </a:solidFill>
                          <a:latin typeface="+mn-lt"/>
                          <a:ea typeface="+mn-ea"/>
                          <a:cs typeface="+mn-cs"/>
                        </a:rPr>
                        <a:t>veiksmų erdvė</a:t>
                      </a:r>
                      <a:r>
                        <a:rPr lang="en-US" sz="2000" b="0" kern="1200" noProof="0" dirty="0">
                          <a:solidFill>
                            <a:schemeClr val="dk1"/>
                          </a:solidFill>
                          <a:latin typeface="+mn-lt"/>
                          <a:ea typeface="+mn-ea"/>
                          <a:cs typeface="+mn-cs"/>
                        </a:rPr>
                        <a:t>)</a:t>
                      </a:r>
                      <a:endParaRPr lang="en-US" sz="2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2349915"/>
                  </a:ext>
                </a:extLst>
              </a:tr>
              <a:tr h="1530237">
                <a:tc>
                  <a:txBody>
                    <a:bodyPr/>
                    <a:lstStyle/>
                    <a:p>
                      <a:pPr algn="ctr"/>
                      <a:r>
                        <a:rPr lang="lt-LT" sz="2000" b="0" dirty="0">
                          <a:solidFill>
                            <a:schemeClr val="tx1"/>
                          </a:solidFill>
                        </a:rPr>
                        <a:t>3 etapas</a:t>
                      </a:r>
                      <a:endParaRPr lang="en-GB" sz="2000" b="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8423" rtl="0" eaLnBrk="1" fontAlgn="auto" latinLnBrk="0" hangingPunct="1">
                        <a:lnSpc>
                          <a:spcPct val="100000"/>
                        </a:lnSpc>
                        <a:spcBef>
                          <a:spcPts val="0"/>
                        </a:spcBef>
                        <a:spcAft>
                          <a:spcPts val="0"/>
                        </a:spcAft>
                        <a:buClrTx/>
                        <a:buSzTx/>
                        <a:buFontTx/>
                        <a:buNone/>
                        <a:tabLst/>
                        <a:defRPr/>
                      </a:pPr>
                      <a:r>
                        <a:rPr lang="lt-LT" sz="2000" b="0" i="0" kern="1200" noProof="0" dirty="0">
                          <a:solidFill>
                            <a:schemeClr val="tx1"/>
                          </a:solidFill>
                          <a:latin typeface="+mn-lt"/>
                          <a:ea typeface="+mn-ea"/>
                          <a:cs typeface="+mn-cs"/>
                        </a:rPr>
                        <a:t>Išsiaiškinimas ir sprendimo supratimas (kognityvinis disonansas)</a:t>
                      </a:r>
                      <a:endParaRPr lang="en-US" sz="2000" b="0" i="0"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987425" marR="0" lvl="0" indent="-987425" algn="l" defTabSz="918423" rtl="0" eaLnBrk="1" fontAlgn="auto" latinLnBrk="0" hangingPunct="1">
                        <a:lnSpc>
                          <a:spcPct val="100000"/>
                        </a:lnSpc>
                        <a:spcBef>
                          <a:spcPts val="0"/>
                        </a:spcBef>
                        <a:spcAft>
                          <a:spcPts val="1200"/>
                        </a:spcAft>
                        <a:buClrTx/>
                        <a:buSzTx/>
                        <a:buFontTx/>
                        <a:buNone/>
                        <a:tabLst/>
                        <a:defRPr/>
                      </a:pPr>
                      <a:r>
                        <a:rPr lang="lt-LT" sz="2000" b="1" noProof="0" dirty="0"/>
                        <a:t>6 lygis</a:t>
                      </a:r>
                      <a:r>
                        <a:rPr lang="en-US" sz="2000" b="1" noProof="0" dirty="0"/>
                        <a:t>: </a:t>
                      </a:r>
                      <a:r>
                        <a:rPr lang="lt-LT" sz="2000" noProof="0" dirty="0"/>
                        <a:t>informacija apie norų ir tikrovės neatitikimų aiškinimą</a:t>
                      </a:r>
                      <a:endParaRPr lang="en-US" sz="2000" noProof="0" dirty="0"/>
                    </a:p>
                    <a:p>
                      <a:pPr marL="987425" marR="0" lvl="0" indent="-987425" algn="l" defTabSz="918423" rtl="0" eaLnBrk="1" fontAlgn="auto" latinLnBrk="0" hangingPunct="1">
                        <a:lnSpc>
                          <a:spcPct val="100000"/>
                        </a:lnSpc>
                        <a:spcBef>
                          <a:spcPts val="0"/>
                        </a:spcBef>
                        <a:spcAft>
                          <a:spcPts val="1200"/>
                        </a:spcAft>
                        <a:buClrTx/>
                        <a:buSzTx/>
                        <a:buFontTx/>
                        <a:buNone/>
                        <a:tabLst/>
                        <a:defRPr/>
                      </a:pPr>
                      <a:r>
                        <a:rPr lang="lt-LT" sz="2000" b="1" noProof="0" dirty="0"/>
                        <a:t>7 lygis</a:t>
                      </a:r>
                      <a:r>
                        <a:rPr lang="en-US" sz="2000" b="1" noProof="0" dirty="0"/>
                        <a:t>: </a:t>
                      </a:r>
                      <a:r>
                        <a:rPr lang="lt-LT" sz="2000" noProof="0" dirty="0"/>
                        <a:t>informacija apie tai, kaip realiai įvertinti rinkimų pokyčių galimybes ir riziką</a:t>
                      </a:r>
                      <a:endParaRPr lang="en-US" sz="2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157043"/>
                  </a:ext>
                </a:extLst>
              </a:tr>
            </a:tbl>
          </a:graphicData>
        </a:graphic>
      </p:graphicFrame>
      <p:sp>
        <p:nvSpPr>
          <p:cNvPr id="7" name="Textfeld 6">
            <a:extLst>
              <a:ext uri="{FF2B5EF4-FFF2-40B4-BE49-F238E27FC236}">
                <a16:creationId xmlns:a16="http://schemas.microsoft.com/office/drawing/2014/main" id="{071DA3CF-C667-49EA-E00B-EE4F2BDBC203}"/>
              </a:ext>
            </a:extLst>
          </p:cNvPr>
          <p:cNvSpPr txBox="1"/>
          <p:nvPr/>
        </p:nvSpPr>
        <p:spPr>
          <a:xfrm>
            <a:off x="9391974" y="1569172"/>
            <a:ext cx="2854002"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US" sz="1105" dirty="0" err="1">
                <a:solidFill>
                  <a:prstClr val="black"/>
                </a:solidFill>
                <a:latin typeface="Jost"/>
                <a:cs typeface="+mn-cs"/>
              </a:rPr>
              <a:t>Ertelt</a:t>
            </a:r>
            <a:r>
              <a:rPr lang="en-US" sz="1105" dirty="0">
                <a:solidFill>
                  <a:prstClr val="black"/>
                </a:solidFill>
                <a:latin typeface="Jost"/>
                <a:cs typeface="+mn-cs"/>
              </a:rPr>
              <a:t>/Schulz/Frey (2022)</a:t>
            </a:r>
            <a:endParaRPr lang="en-GB" sz="1105" dirty="0">
              <a:solidFill>
                <a:prstClr val="black"/>
              </a:solidFill>
              <a:latin typeface="Jost"/>
              <a:cs typeface="+mn-cs"/>
            </a:endParaRPr>
          </a:p>
        </p:txBody>
      </p:sp>
      <p:pic>
        <p:nvPicPr>
          <p:cNvPr id="8" name="Afbeelding 9" descr="Afbeelding met wit&#10;&#10;Automatisch gegenereerde beschrijving">
            <a:extLst>
              <a:ext uri="{FF2B5EF4-FFF2-40B4-BE49-F238E27FC236}">
                <a16:creationId xmlns:a16="http://schemas.microsoft.com/office/drawing/2014/main" id="{FD2E6DA2-C9F9-B64E-D506-34F646F9A2B1}"/>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DE07AD67-4FC6-4840-11D6-3C4676D019F4}"/>
              </a:ext>
            </a:extLst>
          </p:cNvPr>
          <p:cNvSpPr txBox="1"/>
          <p:nvPr/>
        </p:nvSpPr>
        <p:spPr>
          <a:xfrm>
            <a:off x="0" y="141345"/>
            <a:ext cx="762052"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577931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C345E4-A1EF-5803-053B-4D896C60CB89}"/>
              </a:ext>
            </a:extLst>
          </p:cNvPr>
          <p:cNvSpPr/>
          <p:nvPr/>
        </p:nvSpPr>
        <p:spPr>
          <a:xfrm>
            <a:off x="1172029" y="1350974"/>
            <a:ext cx="5677593" cy="17290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t-LT"/>
          </a:p>
        </p:txBody>
      </p:sp>
      <p:sp>
        <p:nvSpPr>
          <p:cNvPr id="3" name="TextBox 2">
            <a:extLst>
              <a:ext uri="{FF2B5EF4-FFF2-40B4-BE49-F238E27FC236}">
                <a16:creationId xmlns:a16="http://schemas.microsoft.com/office/drawing/2014/main" id="{A957C097-85BA-C4E8-2CE9-7FBA1B9B15B6}"/>
              </a:ext>
            </a:extLst>
          </p:cNvPr>
          <p:cNvSpPr txBox="1"/>
          <p:nvPr/>
        </p:nvSpPr>
        <p:spPr>
          <a:xfrm>
            <a:off x="1695731" y="1434101"/>
            <a:ext cx="4522123" cy="138499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lt-LT" sz="1100" b="0" i="0" dirty="0">
                <a:effectLst/>
              </a:rPr>
              <a:t>Finansuojama Europos Sąjungos lėšomis. Tačiau išreiškiamas požiūris ar nuomonė yra tik autoriaus (-ių) ir nebūtinai atspindi Europos Sąjungos ar Nacionalinės agentūros požiūrį ar nuomonę. Nei Europos Sąjunga, nei Nacionalinė agentūra negali būti laikoma už juos atsakinga.</a:t>
            </a:r>
            <a:endParaRPr lang="lt-LT" sz="1100" dirty="0"/>
          </a:p>
          <a:p>
            <a:endParaRPr lang="lt-LT" dirty="0"/>
          </a:p>
        </p:txBody>
      </p:sp>
    </p:spTree>
    <p:extLst>
      <p:ext uri="{BB962C8B-B14F-4D97-AF65-F5344CB8AC3E}">
        <p14:creationId xmlns:p14="http://schemas.microsoft.com/office/powerpoint/2010/main" val="1965204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11F1C0-DADE-F80E-DC0D-09D76CC00AD1}"/>
              </a:ext>
            </a:extLst>
          </p:cNvPr>
          <p:cNvSpPr>
            <a:spLocks noGrp="1"/>
          </p:cNvSpPr>
          <p:nvPr>
            <p:ph idx="1"/>
          </p:nvPr>
        </p:nvSpPr>
        <p:spPr/>
        <p:txBody>
          <a:bodyPr vert="horz" lIns="91440" tIns="45720" rIns="91440" bIns="45720" rtlCol="0" anchor="t">
            <a:noAutofit/>
          </a:bodyPr>
          <a:lstStyle/>
          <a:p>
            <a:pPr marL="445770" lvl="0" indent="-445770">
              <a:lnSpc>
                <a:spcPct val="100000"/>
              </a:lnSpc>
              <a:spcBef>
                <a:spcPts val="600"/>
              </a:spcBef>
              <a:spcAft>
                <a:spcPts val="600"/>
              </a:spcAft>
              <a:buSzPts val="1300"/>
              <a:buNone/>
            </a:pPr>
            <a:r>
              <a:rPr lang="en-US" sz="1500" b="0" dirty="0">
                <a:effectLst/>
                <a:latin typeface="Jost"/>
                <a:ea typeface="Times New Roman" panose="02020603050405020304" pitchFamily="18" charset="0"/>
                <a:cs typeface="Arial"/>
              </a:rPr>
              <a:t>Crites, J.O. (1981). Career counselling – Models, methods and materials. New York: McGraw-Hill.</a:t>
            </a:r>
          </a:p>
          <a:p>
            <a:pPr marL="445770" lvl="0" indent="-445770">
              <a:lnSpc>
                <a:spcPct val="100000"/>
              </a:lnSpc>
              <a:spcBef>
                <a:spcPts val="600"/>
              </a:spcBef>
              <a:spcAft>
                <a:spcPts val="600"/>
              </a:spcAft>
              <a:buSzPts val="1300"/>
              <a:buNone/>
            </a:pPr>
            <a:r>
              <a:rPr lang="en-US" sz="1500" b="0" dirty="0" err="1">
                <a:effectLst/>
                <a:latin typeface="Jost"/>
                <a:ea typeface="Times New Roman" panose="02020603050405020304" pitchFamily="18" charset="0"/>
                <a:cs typeface="Arial"/>
              </a:rPr>
              <a:t>Dawis</a:t>
            </a:r>
            <a:r>
              <a:rPr lang="en-US" sz="1500" b="0" dirty="0">
                <a:effectLst/>
                <a:latin typeface="Jost"/>
                <a:ea typeface="Times New Roman" panose="02020603050405020304" pitchFamily="18" charset="0"/>
                <a:cs typeface="Arial"/>
              </a:rPr>
              <a:t>, R. V., Lofquist, L. H., &amp; Weiss, D. J. (1968). A theory of work adjustment (A revision). Minnesota studies in vocational rehabilitation Nr. XXIII. University of Minnesota.</a:t>
            </a:r>
            <a:endParaRPr lang="en-US" sz="1500" dirty="0">
              <a:latin typeface="Jost"/>
              <a:cs typeface="Arial"/>
            </a:endParaRPr>
          </a:p>
          <a:p>
            <a:pPr marL="445770" indent="-445770">
              <a:lnSpc>
                <a:spcPct val="100000"/>
              </a:lnSpc>
              <a:spcBef>
                <a:spcPts val="600"/>
              </a:spcBef>
              <a:spcAft>
                <a:spcPts val="600"/>
              </a:spcAft>
              <a:buNone/>
            </a:pPr>
            <a:r>
              <a:rPr lang="en-US" sz="1500" dirty="0">
                <a:latin typeface="Jost"/>
                <a:cs typeface="Arial"/>
              </a:rPr>
              <a:t>Egan, G. (1975/2018). The Skilled Helper – A Problem-Management and Opportunity-Development Approach to Helping. Brooks/Cole.</a:t>
            </a:r>
          </a:p>
          <a:p>
            <a:pPr marL="445770" indent="-445770">
              <a:lnSpc>
                <a:spcPct val="100000"/>
              </a:lnSpc>
              <a:spcBef>
                <a:spcPts val="600"/>
              </a:spcBef>
              <a:spcAft>
                <a:spcPts val="600"/>
              </a:spcAft>
              <a:buNone/>
            </a:pPr>
            <a:r>
              <a:rPr lang="en-US" sz="1500" dirty="0" err="1">
                <a:latin typeface="Jost"/>
                <a:cs typeface="Arial"/>
              </a:rPr>
              <a:t>Ertelt</a:t>
            </a:r>
            <a:r>
              <a:rPr lang="en-US" sz="1500" dirty="0">
                <a:latin typeface="Jost"/>
                <a:cs typeface="Arial"/>
              </a:rPr>
              <a:t>, BJ., Schulz, W. (2019). Das integrative Modell von Ertelt und Schulz. In: </a:t>
            </a:r>
            <a:r>
              <a:rPr lang="en-US" sz="1500" dirty="0" err="1">
                <a:latin typeface="Jost"/>
                <a:cs typeface="Arial"/>
              </a:rPr>
              <a:t>Handbuch</a:t>
            </a:r>
            <a:r>
              <a:rPr lang="en-US" sz="1500" dirty="0">
                <a:latin typeface="Jost"/>
                <a:cs typeface="Arial"/>
              </a:rPr>
              <a:t> </a:t>
            </a:r>
            <a:r>
              <a:rPr lang="en-US" sz="1500" dirty="0" err="1">
                <a:latin typeface="Jost"/>
                <a:cs typeface="Arial"/>
              </a:rPr>
              <a:t>Beratungskompetenz</a:t>
            </a:r>
            <a:r>
              <a:rPr lang="en-US" sz="1500" dirty="0">
                <a:latin typeface="Jost"/>
                <a:cs typeface="Arial"/>
              </a:rPr>
              <a:t>. Springer Gabler, Wiesbaden. </a:t>
            </a:r>
          </a:p>
          <a:p>
            <a:pPr marL="445770" indent="-445770">
              <a:lnSpc>
                <a:spcPct val="100000"/>
              </a:lnSpc>
              <a:spcBef>
                <a:spcPts val="600"/>
              </a:spcBef>
              <a:spcAft>
                <a:spcPts val="600"/>
              </a:spcAft>
              <a:buNone/>
            </a:pPr>
            <a:r>
              <a:rPr lang="en-US" sz="1500" dirty="0" err="1">
                <a:latin typeface="Jost"/>
                <a:cs typeface="Arial"/>
              </a:rPr>
              <a:t>Ertelt</a:t>
            </a:r>
            <a:r>
              <a:rPr lang="en-US" sz="1500" dirty="0">
                <a:latin typeface="Jost"/>
                <a:cs typeface="Arial"/>
              </a:rPr>
              <a:t>, B.-J., Schulz, W.E., Frey, A. (2022). Counsellor Competencies – Developing Counselling Skills for Education, Career and Occupation. Springer Nature Switzerland.</a:t>
            </a:r>
          </a:p>
          <a:p>
            <a:pPr marL="445770" lvl="0" indent="-445770">
              <a:lnSpc>
                <a:spcPct val="100000"/>
              </a:lnSpc>
              <a:spcBef>
                <a:spcPts val="600"/>
              </a:spcBef>
              <a:spcAft>
                <a:spcPts val="600"/>
              </a:spcAft>
              <a:buSzPts val="1300"/>
              <a:buNone/>
            </a:pPr>
            <a:r>
              <a:rPr lang="en-US" sz="1500" b="0" dirty="0">
                <a:effectLst/>
                <a:latin typeface="Jost"/>
                <a:ea typeface="Times New Roman" panose="02020603050405020304" pitchFamily="18" charset="0"/>
                <a:cs typeface="Arial"/>
              </a:rPr>
              <a:t>Hall, D.T. &amp; Moss, J.E. (1998). The new protean career contract: Helping </a:t>
            </a:r>
            <a:r>
              <a:rPr lang="en-US" sz="1500" b="0" dirty="0" err="1">
                <a:effectLst/>
                <a:latin typeface="Jost"/>
                <a:ea typeface="Times New Roman" panose="02020603050405020304" pitchFamily="18" charset="0"/>
                <a:cs typeface="Arial"/>
              </a:rPr>
              <a:t>organisations</a:t>
            </a:r>
            <a:r>
              <a:rPr lang="en-US" sz="1500" b="0" dirty="0">
                <a:effectLst/>
                <a:latin typeface="Jost"/>
                <a:ea typeface="Times New Roman" panose="02020603050405020304" pitchFamily="18" charset="0"/>
                <a:cs typeface="Arial"/>
              </a:rPr>
              <a:t> and employees adapt. </a:t>
            </a:r>
            <a:r>
              <a:rPr lang="en-US" sz="1500" b="0" dirty="0" err="1">
                <a:effectLst/>
                <a:latin typeface="Jost"/>
                <a:ea typeface="Times New Roman" panose="02020603050405020304" pitchFamily="18" charset="0"/>
                <a:cs typeface="Arial"/>
              </a:rPr>
              <a:t>Organisational</a:t>
            </a:r>
            <a:r>
              <a:rPr lang="en-US" sz="1500" b="0" dirty="0">
                <a:effectLst/>
                <a:latin typeface="Jost"/>
                <a:ea typeface="Times New Roman" panose="02020603050405020304" pitchFamily="18" charset="0"/>
                <a:cs typeface="Arial"/>
              </a:rPr>
              <a:t> Dynamics, 22-37.</a:t>
            </a:r>
          </a:p>
          <a:p>
            <a:pPr marL="445770" lvl="0" indent="-445770">
              <a:lnSpc>
                <a:spcPct val="100000"/>
              </a:lnSpc>
              <a:spcBef>
                <a:spcPts val="0"/>
              </a:spcBef>
              <a:spcAft>
                <a:spcPts val="600"/>
              </a:spcAft>
              <a:buSzPts val="1300"/>
              <a:buNone/>
            </a:pPr>
            <a:endParaRPr lang="en-GB" sz="1500" dirty="0">
              <a:effectLst/>
              <a:latin typeface="Jost" pitchFamily="2" charset="0"/>
              <a:ea typeface="Calibri" panose="020F0502020204030204" pitchFamily="34" charset="0"/>
              <a:cs typeface="Arial" panose="020B0604020202020204" pitchFamily="34" charset="0"/>
            </a:endParaRPr>
          </a:p>
          <a:p>
            <a:pPr marL="0" lvl="0" indent="0">
              <a:lnSpc>
                <a:spcPct val="100000"/>
              </a:lnSpc>
              <a:spcAft>
                <a:spcPts val="600"/>
              </a:spcAft>
              <a:buSzPts val="1300"/>
              <a:buNone/>
            </a:pPr>
            <a:endParaRPr lang="en-GB" sz="1500" b="1" dirty="0">
              <a:solidFill>
                <a:srgbClr val="E9550D"/>
              </a:solidFill>
              <a:effectLst/>
              <a:latin typeface="Jost" pitchFamily="2" charset="0"/>
              <a:ea typeface="Times New Roman" panose="02020603050405020304" pitchFamily="18"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543D60AC-061D-B818-BEB4-B15673B7BBBC}"/>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7332A2E7-2111-2DC6-3074-4DC2FAF88C8B}"/>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6" name="Titel 5">
            <a:extLst>
              <a:ext uri="{FF2B5EF4-FFF2-40B4-BE49-F238E27FC236}">
                <a16:creationId xmlns:a16="http://schemas.microsoft.com/office/drawing/2014/main" id="{0071831A-618B-A4A7-60D3-FDF461C5F6B6}"/>
              </a:ext>
            </a:extLst>
          </p:cNvPr>
          <p:cNvSpPr>
            <a:spLocks noGrp="1"/>
          </p:cNvSpPr>
          <p:nvPr>
            <p:ph type="title"/>
          </p:nvPr>
        </p:nvSpPr>
        <p:spPr/>
        <p:txBody>
          <a:bodyPr/>
          <a:lstStyle/>
          <a:p>
            <a:r>
              <a:rPr lang="lt-LT" dirty="0"/>
              <a:t>Nuorodos</a:t>
            </a:r>
          </a:p>
        </p:txBody>
      </p:sp>
    </p:spTree>
    <p:extLst>
      <p:ext uri="{BB962C8B-B14F-4D97-AF65-F5344CB8AC3E}">
        <p14:creationId xmlns:p14="http://schemas.microsoft.com/office/powerpoint/2010/main" val="261812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11F1C0-DADE-F80E-DC0D-09D76CC00AD1}"/>
              </a:ext>
            </a:extLst>
          </p:cNvPr>
          <p:cNvSpPr>
            <a:spLocks noGrp="1"/>
          </p:cNvSpPr>
          <p:nvPr>
            <p:ph idx="1"/>
          </p:nvPr>
        </p:nvSpPr>
        <p:spPr>
          <a:xfrm>
            <a:off x="841910" y="1869604"/>
            <a:ext cx="10562153" cy="4370476"/>
          </a:xfrm>
        </p:spPr>
        <p:txBody>
          <a:bodyPr vert="horz" lIns="91440" tIns="45720" rIns="91440" bIns="45720" rtlCol="0" anchor="t">
            <a:noAutofit/>
          </a:bodyPr>
          <a:lstStyle/>
          <a:p>
            <a:pPr marL="445770" lvl="0" indent="-445770">
              <a:lnSpc>
                <a:spcPct val="100000"/>
              </a:lnSpc>
              <a:spcBef>
                <a:spcPts val="600"/>
              </a:spcBef>
              <a:spcAft>
                <a:spcPts val="600"/>
              </a:spcAft>
              <a:buSzPts val="1300"/>
              <a:buNone/>
            </a:pPr>
            <a:r>
              <a:rPr lang="en-US" sz="1500" b="0" dirty="0">
                <a:effectLst/>
                <a:latin typeface="Jost"/>
                <a:ea typeface="Times New Roman" panose="02020603050405020304" pitchFamily="18" charset="0"/>
                <a:cs typeface="Arial"/>
              </a:rPr>
              <a:t>Holland, J. L. (1997). Making Vocational Choices – A Theory of Vocational Personalities</a:t>
            </a:r>
            <a:r>
              <a:rPr lang="en-US" sz="1500" b="0" spc="-25" dirty="0">
                <a:effectLst/>
                <a:latin typeface="Jost"/>
                <a:ea typeface="Times New Roman" panose="02020603050405020304" pitchFamily="18" charset="0"/>
                <a:cs typeface="Arial"/>
              </a:rPr>
              <a:t> </a:t>
            </a:r>
            <a:r>
              <a:rPr lang="en-US" sz="1500" b="0" dirty="0">
                <a:effectLst/>
                <a:latin typeface="Jost"/>
                <a:ea typeface="Times New Roman" panose="02020603050405020304" pitchFamily="18" charset="0"/>
                <a:cs typeface="Arial"/>
              </a:rPr>
              <a:t>and</a:t>
            </a:r>
            <a:r>
              <a:rPr lang="en-US" sz="1500" b="0" spc="-25" dirty="0">
                <a:effectLst/>
                <a:latin typeface="Jost"/>
                <a:ea typeface="Times New Roman" panose="02020603050405020304" pitchFamily="18" charset="0"/>
                <a:cs typeface="Arial"/>
              </a:rPr>
              <a:t> </a:t>
            </a:r>
            <a:r>
              <a:rPr lang="en-US" sz="1500" b="0" dirty="0">
                <a:effectLst/>
                <a:latin typeface="Jost"/>
                <a:ea typeface="Times New Roman" panose="02020603050405020304" pitchFamily="18" charset="0"/>
                <a:cs typeface="Arial"/>
              </a:rPr>
              <a:t>Work</a:t>
            </a:r>
            <a:r>
              <a:rPr lang="en-US" sz="1500" b="0" spc="-25" dirty="0">
                <a:effectLst/>
                <a:latin typeface="Jost"/>
                <a:ea typeface="Times New Roman" panose="02020603050405020304" pitchFamily="18" charset="0"/>
                <a:cs typeface="Arial"/>
              </a:rPr>
              <a:t> </a:t>
            </a:r>
            <a:r>
              <a:rPr lang="en-US" sz="1500" b="0" dirty="0">
                <a:effectLst/>
                <a:latin typeface="Jost"/>
                <a:ea typeface="Times New Roman" panose="02020603050405020304" pitchFamily="18" charset="0"/>
                <a:cs typeface="Arial"/>
              </a:rPr>
              <a:t>Environments, 3rd edition.</a:t>
            </a:r>
            <a:r>
              <a:rPr lang="en-US" sz="1500" b="0" spc="-15" dirty="0">
                <a:effectLst/>
                <a:latin typeface="Jost"/>
                <a:ea typeface="Times New Roman" panose="02020603050405020304" pitchFamily="18" charset="0"/>
                <a:cs typeface="Arial"/>
              </a:rPr>
              <a:t> </a:t>
            </a:r>
            <a:r>
              <a:rPr lang="en-US" sz="1500" b="0" dirty="0">
                <a:effectLst/>
                <a:latin typeface="Jost"/>
                <a:ea typeface="Times New Roman" panose="02020603050405020304" pitchFamily="18" charset="0"/>
                <a:cs typeface="Arial"/>
              </a:rPr>
              <a:t>Odessa/Florida:</a:t>
            </a:r>
            <a:r>
              <a:rPr lang="en-US" sz="1500" b="0" spc="-25" dirty="0">
                <a:effectLst/>
                <a:latin typeface="Jost"/>
                <a:ea typeface="Times New Roman" panose="02020603050405020304" pitchFamily="18" charset="0"/>
                <a:cs typeface="Arial"/>
              </a:rPr>
              <a:t> </a:t>
            </a:r>
            <a:r>
              <a:rPr lang="en-US" sz="1500" b="0" dirty="0">
                <a:effectLst/>
                <a:latin typeface="Jost"/>
                <a:ea typeface="Times New Roman" panose="02020603050405020304" pitchFamily="18" charset="0"/>
                <a:cs typeface="Arial"/>
              </a:rPr>
              <a:t>PAR.</a:t>
            </a:r>
            <a:endParaRPr lang="en-GB" sz="1500" b="1" dirty="0">
              <a:latin typeface="Jost"/>
              <a:ea typeface="Times New Roman" panose="02020603050405020304" pitchFamily="18" charset="0"/>
              <a:cs typeface="Arial"/>
            </a:endParaRPr>
          </a:p>
          <a:p>
            <a:pPr marL="445770" indent="-445770">
              <a:lnSpc>
                <a:spcPct val="100000"/>
              </a:lnSpc>
              <a:spcBef>
                <a:spcPts val="600"/>
              </a:spcBef>
              <a:spcAft>
                <a:spcPts val="600"/>
              </a:spcAft>
              <a:buSzPts val="1300"/>
              <a:buNone/>
            </a:pPr>
            <a:r>
              <a:rPr lang="en-US" sz="1500" dirty="0">
                <a:latin typeface="Jost"/>
                <a:ea typeface="Times New Roman" panose="02020603050405020304" pitchFamily="18" charset="0"/>
                <a:cs typeface="Arial"/>
              </a:rPr>
              <a:t>Hecker, D. (2010). </a:t>
            </a:r>
            <a:r>
              <a:rPr lang="en-US" sz="1500" dirty="0" err="1">
                <a:latin typeface="Jost"/>
                <a:ea typeface="Times New Roman" panose="02020603050405020304" pitchFamily="18" charset="0"/>
                <a:cs typeface="Arial"/>
              </a:rPr>
              <a:t>Merkmale</a:t>
            </a:r>
            <a:r>
              <a:rPr lang="en-US" sz="1500" dirty="0">
                <a:latin typeface="Jost"/>
                <a:ea typeface="Times New Roman" panose="02020603050405020304" pitchFamily="18" charset="0"/>
                <a:cs typeface="Arial"/>
              </a:rPr>
              <a:t> </a:t>
            </a:r>
            <a:r>
              <a:rPr lang="en-US" sz="1500" dirty="0" err="1">
                <a:latin typeface="Jost"/>
                <a:ea typeface="Times New Roman" panose="02020603050405020304" pitchFamily="18" charset="0"/>
                <a:cs typeface="Arial"/>
              </a:rPr>
              <a:t>psychologischer</a:t>
            </a:r>
            <a:r>
              <a:rPr lang="en-US" sz="1500" dirty="0">
                <a:latin typeface="Jost"/>
                <a:ea typeface="Times New Roman" panose="02020603050405020304" pitchFamily="18" charset="0"/>
                <a:cs typeface="Arial"/>
              </a:rPr>
              <a:t> </a:t>
            </a:r>
            <a:r>
              <a:rPr lang="en-US" sz="1500" dirty="0" err="1">
                <a:latin typeface="Jost"/>
                <a:ea typeface="Times New Roman" panose="02020603050405020304" pitchFamily="18" charset="0"/>
                <a:cs typeface="Arial"/>
              </a:rPr>
              <a:t>Verträge</a:t>
            </a:r>
            <a:r>
              <a:rPr lang="en-US" sz="1500" dirty="0">
                <a:latin typeface="Jost"/>
                <a:ea typeface="Times New Roman" panose="02020603050405020304" pitchFamily="18" charset="0"/>
                <a:cs typeface="Arial"/>
              </a:rPr>
              <a:t> </a:t>
            </a:r>
            <a:r>
              <a:rPr lang="en-US" sz="1500" dirty="0" err="1">
                <a:latin typeface="Jost"/>
                <a:ea typeface="Times New Roman" panose="02020603050405020304" pitchFamily="18" charset="0"/>
                <a:cs typeface="Arial"/>
              </a:rPr>
              <a:t>zwischen</a:t>
            </a:r>
            <a:r>
              <a:rPr lang="en-US" sz="1500" dirty="0">
                <a:latin typeface="Jost"/>
                <a:ea typeface="Times New Roman" panose="02020603050405020304" pitchFamily="18" charset="0"/>
                <a:cs typeface="Arial"/>
              </a:rPr>
              <a:t> </a:t>
            </a:r>
            <a:r>
              <a:rPr lang="en-US" sz="1500" dirty="0" err="1">
                <a:latin typeface="Jost"/>
                <a:ea typeface="Times New Roman" panose="02020603050405020304" pitchFamily="18" charset="0"/>
                <a:cs typeface="Arial"/>
              </a:rPr>
              <a:t>Beschäftigten</a:t>
            </a:r>
            <a:r>
              <a:rPr lang="en-US" sz="1500" dirty="0">
                <a:latin typeface="Jost"/>
                <a:ea typeface="Times New Roman" panose="02020603050405020304" pitchFamily="18" charset="0"/>
                <a:cs typeface="Arial"/>
              </a:rPr>
              <a:t> und </a:t>
            </a:r>
            <a:r>
              <a:rPr lang="en-US" sz="1500" dirty="0" err="1">
                <a:latin typeface="Jost"/>
                <a:ea typeface="Times New Roman" panose="02020603050405020304" pitchFamily="18" charset="0"/>
                <a:cs typeface="Arial"/>
              </a:rPr>
              <a:t>Organisationen</a:t>
            </a:r>
            <a:r>
              <a:rPr lang="en-US" sz="1500" dirty="0">
                <a:latin typeface="Jost"/>
                <a:ea typeface="Times New Roman" panose="02020603050405020304" pitchFamily="18" charset="0"/>
                <a:cs typeface="Arial"/>
              </a:rPr>
              <a:t>. Universität Erlangen-Nürnberg, Diss.</a:t>
            </a:r>
          </a:p>
          <a:p>
            <a:pPr marL="445770" lvl="0" indent="-445770">
              <a:lnSpc>
                <a:spcPct val="100000"/>
              </a:lnSpc>
              <a:spcBef>
                <a:spcPts val="600"/>
              </a:spcBef>
              <a:spcAft>
                <a:spcPts val="600"/>
              </a:spcAft>
              <a:buSzPts val="1300"/>
              <a:buNone/>
            </a:pPr>
            <a:r>
              <a:rPr lang="en-GB" sz="1500" b="0" dirty="0">
                <a:effectLst/>
                <a:latin typeface="Jost"/>
                <a:ea typeface="Times New Roman" panose="02020603050405020304" pitchFamily="18" charset="0"/>
                <a:cs typeface="Arial"/>
              </a:rPr>
              <a:t>Lambert, M.J. (2013). The efficacy and effectiveness of psychotherapy. In M.J. Lambert (Ed.), Bergin and Garfield’s Handbook of Psychotherapy and </a:t>
            </a:r>
            <a:r>
              <a:rPr lang="en-GB" sz="1500" b="0" dirty="0" err="1">
                <a:effectLst/>
                <a:latin typeface="Jost"/>
                <a:ea typeface="Times New Roman" panose="02020603050405020304" pitchFamily="18" charset="0"/>
                <a:cs typeface="Arial"/>
              </a:rPr>
              <a:t>Behavior</a:t>
            </a:r>
            <a:r>
              <a:rPr lang="en-GB" sz="1500" b="0" dirty="0">
                <a:effectLst/>
                <a:latin typeface="Jost"/>
                <a:ea typeface="Times New Roman" panose="02020603050405020304" pitchFamily="18" charset="0"/>
                <a:cs typeface="Arial"/>
              </a:rPr>
              <a:t> Change, 6th edition. New York: Wiley, 169-218.</a:t>
            </a:r>
          </a:p>
          <a:p>
            <a:pPr marL="445770" indent="-445770">
              <a:lnSpc>
                <a:spcPct val="100000"/>
              </a:lnSpc>
              <a:spcBef>
                <a:spcPts val="600"/>
              </a:spcBef>
              <a:spcAft>
                <a:spcPts val="600"/>
              </a:spcAft>
              <a:buSzPts val="1300"/>
              <a:buNone/>
            </a:pPr>
            <a:r>
              <a:rPr lang="en-GB" sz="1500" b="0" dirty="0">
                <a:effectLst/>
                <a:latin typeface="Jost"/>
                <a:ea typeface="Times New Roman" panose="02020603050405020304" pitchFamily="18" charset="0"/>
                <a:cs typeface="Arial"/>
              </a:rPr>
              <a:t>Lent, R. W. (2013). Social Cognitive Career Theory. In: St. D. Brown/R. W. Lent (Eds.): Career Development and </a:t>
            </a:r>
            <a:r>
              <a:rPr lang="en-GB" sz="1500" b="0" dirty="0" err="1">
                <a:effectLst/>
                <a:latin typeface="Jost"/>
                <a:ea typeface="Times New Roman" panose="02020603050405020304" pitchFamily="18" charset="0"/>
                <a:cs typeface="Arial"/>
              </a:rPr>
              <a:t>Counseling</a:t>
            </a:r>
            <a:r>
              <a:rPr lang="en-GB" sz="1500" b="0" dirty="0">
                <a:effectLst/>
                <a:latin typeface="Jost"/>
                <a:ea typeface="Times New Roman" panose="02020603050405020304" pitchFamily="18" charset="0"/>
                <a:cs typeface="Arial"/>
              </a:rPr>
              <a:t>. Putting Theory and research to Work, 2nd edition, Chapter 5, 115-146. Hoboken, New Jersey: John Wiley &amp; Sons, Inc.</a:t>
            </a:r>
          </a:p>
          <a:p>
            <a:pPr marL="445770" lvl="0" indent="-445770">
              <a:lnSpc>
                <a:spcPct val="100000"/>
              </a:lnSpc>
              <a:spcBef>
                <a:spcPts val="600"/>
              </a:spcBef>
              <a:spcAft>
                <a:spcPts val="600"/>
              </a:spcAft>
              <a:buSzPts val="1300"/>
              <a:buNone/>
            </a:pPr>
            <a:r>
              <a:rPr lang="en-GB" sz="1500" b="0" dirty="0">
                <a:effectLst/>
                <a:latin typeface="Jost"/>
                <a:ea typeface="Times New Roman" panose="02020603050405020304" pitchFamily="18" charset="0"/>
                <a:cs typeface="Arial"/>
              </a:rPr>
              <a:t>Mitchell, L.K. &amp; </a:t>
            </a:r>
            <a:r>
              <a:rPr lang="en-GB" sz="1500" b="0" dirty="0" err="1">
                <a:effectLst/>
                <a:latin typeface="Jost"/>
                <a:ea typeface="Times New Roman" panose="02020603050405020304" pitchFamily="18" charset="0"/>
                <a:cs typeface="Arial"/>
              </a:rPr>
              <a:t>Krumboltz</a:t>
            </a:r>
            <a:r>
              <a:rPr lang="en-GB" sz="1500" b="0" dirty="0">
                <a:effectLst/>
                <a:latin typeface="Jost"/>
                <a:ea typeface="Times New Roman" panose="02020603050405020304" pitchFamily="18" charset="0"/>
                <a:cs typeface="Arial"/>
              </a:rPr>
              <a:t>, J.D. (1996). </a:t>
            </a:r>
            <a:r>
              <a:rPr lang="en-GB" sz="1500" b="0" dirty="0" err="1">
                <a:effectLst/>
                <a:latin typeface="Jost"/>
                <a:ea typeface="Times New Roman" panose="02020603050405020304" pitchFamily="18" charset="0"/>
                <a:cs typeface="Arial"/>
              </a:rPr>
              <a:t>Krumboltz's</a:t>
            </a:r>
            <a:r>
              <a:rPr lang="en-GB" sz="1500" b="0" dirty="0">
                <a:effectLst/>
                <a:latin typeface="Jost"/>
                <a:ea typeface="Times New Roman" panose="02020603050405020304" pitchFamily="18" charset="0"/>
                <a:cs typeface="Arial"/>
              </a:rPr>
              <a:t> Learning Theory of Career Choice and </a:t>
            </a:r>
            <a:r>
              <a:rPr lang="en-GB" sz="1500" b="0" dirty="0" err="1">
                <a:effectLst/>
                <a:latin typeface="Jost"/>
                <a:ea typeface="Times New Roman" panose="02020603050405020304" pitchFamily="18" charset="0"/>
                <a:cs typeface="Arial"/>
              </a:rPr>
              <a:t>Counseling</a:t>
            </a:r>
            <a:r>
              <a:rPr lang="en-GB" sz="1500" b="0" dirty="0">
                <a:effectLst/>
                <a:latin typeface="Jost"/>
                <a:ea typeface="Times New Roman" panose="02020603050405020304" pitchFamily="18" charset="0"/>
                <a:cs typeface="Arial"/>
              </a:rPr>
              <a:t>. In: Brown, D. et al. (2002), 233-280.</a:t>
            </a:r>
          </a:p>
          <a:p>
            <a:pPr marL="445770" indent="-445770">
              <a:lnSpc>
                <a:spcPct val="100000"/>
              </a:lnSpc>
              <a:spcBef>
                <a:spcPts val="600"/>
              </a:spcBef>
              <a:spcAft>
                <a:spcPts val="600"/>
              </a:spcAft>
              <a:buSzPts val="1300"/>
              <a:buNone/>
            </a:pPr>
            <a:r>
              <a:rPr lang="en-US" sz="1400" b="0" dirty="0">
                <a:effectLst/>
                <a:latin typeface="Jost" pitchFamily="2" charset="0"/>
                <a:ea typeface="Times New Roman" panose="02020603050405020304" pitchFamily="18" charset="0"/>
                <a:cs typeface="Arial" panose="020B0604020202020204" pitchFamily="34" charset="0"/>
              </a:rPr>
              <a:t>Parsons, F. (1909). </a:t>
            </a:r>
            <a:r>
              <a:rPr lang="en-US" sz="1400" b="0" i="1" dirty="0">
                <a:effectLst/>
                <a:latin typeface="Jost" pitchFamily="2" charset="0"/>
                <a:ea typeface="Times New Roman" panose="02020603050405020304" pitchFamily="18" charset="0"/>
                <a:cs typeface="Arial" panose="020B0604020202020204" pitchFamily="34" charset="0"/>
              </a:rPr>
              <a:t>Choosing a vocation.</a:t>
            </a:r>
            <a:r>
              <a:rPr lang="en-US" sz="1400" b="0" dirty="0">
                <a:effectLst/>
                <a:latin typeface="Jost" pitchFamily="2" charset="0"/>
                <a:ea typeface="Times New Roman" panose="02020603050405020304" pitchFamily="18" charset="0"/>
                <a:cs typeface="Arial" panose="020B0604020202020204" pitchFamily="34" charset="0"/>
              </a:rPr>
              <a:t> </a:t>
            </a:r>
            <a:r>
              <a:rPr lang="de-DE" sz="1400" b="0" dirty="0">
                <a:effectLst/>
                <a:latin typeface="Jost" pitchFamily="2" charset="0"/>
                <a:ea typeface="Times New Roman" panose="02020603050405020304" pitchFamily="18" charset="0"/>
                <a:cs typeface="Arial" panose="020B0604020202020204" pitchFamily="34" charset="0"/>
              </a:rPr>
              <a:t>Houghton, Mifflin and Company.</a:t>
            </a:r>
          </a:p>
          <a:p>
            <a:pPr marL="445770" lvl="0" indent="-445770">
              <a:lnSpc>
                <a:spcPct val="100000"/>
              </a:lnSpc>
              <a:spcBef>
                <a:spcPts val="600"/>
              </a:spcBef>
              <a:spcAft>
                <a:spcPts val="600"/>
              </a:spcAft>
              <a:buSzPts val="1300"/>
              <a:buNone/>
            </a:pPr>
            <a:endParaRPr lang="en-US" sz="1500" b="0" dirty="0">
              <a:effectLst/>
              <a:latin typeface="Jost"/>
              <a:ea typeface="Times New Roman" panose="02020603050405020304" pitchFamily="18" charset="0"/>
              <a:cs typeface="Arial"/>
            </a:endParaRPr>
          </a:p>
          <a:p>
            <a:pPr marL="0" lvl="0" indent="0">
              <a:lnSpc>
                <a:spcPct val="150000"/>
              </a:lnSpc>
              <a:spcAft>
                <a:spcPts val="600"/>
              </a:spcAft>
              <a:buSzPts val="1300"/>
              <a:buNone/>
            </a:pPr>
            <a:endParaRPr lang="en-GB" sz="1500" b="1" dirty="0">
              <a:solidFill>
                <a:srgbClr val="E9550D"/>
              </a:solidFill>
              <a:effectLst/>
              <a:latin typeface="Jost" pitchFamily="2" charset="0"/>
              <a:ea typeface="Times New Roman" panose="02020603050405020304" pitchFamily="18"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543D60AC-061D-B818-BEB4-B15673B7BBBC}"/>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7332A2E7-2111-2DC6-3074-4DC2FAF88C8B}"/>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6" name="Titel 5">
            <a:extLst>
              <a:ext uri="{FF2B5EF4-FFF2-40B4-BE49-F238E27FC236}">
                <a16:creationId xmlns:a16="http://schemas.microsoft.com/office/drawing/2014/main" id="{0071831A-618B-A4A7-60D3-FDF461C5F6B6}"/>
              </a:ext>
            </a:extLst>
          </p:cNvPr>
          <p:cNvSpPr>
            <a:spLocks noGrp="1"/>
          </p:cNvSpPr>
          <p:nvPr>
            <p:ph type="title"/>
          </p:nvPr>
        </p:nvSpPr>
        <p:spPr/>
        <p:txBody>
          <a:bodyPr/>
          <a:lstStyle/>
          <a:p>
            <a:r>
              <a:rPr lang="lt-LT" dirty="0"/>
              <a:t>Nuorodos</a:t>
            </a:r>
          </a:p>
        </p:txBody>
      </p:sp>
    </p:spTree>
    <p:extLst>
      <p:ext uri="{BB962C8B-B14F-4D97-AF65-F5344CB8AC3E}">
        <p14:creationId xmlns:p14="http://schemas.microsoft.com/office/powerpoint/2010/main" val="145285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C9A7E-F4AD-339B-2FC6-FD808E038FD3}"/>
              </a:ext>
            </a:extLst>
          </p:cNvPr>
          <p:cNvSpPr>
            <a:spLocks noGrp="1"/>
          </p:cNvSpPr>
          <p:nvPr>
            <p:ph idx="1"/>
          </p:nvPr>
        </p:nvSpPr>
        <p:spPr>
          <a:xfrm>
            <a:off x="841911" y="1833655"/>
            <a:ext cx="11221934" cy="4370476"/>
          </a:xfrm>
        </p:spPr>
        <p:txBody>
          <a:bodyPr vert="horz" lIns="91440" tIns="45720" rIns="91440" bIns="45720" rtlCol="0" anchor="t">
            <a:normAutofit lnSpcReduction="10000"/>
          </a:bodyPr>
          <a:lstStyle/>
          <a:p>
            <a:pPr marL="0" indent="0">
              <a:spcAft>
                <a:spcPts val="1200"/>
              </a:spcAft>
              <a:buNone/>
            </a:pPr>
            <a:r>
              <a:rPr lang="lt-LT" sz="2400" b="1" dirty="0"/>
              <a:t>OBJEKTŲ TEORIJOS</a:t>
            </a:r>
            <a:endParaRPr lang="en-GB" sz="2400" b="1" dirty="0"/>
          </a:p>
          <a:p>
            <a:pPr marL="514350" indent="-514350">
              <a:buFont typeface="+mj-lt"/>
              <a:buAutoNum type="arabicPeriod"/>
            </a:pPr>
            <a:r>
              <a:rPr lang="lt-LT" sz="2400" dirty="0"/>
              <a:t>Asmenybės tipologijos metodas </a:t>
            </a:r>
            <a:r>
              <a:rPr lang="en-GB" sz="2400" dirty="0"/>
              <a:t>(RIASEC</a:t>
            </a:r>
            <a:r>
              <a:rPr lang="lt-LT" sz="2400" dirty="0"/>
              <a:t> modelis</a:t>
            </a:r>
            <a:r>
              <a:rPr lang="en-GB" sz="2400" dirty="0"/>
              <a:t>)</a:t>
            </a:r>
          </a:p>
          <a:p>
            <a:pPr marL="514350" indent="-514350">
              <a:buFont typeface="+mj-lt"/>
              <a:buAutoNum type="arabicPeriod"/>
            </a:pPr>
            <a:r>
              <a:rPr lang="lt-LT" sz="2400" dirty="0"/>
              <a:t>Karjeros raidos teorijos </a:t>
            </a:r>
            <a:r>
              <a:rPr lang="en-GB" sz="2400" dirty="0"/>
              <a:t>(</a:t>
            </a:r>
            <a:r>
              <a:rPr lang="lt-LT" sz="2400" dirty="0"/>
              <a:t>visą gyvenimą trunkantis vystymasis</a:t>
            </a:r>
            <a:r>
              <a:rPr lang="en-GB" sz="2400" dirty="0"/>
              <a:t>)</a:t>
            </a:r>
          </a:p>
          <a:p>
            <a:pPr marL="514350" indent="-514350">
              <a:buFont typeface="+mj-lt"/>
              <a:buAutoNum type="arabicPeriod"/>
            </a:pPr>
            <a:r>
              <a:rPr lang="lt-LT" sz="2400" dirty="0"/>
              <a:t>Konstruktyvistinis požiūris į profesinį tobulėjimą </a:t>
            </a:r>
            <a:r>
              <a:rPr lang="en-GB" sz="2400" dirty="0"/>
              <a:t>(</a:t>
            </a:r>
            <a:r>
              <a:rPr lang="lt-LT" sz="2400" dirty="0"/>
              <a:t>gyvenimo projektavimas</a:t>
            </a:r>
            <a:r>
              <a:rPr lang="en-GB" sz="2400" dirty="0"/>
              <a:t>)</a:t>
            </a:r>
          </a:p>
          <a:p>
            <a:pPr marL="514350" indent="-514350">
              <a:buFont typeface="+mj-lt"/>
              <a:buAutoNum type="arabicPeriod"/>
            </a:pPr>
            <a:r>
              <a:rPr lang="lt-LT" sz="2400" dirty="0"/>
              <a:t>Sprendimų priėmimas kaip socialinio mokymosi procesas </a:t>
            </a:r>
            <a:r>
              <a:rPr lang="en-GB" sz="2400" dirty="0"/>
              <a:t>(</a:t>
            </a:r>
            <a:r>
              <a:rPr lang="lt-LT" sz="2400" dirty="0"/>
              <a:t>sprendimų priėmimas</a:t>
            </a:r>
            <a:r>
              <a:rPr lang="en-GB" sz="2400" dirty="0"/>
              <a:t>)</a:t>
            </a:r>
          </a:p>
          <a:p>
            <a:pPr marL="514350" indent="-514350">
              <a:buFont typeface="+mj-lt"/>
              <a:buAutoNum type="arabicPeriod"/>
            </a:pPr>
            <a:r>
              <a:rPr lang="lt-LT" sz="2400" dirty="0"/>
              <a:t>Socialinė-kognityvinė karjeros teorija</a:t>
            </a:r>
            <a:endParaRPr lang="de-DE" sz="2400" dirty="0"/>
          </a:p>
          <a:p>
            <a:pPr marL="514350" indent="-514350">
              <a:buAutoNum type="arabicPeriod"/>
            </a:pPr>
            <a:r>
              <a:rPr lang="lt-LT" sz="2400" dirty="0"/>
              <a:t>Darbo prisitaikymo teorija</a:t>
            </a:r>
            <a:endParaRPr lang="en-GB" sz="2400" dirty="0"/>
          </a:p>
          <a:p>
            <a:pPr marL="514350" indent="-514350">
              <a:buFont typeface="+mj-lt"/>
              <a:buAutoNum type="arabicPeriod"/>
            </a:pPr>
            <a:r>
              <a:rPr lang="lt-LT" sz="2400" dirty="0" err="1"/>
              <a:t>Protean</a:t>
            </a:r>
            <a:r>
              <a:rPr lang="lt-LT" sz="2400" dirty="0"/>
              <a:t> karjeros koncepcija </a:t>
            </a:r>
            <a:r>
              <a:rPr lang="en-GB" sz="2400" dirty="0"/>
              <a:t>(Protean </a:t>
            </a:r>
            <a:r>
              <a:rPr lang="lt-LT" sz="2400" dirty="0"/>
              <a:t>karjera</a:t>
            </a:r>
            <a:r>
              <a:rPr lang="en-GB" sz="2400" dirty="0"/>
              <a:t>)</a:t>
            </a:r>
          </a:p>
          <a:p>
            <a:pPr marL="514350" indent="-514350">
              <a:buFont typeface="+mj-lt"/>
              <a:buAutoNum type="arabicPeriod"/>
            </a:pPr>
            <a:r>
              <a:rPr lang="lt-LT" sz="2400" dirty="0"/>
              <a:t>Karjeros sprendimai kaip kognityvinis informacijos procesas </a:t>
            </a:r>
            <a:r>
              <a:rPr lang="en-GB" sz="2400" dirty="0"/>
              <a:t>(</a:t>
            </a:r>
            <a:r>
              <a:rPr lang="lt-LT" sz="2400" dirty="0"/>
              <a:t>informacijos struktūrinė metodika ir kognityvinis informacijos apdorojimas</a:t>
            </a:r>
            <a:r>
              <a:rPr lang="en-GB" sz="2400" dirty="0"/>
              <a:t>)</a:t>
            </a:r>
          </a:p>
        </p:txBody>
      </p:sp>
      <p:sp>
        <p:nvSpPr>
          <p:cNvPr id="4" name="Fußzeilenplatzhalter 3">
            <a:extLst>
              <a:ext uri="{FF2B5EF4-FFF2-40B4-BE49-F238E27FC236}">
                <a16:creationId xmlns:a16="http://schemas.microsoft.com/office/drawing/2014/main" id="{E2EF629D-BFA3-2B28-5437-824DF39627EA}"/>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6840C4B-EF31-434E-39ED-EC9D890524F1}"/>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Titel 5">
            <a:extLst>
              <a:ext uri="{FF2B5EF4-FFF2-40B4-BE49-F238E27FC236}">
                <a16:creationId xmlns:a16="http://schemas.microsoft.com/office/drawing/2014/main" id="{8B63D5D1-CBC6-D47F-BECA-01F2890F76D3}"/>
              </a:ext>
            </a:extLst>
          </p:cNvPr>
          <p:cNvSpPr>
            <a:spLocks noGrp="1"/>
          </p:cNvSpPr>
          <p:nvPr>
            <p:ph type="title"/>
          </p:nvPr>
        </p:nvSpPr>
        <p:spPr>
          <a:xfrm>
            <a:off x="841911" y="374277"/>
            <a:ext cx="9383637" cy="784018"/>
          </a:xfrm>
        </p:spPr>
        <p:txBody>
          <a:bodyPr/>
          <a:lstStyle/>
          <a:p>
            <a:r>
              <a:rPr lang="lt-LT" dirty="0"/>
              <a:t>Metodų skaičius </a:t>
            </a:r>
            <a:r>
              <a:rPr lang="en-GB" dirty="0"/>
              <a:t>I</a:t>
            </a:r>
          </a:p>
        </p:txBody>
      </p:sp>
    </p:spTree>
    <p:extLst>
      <p:ext uri="{BB962C8B-B14F-4D97-AF65-F5344CB8AC3E}">
        <p14:creationId xmlns:p14="http://schemas.microsoft.com/office/powerpoint/2010/main" val="2070772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11F1C0-DADE-F80E-DC0D-09D76CC00AD1}"/>
              </a:ext>
            </a:extLst>
          </p:cNvPr>
          <p:cNvSpPr>
            <a:spLocks noGrp="1"/>
          </p:cNvSpPr>
          <p:nvPr>
            <p:ph idx="1"/>
          </p:nvPr>
        </p:nvSpPr>
        <p:spPr/>
        <p:txBody>
          <a:bodyPr vert="horz" lIns="91440" tIns="45720" rIns="91440" bIns="45720" rtlCol="0" anchor="t">
            <a:noAutofit/>
          </a:bodyPr>
          <a:lstStyle/>
          <a:p>
            <a:pPr marL="445770" indent="-445770">
              <a:lnSpc>
                <a:spcPct val="100000"/>
              </a:lnSpc>
              <a:spcBef>
                <a:spcPts val="600"/>
              </a:spcBef>
              <a:spcAft>
                <a:spcPts val="600"/>
              </a:spcAft>
              <a:buNone/>
            </a:pPr>
            <a:r>
              <a:rPr lang="de-DE" sz="1500" dirty="0">
                <a:latin typeface="Jost" pitchFamily="2" charset="0"/>
                <a:cs typeface="Arial" panose="020B0604020202020204" pitchFamily="34" charset="0"/>
              </a:rPr>
              <a:t>Peterson, G. W., Sampson Jr., J. P., </a:t>
            </a:r>
            <a:r>
              <a:rPr lang="de-DE" sz="1500" dirty="0" err="1">
                <a:latin typeface="Jost" pitchFamily="2" charset="0"/>
                <a:cs typeface="Arial" panose="020B0604020202020204" pitchFamily="34" charset="0"/>
              </a:rPr>
              <a:t>Reardon</a:t>
            </a:r>
            <a:r>
              <a:rPr lang="de-DE" sz="1500" dirty="0">
                <a:latin typeface="Jost" pitchFamily="2" charset="0"/>
                <a:cs typeface="Arial" panose="020B0604020202020204" pitchFamily="34" charset="0"/>
              </a:rPr>
              <a:t>, R. C., &amp; Lenz, J. G. (1996). A </a:t>
            </a:r>
            <a:r>
              <a:rPr lang="de-DE" sz="1500" dirty="0" err="1">
                <a:latin typeface="Jost" pitchFamily="2" charset="0"/>
                <a:cs typeface="Arial" panose="020B0604020202020204" pitchFamily="34" charset="0"/>
              </a:rPr>
              <a:t>cognitive</a:t>
            </a:r>
            <a:r>
              <a:rPr lang="de-DE" sz="1500" dirty="0">
                <a:latin typeface="Jost" pitchFamily="2" charset="0"/>
                <a:cs typeface="Arial" panose="020B0604020202020204" pitchFamily="34" charset="0"/>
              </a:rPr>
              <a:t> </a:t>
            </a:r>
            <a:r>
              <a:rPr lang="de-DE" sz="1500" dirty="0" err="1">
                <a:latin typeface="Jost" pitchFamily="2" charset="0"/>
                <a:cs typeface="Arial" panose="020B0604020202020204" pitchFamily="34" charset="0"/>
              </a:rPr>
              <a:t>information</a:t>
            </a:r>
            <a:r>
              <a:rPr lang="de-DE" sz="1500" dirty="0">
                <a:latin typeface="Jost" pitchFamily="2" charset="0"/>
                <a:cs typeface="Arial" panose="020B0604020202020204" pitchFamily="34" charset="0"/>
              </a:rPr>
              <a:t> </a:t>
            </a:r>
            <a:r>
              <a:rPr lang="de-DE" sz="1500" dirty="0" err="1">
                <a:latin typeface="Jost" pitchFamily="2" charset="0"/>
                <a:cs typeface="Arial" panose="020B0604020202020204" pitchFamily="34" charset="0"/>
              </a:rPr>
              <a:t>processing</a:t>
            </a:r>
            <a:r>
              <a:rPr lang="de-DE" sz="1500" dirty="0">
                <a:latin typeface="Jost" pitchFamily="2" charset="0"/>
                <a:cs typeface="Arial" panose="020B0604020202020204" pitchFamily="34" charset="0"/>
              </a:rPr>
              <a:t> </a:t>
            </a:r>
            <a:r>
              <a:rPr lang="de-DE" sz="1500" dirty="0" err="1">
                <a:latin typeface="Jost" pitchFamily="2" charset="0"/>
                <a:cs typeface="Arial" panose="020B0604020202020204" pitchFamily="34" charset="0"/>
              </a:rPr>
              <a:t>approach</a:t>
            </a:r>
            <a:r>
              <a:rPr lang="de-DE" sz="1500" dirty="0">
                <a:latin typeface="Jost" pitchFamily="2" charset="0"/>
                <a:cs typeface="Arial" panose="020B0604020202020204" pitchFamily="34" charset="0"/>
              </a:rPr>
              <a:t> to </a:t>
            </a:r>
            <a:r>
              <a:rPr lang="de-DE" sz="1500" dirty="0" err="1">
                <a:latin typeface="Jost" pitchFamily="2" charset="0"/>
                <a:cs typeface="Arial" panose="020B0604020202020204" pitchFamily="34" charset="0"/>
              </a:rPr>
              <a:t>career</a:t>
            </a:r>
            <a:r>
              <a:rPr lang="de-DE" sz="1500" dirty="0">
                <a:latin typeface="Jost" pitchFamily="2" charset="0"/>
                <a:cs typeface="Arial" panose="020B0604020202020204" pitchFamily="34" charset="0"/>
              </a:rPr>
              <a:t> </a:t>
            </a:r>
            <a:r>
              <a:rPr lang="de-DE" sz="1500" dirty="0" err="1">
                <a:latin typeface="Jost" pitchFamily="2" charset="0"/>
                <a:cs typeface="Arial" panose="020B0604020202020204" pitchFamily="34" charset="0"/>
              </a:rPr>
              <a:t>problem</a:t>
            </a:r>
            <a:r>
              <a:rPr lang="de-DE" sz="1500" dirty="0">
                <a:latin typeface="Jost" pitchFamily="2" charset="0"/>
                <a:cs typeface="Arial" panose="020B0604020202020204" pitchFamily="34" charset="0"/>
              </a:rPr>
              <a:t> </a:t>
            </a:r>
            <a:r>
              <a:rPr lang="de-DE" sz="1500" dirty="0" err="1">
                <a:latin typeface="Jost" pitchFamily="2" charset="0"/>
                <a:cs typeface="Arial" panose="020B0604020202020204" pitchFamily="34" charset="0"/>
              </a:rPr>
              <a:t>solving</a:t>
            </a:r>
            <a:r>
              <a:rPr lang="de-DE" sz="1500" dirty="0">
                <a:latin typeface="Jost" pitchFamily="2" charset="0"/>
                <a:cs typeface="Arial" panose="020B0604020202020204" pitchFamily="34" charset="0"/>
              </a:rPr>
              <a:t> and </a:t>
            </a:r>
            <a:r>
              <a:rPr lang="de-DE" sz="1500" dirty="0" err="1">
                <a:latin typeface="Jost" pitchFamily="2" charset="0"/>
                <a:cs typeface="Arial" panose="020B0604020202020204" pitchFamily="34" charset="0"/>
              </a:rPr>
              <a:t>decision</a:t>
            </a:r>
            <a:r>
              <a:rPr lang="de-DE" sz="1500" dirty="0">
                <a:latin typeface="Jost" pitchFamily="2" charset="0"/>
                <a:cs typeface="Arial" panose="020B0604020202020204" pitchFamily="34" charset="0"/>
              </a:rPr>
              <a:t> </a:t>
            </a:r>
            <a:r>
              <a:rPr lang="de-DE" sz="1500" dirty="0" err="1">
                <a:latin typeface="Jost" pitchFamily="2" charset="0"/>
                <a:cs typeface="Arial" panose="020B0604020202020204" pitchFamily="34" charset="0"/>
              </a:rPr>
              <a:t>making</a:t>
            </a:r>
            <a:r>
              <a:rPr lang="de-DE" sz="1500" dirty="0">
                <a:latin typeface="Jost" pitchFamily="2" charset="0"/>
                <a:cs typeface="Arial" panose="020B0604020202020204" pitchFamily="34" charset="0"/>
              </a:rPr>
              <a:t>. In: D. Brown, L. Brooks, &amp; Ass (Eds.), Career </a:t>
            </a:r>
            <a:r>
              <a:rPr lang="de-DE" sz="1500" dirty="0" err="1">
                <a:latin typeface="Jost" pitchFamily="2" charset="0"/>
                <a:cs typeface="Arial" panose="020B0604020202020204" pitchFamily="34" charset="0"/>
              </a:rPr>
              <a:t>choice</a:t>
            </a:r>
            <a:r>
              <a:rPr lang="de-DE" sz="1500" dirty="0">
                <a:latin typeface="Jost" pitchFamily="2" charset="0"/>
                <a:cs typeface="Arial" panose="020B0604020202020204" pitchFamily="34" charset="0"/>
              </a:rPr>
              <a:t> and </a:t>
            </a:r>
            <a:r>
              <a:rPr lang="de-DE" sz="1500" dirty="0" err="1">
                <a:latin typeface="Jost" pitchFamily="2" charset="0"/>
                <a:cs typeface="Arial" panose="020B0604020202020204" pitchFamily="34" charset="0"/>
              </a:rPr>
              <a:t>development</a:t>
            </a:r>
            <a:r>
              <a:rPr lang="de-DE" sz="1500" dirty="0">
                <a:latin typeface="Jost" pitchFamily="2" charset="0"/>
                <a:cs typeface="Arial" panose="020B0604020202020204" pitchFamily="34" charset="0"/>
              </a:rPr>
              <a:t>, 3rd </a:t>
            </a:r>
            <a:r>
              <a:rPr lang="de-DE" sz="1500" dirty="0" err="1">
                <a:latin typeface="Jost" pitchFamily="2" charset="0"/>
                <a:cs typeface="Arial" panose="020B0604020202020204" pitchFamily="34" charset="0"/>
              </a:rPr>
              <a:t>edition</a:t>
            </a:r>
            <a:r>
              <a:rPr lang="de-DE" sz="1500" dirty="0">
                <a:latin typeface="Jost" pitchFamily="2" charset="0"/>
                <a:cs typeface="Arial" panose="020B0604020202020204" pitchFamily="34" charset="0"/>
              </a:rPr>
              <a:t>, San Francisco: </a:t>
            </a:r>
            <a:r>
              <a:rPr lang="de-DE" sz="1500" dirty="0" err="1">
                <a:latin typeface="Jost" pitchFamily="2" charset="0"/>
                <a:cs typeface="Arial" panose="020B0604020202020204" pitchFamily="34" charset="0"/>
              </a:rPr>
              <a:t>Jossey</a:t>
            </a:r>
            <a:r>
              <a:rPr lang="de-DE" sz="1500" dirty="0">
                <a:latin typeface="Jost" pitchFamily="2" charset="0"/>
                <a:cs typeface="Arial" panose="020B0604020202020204" pitchFamily="34" charset="0"/>
              </a:rPr>
              <a:t>–Bass, 423-475.</a:t>
            </a:r>
          </a:p>
          <a:p>
            <a:pPr marL="445770" indent="-445770">
              <a:lnSpc>
                <a:spcPct val="100000"/>
              </a:lnSpc>
              <a:spcBef>
                <a:spcPts val="600"/>
              </a:spcBef>
              <a:spcAft>
                <a:spcPts val="600"/>
              </a:spcAft>
              <a:buNone/>
            </a:pPr>
            <a:r>
              <a:rPr lang="de-DE" sz="1500" dirty="0">
                <a:latin typeface="Jost" pitchFamily="2" charset="0"/>
                <a:cs typeface="Arial" panose="020B0604020202020204" pitchFamily="34" charset="0"/>
              </a:rPr>
              <a:t>Sampson, J. P., Peterson, G. W., Lenz, J. G., </a:t>
            </a:r>
            <a:r>
              <a:rPr lang="de-DE" sz="1500" dirty="0" err="1">
                <a:latin typeface="Jost" pitchFamily="2" charset="0"/>
                <a:cs typeface="Arial" panose="020B0604020202020204" pitchFamily="34" charset="0"/>
              </a:rPr>
              <a:t>Reardon</a:t>
            </a:r>
            <a:r>
              <a:rPr lang="de-DE" sz="1500" dirty="0">
                <a:latin typeface="Jost" pitchFamily="2" charset="0"/>
                <a:cs typeface="Arial" panose="020B0604020202020204" pitchFamily="34" charset="0"/>
              </a:rPr>
              <a:t>, R. C., &amp; Saunders, D. E. (1996). Career </a:t>
            </a:r>
            <a:r>
              <a:rPr lang="de-DE" sz="1500" dirty="0" err="1">
                <a:latin typeface="Jost" pitchFamily="2" charset="0"/>
                <a:cs typeface="Arial" panose="020B0604020202020204" pitchFamily="34" charset="0"/>
              </a:rPr>
              <a:t>Thoughts</a:t>
            </a:r>
            <a:r>
              <a:rPr lang="de-DE" sz="1500" dirty="0">
                <a:latin typeface="Jost" pitchFamily="2" charset="0"/>
                <a:cs typeface="Arial" panose="020B0604020202020204" pitchFamily="34" charset="0"/>
              </a:rPr>
              <a:t> </a:t>
            </a:r>
            <a:r>
              <a:rPr lang="de-DE" sz="1500" dirty="0" err="1">
                <a:latin typeface="Jost" pitchFamily="2" charset="0"/>
                <a:cs typeface="Arial" panose="020B0604020202020204" pitchFamily="34" charset="0"/>
              </a:rPr>
              <a:t>Inventory</a:t>
            </a:r>
            <a:r>
              <a:rPr lang="de-DE" sz="1500" dirty="0">
                <a:latin typeface="Jost" pitchFamily="2" charset="0"/>
                <a:cs typeface="Arial" panose="020B0604020202020204" pitchFamily="34" charset="0"/>
              </a:rPr>
              <a:t> (CTI). Odessa: PAR.</a:t>
            </a:r>
          </a:p>
          <a:p>
            <a:pPr marL="445770" indent="-445770" algn="just">
              <a:lnSpc>
                <a:spcPct val="100000"/>
              </a:lnSpc>
              <a:spcBef>
                <a:spcPts val="600"/>
              </a:spcBef>
              <a:spcAft>
                <a:spcPts val="600"/>
              </a:spcAft>
              <a:buNone/>
            </a:pPr>
            <a:r>
              <a:rPr lang="en-GB" sz="1500" dirty="0">
                <a:effectLst/>
                <a:latin typeface="Jost"/>
                <a:ea typeface="Calibri" panose="020F0502020204030204" pitchFamily="34" charset="0"/>
                <a:cs typeface="Arial"/>
              </a:rPr>
              <a:t>Savickas, M. L. (2002). Career Construction – A Developmental Theory of Vocational Behaviour. In: In D. Brown (2002), Career choice and development, 4th edition. 149-205. Jossey‐Bass.</a:t>
            </a:r>
            <a:endParaRPr lang="de-DE" sz="1500" dirty="0">
              <a:effectLst/>
              <a:latin typeface="Jost"/>
              <a:ea typeface="Calibri" panose="020F0502020204030204" pitchFamily="34" charset="0"/>
              <a:cs typeface="Arial"/>
            </a:endParaRPr>
          </a:p>
          <a:p>
            <a:pPr marL="445770" indent="-445770" algn="just">
              <a:lnSpc>
                <a:spcPct val="100000"/>
              </a:lnSpc>
              <a:spcBef>
                <a:spcPts val="600"/>
              </a:spcBef>
              <a:spcAft>
                <a:spcPts val="600"/>
              </a:spcAft>
              <a:buNone/>
            </a:pPr>
            <a:r>
              <a:rPr lang="de-DE" sz="1500" dirty="0">
                <a:effectLst/>
                <a:latin typeface="Jost" pitchFamily="2" charset="0"/>
                <a:ea typeface="Calibri" panose="020F0502020204030204" pitchFamily="34" charset="0"/>
                <a:cs typeface="Arial" panose="020B0604020202020204" pitchFamily="34" charset="0"/>
              </a:rPr>
              <a:t>Super, D. E. (1994). Der Lebenszeit-, Lebensraumansatz der Laufbahnentwicklung. In D. Brown &amp; L. Brooks (Eds.), Karriere-Entwicklung, 211-280. Stuttgart: Klett-Cotta.</a:t>
            </a:r>
            <a:endParaRPr lang="en-GB" sz="1500" dirty="0">
              <a:effectLst/>
              <a:latin typeface="Jost" pitchFamily="2" charset="0"/>
              <a:ea typeface="Calibri" panose="020F0502020204030204" pitchFamily="34" charset="0"/>
              <a:cs typeface="Arial" panose="020B0604020202020204" pitchFamily="34" charset="0"/>
            </a:endParaRPr>
          </a:p>
          <a:p>
            <a:pPr marL="445770" indent="-445770" algn="just">
              <a:lnSpc>
                <a:spcPct val="100000"/>
              </a:lnSpc>
              <a:spcBef>
                <a:spcPts val="600"/>
              </a:spcBef>
              <a:spcAft>
                <a:spcPts val="600"/>
              </a:spcAft>
              <a:buNone/>
            </a:pPr>
            <a:r>
              <a:rPr lang="de-DE" sz="1500" dirty="0">
                <a:effectLst/>
                <a:latin typeface="Jost"/>
                <a:ea typeface="Calibri"/>
                <a:cs typeface="Arial"/>
              </a:rPr>
              <a:t>Super, D. E. (1996). A </a:t>
            </a:r>
            <a:r>
              <a:rPr lang="de-DE" sz="1500" dirty="0" err="1">
                <a:effectLst/>
                <a:latin typeface="Jost"/>
                <a:ea typeface="Calibri"/>
                <a:cs typeface="Arial"/>
              </a:rPr>
              <a:t>life</a:t>
            </a:r>
            <a:r>
              <a:rPr lang="de-DE" sz="1500" dirty="0">
                <a:effectLst/>
                <a:latin typeface="Jost"/>
                <a:ea typeface="Calibri"/>
                <a:cs typeface="Arial"/>
              </a:rPr>
              <a:t>‐span, </a:t>
            </a:r>
            <a:r>
              <a:rPr lang="de-DE" sz="1500" dirty="0" err="1">
                <a:effectLst/>
                <a:latin typeface="Jost"/>
                <a:ea typeface="Calibri"/>
                <a:cs typeface="Arial"/>
              </a:rPr>
              <a:t>life‐space</a:t>
            </a:r>
            <a:r>
              <a:rPr lang="de-DE" sz="1500" dirty="0">
                <a:effectLst/>
                <a:latin typeface="Jost"/>
                <a:ea typeface="Calibri"/>
                <a:cs typeface="Arial"/>
              </a:rPr>
              <a:t> </a:t>
            </a:r>
            <a:r>
              <a:rPr lang="de-DE" sz="1500" dirty="0" err="1">
                <a:effectLst/>
                <a:latin typeface="Jost"/>
                <a:ea typeface="Calibri"/>
                <a:cs typeface="Arial"/>
              </a:rPr>
              <a:t>approach</a:t>
            </a:r>
            <a:r>
              <a:rPr lang="de-DE" sz="1500" dirty="0">
                <a:effectLst/>
                <a:latin typeface="Jost"/>
                <a:ea typeface="Calibri"/>
                <a:cs typeface="Arial"/>
              </a:rPr>
              <a:t> to </a:t>
            </a:r>
            <a:r>
              <a:rPr lang="de-DE" sz="1500" dirty="0" err="1">
                <a:effectLst/>
                <a:latin typeface="Jost"/>
                <a:ea typeface="Calibri"/>
                <a:cs typeface="Arial"/>
              </a:rPr>
              <a:t>career</a:t>
            </a:r>
            <a:r>
              <a:rPr lang="de-DE" sz="1500" dirty="0">
                <a:effectLst/>
                <a:latin typeface="Jost"/>
                <a:ea typeface="Calibri"/>
                <a:cs typeface="Arial"/>
              </a:rPr>
              <a:t> </a:t>
            </a:r>
            <a:r>
              <a:rPr lang="de-DE" sz="1500" dirty="0" err="1">
                <a:effectLst/>
                <a:latin typeface="Jost"/>
                <a:ea typeface="Calibri"/>
                <a:cs typeface="Arial"/>
              </a:rPr>
              <a:t>development</a:t>
            </a:r>
            <a:r>
              <a:rPr lang="de-DE" sz="1500" dirty="0">
                <a:effectLst/>
                <a:latin typeface="Jost"/>
                <a:ea typeface="Calibri"/>
                <a:cs typeface="Arial"/>
              </a:rPr>
              <a:t>. In D. Brown, L. Brooks, and Associates (Eds.), Career </a:t>
            </a:r>
            <a:r>
              <a:rPr lang="de-DE" sz="1500" dirty="0" err="1">
                <a:effectLst/>
                <a:latin typeface="Jost"/>
                <a:ea typeface="Calibri"/>
                <a:cs typeface="Arial"/>
              </a:rPr>
              <a:t>choice</a:t>
            </a:r>
            <a:r>
              <a:rPr lang="de-DE" sz="1500" dirty="0">
                <a:effectLst/>
                <a:latin typeface="Jost"/>
                <a:ea typeface="Calibri"/>
                <a:cs typeface="Arial"/>
              </a:rPr>
              <a:t> and </a:t>
            </a:r>
            <a:r>
              <a:rPr lang="de-DE" sz="1500" dirty="0" err="1">
                <a:effectLst/>
                <a:latin typeface="Jost"/>
                <a:ea typeface="Calibri"/>
                <a:cs typeface="Arial"/>
              </a:rPr>
              <a:t>development</a:t>
            </a:r>
            <a:r>
              <a:rPr lang="de-DE" sz="1500" dirty="0">
                <a:latin typeface="Jost"/>
                <a:ea typeface="Calibri"/>
                <a:cs typeface="Arial"/>
              </a:rPr>
              <a:t>,</a:t>
            </a:r>
            <a:r>
              <a:rPr lang="de-DE" sz="1500" dirty="0">
                <a:effectLst/>
                <a:latin typeface="Jost"/>
                <a:ea typeface="Calibri"/>
                <a:cs typeface="Arial"/>
              </a:rPr>
              <a:t> 3rd </a:t>
            </a:r>
            <a:r>
              <a:rPr lang="de-DE" sz="1500" dirty="0" err="1">
                <a:effectLst/>
                <a:latin typeface="Jost"/>
                <a:ea typeface="Calibri"/>
                <a:cs typeface="Arial"/>
              </a:rPr>
              <a:t>edition</a:t>
            </a:r>
            <a:r>
              <a:rPr lang="de-DE" sz="1500" dirty="0">
                <a:effectLst/>
                <a:latin typeface="Jost"/>
                <a:ea typeface="Calibri"/>
                <a:cs typeface="Arial"/>
              </a:rPr>
              <a:t>, 197‐245. </a:t>
            </a:r>
            <a:r>
              <a:rPr lang="de-DE" sz="1500" dirty="0" err="1">
                <a:effectLst/>
                <a:latin typeface="Jost"/>
                <a:ea typeface="Calibri"/>
                <a:cs typeface="Arial"/>
              </a:rPr>
              <a:t>Jossey</a:t>
            </a:r>
            <a:r>
              <a:rPr lang="de-DE" sz="1500" dirty="0">
                <a:effectLst/>
                <a:latin typeface="Jost"/>
                <a:ea typeface="Calibri"/>
                <a:cs typeface="Arial"/>
              </a:rPr>
              <a:t>‐Bass.  </a:t>
            </a:r>
          </a:p>
          <a:p>
            <a:pPr marL="0" lvl="0" indent="0">
              <a:lnSpc>
                <a:spcPct val="150000"/>
              </a:lnSpc>
              <a:spcAft>
                <a:spcPts val="600"/>
              </a:spcAft>
              <a:buSzPts val="1300"/>
              <a:buNone/>
            </a:pPr>
            <a:endParaRPr lang="en-GB" sz="1500" b="1" dirty="0">
              <a:solidFill>
                <a:srgbClr val="E9550D"/>
              </a:solidFill>
              <a:effectLst/>
              <a:latin typeface="Jost" pitchFamily="2" charset="0"/>
              <a:ea typeface="Times New Roman" panose="02020603050405020304" pitchFamily="18"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543D60AC-061D-B818-BEB4-B15673B7BBBC}"/>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7332A2E7-2111-2DC6-3074-4DC2FAF88C8B}"/>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6" name="Titel 5">
            <a:extLst>
              <a:ext uri="{FF2B5EF4-FFF2-40B4-BE49-F238E27FC236}">
                <a16:creationId xmlns:a16="http://schemas.microsoft.com/office/drawing/2014/main" id="{0071831A-618B-A4A7-60D3-FDF461C5F6B6}"/>
              </a:ext>
            </a:extLst>
          </p:cNvPr>
          <p:cNvSpPr>
            <a:spLocks noGrp="1"/>
          </p:cNvSpPr>
          <p:nvPr>
            <p:ph type="title"/>
          </p:nvPr>
        </p:nvSpPr>
        <p:spPr/>
        <p:txBody>
          <a:bodyPr/>
          <a:lstStyle/>
          <a:p>
            <a:r>
              <a:rPr lang="lt-LT" dirty="0"/>
              <a:t>Nuorodos</a:t>
            </a:r>
            <a:endParaRPr lang="en-GB" dirty="0"/>
          </a:p>
        </p:txBody>
      </p:sp>
    </p:spTree>
    <p:extLst>
      <p:ext uri="{BB962C8B-B14F-4D97-AF65-F5344CB8AC3E}">
        <p14:creationId xmlns:p14="http://schemas.microsoft.com/office/powerpoint/2010/main" val="133785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C9A7E-F4AD-339B-2FC6-FD808E038FD3}"/>
              </a:ext>
            </a:extLst>
          </p:cNvPr>
          <p:cNvSpPr>
            <a:spLocks noGrp="1"/>
          </p:cNvSpPr>
          <p:nvPr>
            <p:ph idx="1"/>
          </p:nvPr>
        </p:nvSpPr>
        <p:spPr>
          <a:xfrm>
            <a:off x="841911" y="1833655"/>
            <a:ext cx="11221934" cy="4370476"/>
          </a:xfrm>
        </p:spPr>
        <p:txBody>
          <a:bodyPr>
            <a:normAutofit/>
          </a:bodyPr>
          <a:lstStyle/>
          <a:p>
            <a:pPr marL="0" indent="0">
              <a:spcAft>
                <a:spcPts val="1200"/>
              </a:spcAft>
              <a:buNone/>
            </a:pPr>
            <a:r>
              <a:rPr lang="lt-LT" sz="2400" b="1" dirty="0"/>
              <a:t>OPERATYVIOS TEORIJOS</a:t>
            </a:r>
            <a:endParaRPr lang="en-GB" sz="2400" b="1" dirty="0"/>
          </a:p>
          <a:p>
            <a:pPr marL="514350" indent="-514350">
              <a:buFont typeface="+mj-lt"/>
              <a:buAutoNum type="arabicPeriod" startAt="9"/>
            </a:pPr>
            <a:r>
              <a:rPr lang="lt-LT" sz="2400" dirty="0"/>
              <a:t>Operatyvaus konsultavimo pagrindai </a:t>
            </a:r>
            <a:r>
              <a:rPr lang="en-GB" sz="2400" dirty="0"/>
              <a:t>(</a:t>
            </a:r>
            <a:r>
              <a:rPr lang="lt-LT" sz="2400" dirty="0"/>
              <a:t>sėkmės veiksniai, konsultavimo supratimas, sisteminis požiūris</a:t>
            </a:r>
            <a:r>
              <a:rPr lang="en-GB" sz="2400" dirty="0"/>
              <a:t>) </a:t>
            </a:r>
          </a:p>
          <a:p>
            <a:pPr marL="514350" indent="-514350">
              <a:buFont typeface="+mj-lt"/>
              <a:buAutoNum type="arabicPeriod" startAt="9"/>
            </a:pPr>
            <a:r>
              <a:rPr lang="lt-LT" sz="2400" dirty="0" err="1"/>
              <a:t>Egan</a:t>
            </a:r>
            <a:r>
              <a:rPr lang="lt-LT" sz="2400" dirty="0"/>
              <a:t> problemų valdymo konsultavimo modelis </a:t>
            </a:r>
            <a:r>
              <a:rPr lang="en-GB" sz="2400" dirty="0"/>
              <a:t>(</a:t>
            </a:r>
            <a:r>
              <a:rPr lang="lt-LT" sz="2400" dirty="0"/>
              <a:t>problemų valdymo modelis</a:t>
            </a:r>
            <a:r>
              <a:rPr lang="en-GB" sz="2400" dirty="0"/>
              <a:t>)</a:t>
            </a:r>
          </a:p>
          <a:p>
            <a:pPr marL="514350" indent="-514350">
              <a:buFont typeface="+mj-lt"/>
              <a:buAutoNum type="arabicPeriod" startAt="9"/>
            </a:pPr>
            <a:r>
              <a:rPr lang="lt-LT" sz="2400" dirty="0"/>
              <a:t>Į sprendimus orientuotas konsultavimas </a:t>
            </a:r>
            <a:r>
              <a:rPr lang="en-GB" sz="2400" dirty="0"/>
              <a:t>(</a:t>
            </a:r>
            <a:r>
              <a:rPr lang="lt-LT" sz="2400" dirty="0"/>
              <a:t>į sprendimus orientuotas konsultavimas ir etapai</a:t>
            </a:r>
            <a:r>
              <a:rPr lang="en-GB" sz="2400" dirty="0"/>
              <a:t>)</a:t>
            </a:r>
          </a:p>
          <a:p>
            <a:pPr marL="514350" indent="-514350">
              <a:buFont typeface="+mj-lt"/>
              <a:buAutoNum type="arabicPeriod" startAt="9"/>
            </a:pPr>
            <a:r>
              <a:rPr lang="lt-LT" sz="2400" dirty="0"/>
              <a:t>Informacinė struktūrinė metodologija kaip operatyvus konsultavimas (ISM kaip operatyvus konsultavimas</a:t>
            </a:r>
            <a:endParaRPr lang="en-GB" sz="2400" dirty="0"/>
          </a:p>
          <a:p>
            <a:pPr marL="514350" indent="-514350">
              <a:buFont typeface="+mj-lt"/>
              <a:buAutoNum type="arabicPeriod" startAt="9"/>
            </a:pPr>
            <a:endParaRPr lang="en-GB" sz="2400" dirty="0"/>
          </a:p>
        </p:txBody>
      </p:sp>
      <p:sp>
        <p:nvSpPr>
          <p:cNvPr id="4" name="Fußzeilenplatzhalter 3">
            <a:extLst>
              <a:ext uri="{FF2B5EF4-FFF2-40B4-BE49-F238E27FC236}">
                <a16:creationId xmlns:a16="http://schemas.microsoft.com/office/drawing/2014/main" id="{E2EF629D-BFA3-2B28-5437-824DF39627EA}"/>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6840C4B-EF31-434E-39ED-EC9D890524F1}"/>
              </a:ext>
            </a:extLst>
          </p:cNvPr>
          <p:cNvSpPr>
            <a:spLocks noGrp="1"/>
          </p:cNvSpPr>
          <p:nvPr>
            <p:ph type="sldNum" sz="quarter" idx="12"/>
          </p:nvPr>
        </p:nvSpPr>
        <p:spPr/>
        <p:txBody>
          <a:bodyPr/>
          <a:lstStyle/>
          <a:p>
            <a:fld id="{F96B14D3-7D2A-2041-9DA6-67735C9926F2}" type="slidenum">
              <a:rPr lang="en-GB" noProof="0" smtClean="0"/>
              <a:t>4</a:t>
            </a:fld>
            <a:endParaRPr lang="en-GB" noProof="0"/>
          </a:p>
        </p:txBody>
      </p:sp>
      <p:sp>
        <p:nvSpPr>
          <p:cNvPr id="6" name="Titel 5">
            <a:extLst>
              <a:ext uri="{FF2B5EF4-FFF2-40B4-BE49-F238E27FC236}">
                <a16:creationId xmlns:a16="http://schemas.microsoft.com/office/drawing/2014/main" id="{8B63D5D1-CBC6-D47F-BECA-01F2890F76D3}"/>
              </a:ext>
            </a:extLst>
          </p:cNvPr>
          <p:cNvSpPr>
            <a:spLocks noGrp="1"/>
          </p:cNvSpPr>
          <p:nvPr>
            <p:ph type="title"/>
          </p:nvPr>
        </p:nvSpPr>
        <p:spPr>
          <a:xfrm>
            <a:off x="841911" y="374277"/>
            <a:ext cx="9776928" cy="784018"/>
          </a:xfrm>
        </p:spPr>
        <p:txBody>
          <a:bodyPr/>
          <a:lstStyle/>
          <a:p>
            <a:r>
              <a:rPr lang="lt-LT" dirty="0"/>
              <a:t>Metodų skaičius </a:t>
            </a:r>
            <a:r>
              <a:rPr lang="en-GB" dirty="0"/>
              <a:t>II</a:t>
            </a:r>
          </a:p>
        </p:txBody>
      </p:sp>
    </p:spTree>
    <p:extLst>
      <p:ext uri="{BB962C8B-B14F-4D97-AF65-F5344CB8AC3E}">
        <p14:creationId xmlns:p14="http://schemas.microsoft.com/office/powerpoint/2010/main" val="9700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4170" indent="-344170"/>
            <a:endParaRPr lang="de-DE" dirty="0">
              <a:solidFill>
                <a:schemeClr val="tx1"/>
              </a:solidFill>
              <a:latin typeface="Arial"/>
              <a:cs typeface="Arial"/>
            </a:endParaRPr>
          </a:p>
          <a:p>
            <a:pPr marL="344170" indent="-344170"/>
            <a:endParaRPr lang="de-DE" dirty="0">
              <a:solidFill>
                <a:schemeClr val="tx1"/>
              </a:solidFill>
            </a:endParaRPr>
          </a:p>
        </p:txBody>
      </p:sp>
      <p:sp>
        <p:nvSpPr>
          <p:cNvPr id="7" name="Foliennummernplatzhalter 6">
            <a:extLst>
              <a:ext uri="{FF2B5EF4-FFF2-40B4-BE49-F238E27FC236}">
                <a16:creationId xmlns:a16="http://schemas.microsoft.com/office/drawing/2014/main" id="{2E81D91B-49B4-F1E6-63A1-1BC9E74D638D}"/>
              </a:ext>
            </a:extLst>
          </p:cNvPr>
          <p:cNvSpPr>
            <a:spLocks noGrp="1"/>
          </p:cNvSpPr>
          <p:nvPr>
            <p:ph type="sldNum" sz="quarter" idx="12"/>
          </p:nvPr>
        </p:nvSpPr>
        <p:spPr/>
        <p:txBody>
          <a:bodyPr/>
          <a:lstStyle/>
          <a:p>
            <a:fld id="{F96B14D3-7D2A-2041-9DA6-67735C9926F2}" type="slidenum">
              <a:rPr lang="de-DE" sz="1200" smtClean="0">
                <a:latin typeface="+mn-lt"/>
              </a:rPr>
              <a:t>5</a:t>
            </a:fld>
            <a:endParaRPr lang="de-DE" sz="1200" dirty="0">
              <a:latin typeface="+mn-lt"/>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52122" y="2474584"/>
            <a:ext cx="5341729" cy="1938992"/>
          </a:xfrm>
          <a:prstGeom prst="rect">
            <a:avLst/>
          </a:prstGeom>
          <a:noFill/>
        </p:spPr>
        <p:txBody>
          <a:bodyPr wrap="square" anchor="ctr">
            <a:spAutoFit/>
          </a:bodyPr>
          <a:lstStyle/>
          <a:p>
            <a:pPr algn="ctr">
              <a:spcBef>
                <a:spcPts val="0"/>
              </a:spcBef>
            </a:pPr>
            <a:r>
              <a:rPr lang="lt-LT" sz="6000" b="1" dirty="0">
                <a:solidFill>
                  <a:schemeClr val="bg1"/>
                </a:solidFill>
                <a:latin typeface="+mn-lt"/>
              </a:rPr>
              <a:t>OBJEKTŲ TEORIJOS</a:t>
            </a:r>
            <a:endParaRPr lang="en-GB" sz="6000" b="1" dirty="0">
              <a:solidFill>
                <a:schemeClr val="bg1"/>
              </a:solidFill>
              <a:latin typeface="+mn-lt"/>
            </a:endParaRPr>
          </a:p>
        </p:txBody>
      </p:sp>
    </p:spTree>
    <p:extLst>
      <p:ext uri="{BB962C8B-B14F-4D97-AF65-F5344CB8AC3E}">
        <p14:creationId xmlns:p14="http://schemas.microsoft.com/office/powerpoint/2010/main" val="56772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A33A0C-8A28-E5F8-10A6-FD5E9159E22A}"/>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16E66B6-994B-4FC2-619D-2AE8B4C4CB80}"/>
              </a:ext>
            </a:extLst>
          </p:cNvPr>
          <p:cNvSpPr>
            <a:spLocks noGrp="1"/>
          </p:cNvSpPr>
          <p:nvPr>
            <p:ph type="sldNum" sz="quarter" idx="12"/>
          </p:nvPr>
        </p:nvSpPr>
        <p:spPr/>
        <p:txBody>
          <a:bodyPr/>
          <a:lstStyle/>
          <a:p>
            <a:fld id="{F96B14D3-7D2A-2041-9DA6-67735C9926F2}" type="slidenum">
              <a:rPr lang="de-DE" smtClean="0"/>
              <a:t>6</a:t>
            </a:fld>
            <a:endParaRPr lang="de-DE"/>
          </a:p>
        </p:txBody>
      </p:sp>
      <p:sp>
        <p:nvSpPr>
          <p:cNvPr id="5" name="Titel 4">
            <a:extLst>
              <a:ext uri="{FF2B5EF4-FFF2-40B4-BE49-F238E27FC236}">
                <a16:creationId xmlns:a16="http://schemas.microsoft.com/office/drawing/2014/main" id="{63638BDA-7E37-9235-2F59-DF9ADD17F7F4}"/>
              </a:ext>
            </a:extLst>
          </p:cNvPr>
          <p:cNvSpPr>
            <a:spLocks noGrp="1"/>
          </p:cNvSpPr>
          <p:nvPr>
            <p:ph type="title"/>
          </p:nvPr>
        </p:nvSpPr>
        <p:spPr>
          <a:xfrm>
            <a:off x="841911" y="374277"/>
            <a:ext cx="9860725" cy="784018"/>
          </a:xfrm>
        </p:spPr>
        <p:txBody>
          <a:bodyPr/>
          <a:lstStyle/>
          <a:p>
            <a:r>
              <a:rPr lang="en-GB" sz="6000" dirty="0"/>
              <a:t>RIASEC</a:t>
            </a:r>
            <a:r>
              <a:rPr lang="lt-LT" sz="6000" dirty="0"/>
              <a:t> modelis</a:t>
            </a:r>
            <a:r>
              <a:rPr lang="en-GB" sz="6000" dirty="0"/>
              <a:t> (Holland)</a:t>
            </a:r>
            <a:br>
              <a:rPr lang="en-GB" sz="6000" dirty="0"/>
            </a:br>
            <a:endParaRPr lang="en-GB" sz="6000" dirty="0"/>
          </a:p>
        </p:txBody>
      </p:sp>
      <p:grpSp>
        <p:nvGrpSpPr>
          <p:cNvPr id="7" name="Gruppieren 6">
            <a:extLst>
              <a:ext uri="{FF2B5EF4-FFF2-40B4-BE49-F238E27FC236}">
                <a16:creationId xmlns:a16="http://schemas.microsoft.com/office/drawing/2014/main" id="{AA1174A0-0ACC-ABD4-CB55-BAFEB3B3F2BD}"/>
              </a:ext>
            </a:extLst>
          </p:cNvPr>
          <p:cNvGrpSpPr/>
          <p:nvPr/>
        </p:nvGrpSpPr>
        <p:grpSpPr>
          <a:xfrm>
            <a:off x="0" y="1820964"/>
            <a:ext cx="7538368" cy="4356368"/>
            <a:chOff x="433722" y="1802078"/>
            <a:chExt cx="7538368" cy="4356368"/>
          </a:xfrm>
        </p:grpSpPr>
        <p:sp>
          <p:nvSpPr>
            <p:cNvPr id="6" name="Sechseck 5">
              <a:extLst>
                <a:ext uri="{FF2B5EF4-FFF2-40B4-BE49-F238E27FC236}">
                  <a16:creationId xmlns:a16="http://schemas.microsoft.com/office/drawing/2014/main" id="{BAC908E4-C19B-AC35-F105-31320CD6F12A}"/>
                </a:ext>
              </a:extLst>
            </p:cNvPr>
            <p:cNvSpPr/>
            <p:nvPr/>
          </p:nvSpPr>
          <p:spPr>
            <a:xfrm>
              <a:off x="2038649" y="2158337"/>
              <a:ext cx="4320000" cy="3600000"/>
            </a:xfrm>
            <a:prstGeom prst="hexagon">
              <a:avLst>
                <a:gd name="adj" fmla="val 27299"/>
                <a:gd name="vf" fmla="val 115470"/>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Gerader Verbinder 9">
              <a:extLst>
                <a:ext uri="{FF2B5EF4-FFF2-40B4-BE49-F238E27FC236}">
                  <a16:creationId xmlns:a16="http://schemas.microsoft.com/office/drawing/2014/main" id="{7A2A7F09-6721-C76C-EFDF-08CAD2E72FBB}"/>
                </a:ext>
              </a:extLst>
            </p:cNvPr>
            <p:cNvCxnSpPr>
              <a:cxnSpLocks/>
              <a:stCxn id="6" idx="3"/>
              <a:endCxn id="6" idx="0"/>
            </p:cNvCxnSpPr>
            <p:nvPr/>
          </p:nvCxnSpPr>
          <p:spPr>
            <a:xfrm>
              <a:off x="2038649" y="3958337"/>
              <a:ext cx="43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590C6EA0-42ED-1151-3DA0-D30657B731C8}"/>
                </a:ext>
              </a:extLst>
            </p:cNvPr>
            <p:cNvCxnSpPr>
              <a:cxnSpLocks/>
              <a:stCxn id="6" idx="4"/>
              <a:endCxn id="6" idx="1"/>
            </p:cNvCxnSpPr>
            <p:nvPr/>
          </p:nvCxnSpPr>
          <p:spPr>
            <a:xfrm>
              <a:off x="3021413" y="2158338"/>
              <a:ext cx="2354472" cy="35999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965D8C25-D4E1-91C5-6FA8-E384CB2476A5}"/>
                </a:ext>
              </a:extLst>
            </p:cNvPr>
            <p:cNvCxnSpPr>
              <a:cxnSpLocks/>
              <a:stCxn id="6" idx="4"/>
              <a:endCxn id="6" idx="2"/>
            </p:cNvCxnSpPr>
            <p:nvPr/>
          </p:nvCxnSpPr>
          <p:spPr>
            <a:xfrm>
              <a:off x="3021413" y="2158338"/>
              <a:ext cx="0" cy="35999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CBAC1A9-9509-401B-F12C-0ED67C8DBDFA}"/>
                </a:ext>
              </a:extLst>
            </p:cNvPr>
            <p:cNvCxnSpPr>
              <a:cxnSpLocks/>
              <a:stCxn id="6" idx="4"/>
              <a:endCxn id="6" idx="0"/>
            </p:cNvCxnSpPr>
            <p:nvPr/>
          </p:nvCxnSpPr>
          <p:spPr>
            <a:xfrm>
              <a:off x="3021413" y="2158338"/>
              <a:ext cx="3337236" cy="17999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1D411D0B-8366-9449-F54F-34E84CBF09FA}"/>
                </a:ext>
              </a:extLst>
            </p:cNvPr>
            <p:cNvCxnSpPr>
              <a:cxnSpLocks/>
              <a:stCxn id="6" idx="3"/>
              <a:endCxn id="6" idx="5"/>
            </p:cNvCxnSpPr>
            <p:nvPr/>
          </p:nvCxnSpPr>
          <p:spPr>
            <a:xfrm flipV="1">
              <a:off x="2038649" y="2158338"/>
              <a:ext cx="3337236" cy="17999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A9BF79FE-8792-BE52-7840-36F757030F21}"/>
                </a:ext>
              </a:extLst>
            </p:cNvPr>
            <p:cNvCxnSpPr>
              <a:cxnSpLocks/>
              <a:stCxn id="6" idx="3"/>
              <a:endCxn id="6" idx="1"/>
            </p:cNvCxnSpPr>
            <p:nvPr/>
          </p:nvCxnSpPr>
          <p:spPr>
            <a:xfrm>
              <a:off x="2038649" y="3958337"/>
              <a:ext cx="3337236" cy="17999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7D481B0-E1C7-F237-CEE2-A9907F85DBA7}"/>
                </a:ext>
              </a:extLst>
            </p:cNvPr>
            <p:cNvCxnSpPr>
              <a:cxnSpLocks/>
              <a:stCxn id="6" idx="2"/>
              <a:endCxn id="6" idx="5"/>
            </p:cNvCxnSpPr>
            <p:nvPr/>
          </p:nvCxnSpPr>
          <p:spPr>
            <a:xfrm flipV="1">
              <a:off x="3021413" y="2158338"/>
              <a:ext cx="2354472" cy="35999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A4597BFB-A564-86B6-E5C4-C3FFAEFC34FA}"/>
                </a:ext>
              </a:extLst>
            </p:cNvPr>
            <p:cNvCxnSpPr>
              <a:cxnSpLocks/>
              <a:stCxn id="6" idx="2"/>
              <a:endCxn id="6" idx="0"/>
            </p:cNvCxnSpPr>
            <p:nvPr/>
          </p:nvCxnSpPr>
          <p:spPr>
            <a:xfrm flipV="1">
              <a:off x="3021413" y="3958337"/>
              <a:ext cx="3337236" cy="17999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CAB4C41-2476-92BD-D88F-135DC94E31E1}"/>
                </a:ext>
              </a:extLst>
            </p:cNvPr>
            <p:cNvCxnSpPr>
              <a:cxnSpLocks/>
              <a:stCxn id="6" idx="1"/>
              <a:endCxn id="6" idx="5"/>
            </p:cNvCxnSpPr>
            <p:nvPr/>
          </p:nvCxnSpPr>
          <p:spPr>
            <a:xfrm flipV="1">
              <a:off x="5375885" y="2158338"/>
              <a:ext cx="0" cy="35999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6CD09AB9-561D-4B06-FB71-0B6796B03FBB}"/>
                </a:ext>
              </a:extLst>
            </p:cNvPr>
            <p:cNvSpPr txBox="1"/>
            <p:nvPr/>
          </p:nvSpPr>
          <p:spPr>
            <a:xfrm>
              <a:off x="2678835" y="1807253"/>
              <a:ext cx="342578" cy="400110"/>
            </a:xfrm>
            <a:prstGeom prst="rect">
              <a:avLst/>
            </a:prstGeom>
            <a:noFill/>
          </p:spPr>
          <p:txBody>
            <a:bodyPr wrap="square" rtlCol="0">
              <a:spAutoFit/>
            </a:bodyPr>
            <a:lstStyle/>
            <a:p>
              <a:r>
                <a:rPr lang="en-GB" b="1" dirty="0">
                  <a:latin typeface="+mj-lt"/>
                </a:rPr>
                <a:t>R</a:t>
              </a:r>
            </a:p>
          </p:txBody>
        </p:sp>
        <p:sp>
          <p:nvSpPr>
            <p:cNvPr id="56" name="Textfeld 55">
              <a:extLst>
                <a:ext uri="{FF2B5EF4-FFF2-40B4-BE49-F238E27FC236}">
                  <a16:creationId xmlns:a16="http://schemas.microsoft.com/office/drawing/2014/main" id="{1D34357F-774F-F12D-7056-1F55AE867D6E}"/>
                </a:ext>
              </a:extLst>
            </p:cNvPr>
            <p:cNvSpPr txBox="1"/>
            <p:nvPr/>
          </p:nvSpPr>
          <p:spPr>
            <a:xfrm>
              <a:off x="5344391" y="1807253"/>
              <a:ext cx="342578" cy="400110"/>
            </a:xfrm>
            <a:prstGeom prst="rect">
              <a:avLst/>
            </a:prstGeom>
            <a:noFill/>
          </p:spPr>
          <p:txBody>
            <a:bodyPr wrap="square" rtlCol="0">
              <a:spAutoFit/>
            </a:bodyPr>
            <a:lstStyle/>
            <a:p>
              <a:r>
                <a:rPr lang="en-GB" b="1" dirty="0">
                  <a:latin typeface="+mj-lt"/>
                </a:rPr>
                <a:t>I</a:t>
              </a:r>
            </a:p>
          </p:txBody>
        </p:sp>
        <p:sp>
          <p:nvSpPr>
            <p:cNvPr id="57" name="Textfeld 56">
              <a:extLst>
                <a:ext uri="{FF2B5EF4-FFF2-40B4-BE49-F238E27FC236}">
                  <a16:creationId xmlns:a16="http://schemas.microsoft.com/office/drawing/2014/main" id="{725D9EDC-813B-AF63-319F-308A2C8C9A8B}"/>
                </a:ext>
              </a:extLst>
            </p:cNvPr>
            <p:cNvSpPr txBox="1"/>
            <p:nvPr/>
          </p:nvSpPr>
          <p:spPr>
            <a:xfrm>
              <a:off x="6390143" y="3758282"/>
              <a:ext cx="342578" cy="400110"/>
            </a:xfrm>
            <a:prstGeom prst="rect">
              <a:avLst/>
            </a:prstGeom>
            <a:noFill/>
          </p:spPr>
          <p:txBody>
            <a:bodyPr wrap="square" rtlCol="0">
              <a:spAutoFit/>
            </a:bodyPr>
            <a:lstStyle/>
            <a:p>
              <a:r>
                <a:rPr lang="en-GB" b="1" dirty="0">
                  <a:latin typeface="+mj-lt"/>
                </a:rPr>
                <a:t>A</a:t>
              </a:r>
            </a:p>
          </p:txBody>
        </p:sp>
        <p:sp>
          <p:nvSpPr>
            <p:cNvPr id="58" name="Textfeld 57">
              <a:extLst>
                <a:ext uri="{FF2B5EF4-FFF2-40B4-BE49-F238E27FC236}">
                  <a16:creationId xmlns:a16="http://schemas.microsoft.com/office/drawing/2014/main" id="{82163D59-549D-64ED-8086-2E967A09C8D5}"/>
                </a:ext>
              </a:extLst>
            </p:cNvPr>
            <p:cNvSpPr txBox="1"/>
            <p:nvPr/>
          </p:nvSpPr>
          <p:spPr>
            <a:xfrm>
              <a:off x="5344391" y="5709311"/>
              <a:ext cx="342578" cy="400110"/>
            </a:xfrm>
            <a:prstGeom prst="rect">
              <a:avLst/>
            </a:prstGeom>
            <a:noFill/>
          </p:spPr>
          <p:txBody>
            <a:bodyPr wrap="square" rtlCol="0">
              <a:spAutoFit/>
            </a:bodyPr>
            <a:lstStyle/>
            <a:p>
              <a:r>
                <a:rPr lang="en-GB" b="1" dirty="0">
                  <a:latin typeface="+mj-lt"/>
                </a:rPr>
                <a:t>S</a:t>
              </a:r>
            </a:p>
          </p:txBody>
        </p:sp>
        <p:sp>
          <p:nvSpPr>
            <p:cNvPr id="59" name="Textfeld 58">
              <a:extLst>
                <a:ext uri="{FF2B5EF4-FFF2-40B4-BE49-F238E27FC236}">
                  <a16:creationId xmlns:a16="http://schemas.microsoft.com/office/drawing/2014/main" id="{D53C108B-4B01-CBAE-F840-7A471A740844}"/>
                </a:ext>
              </a:extLst>
            </p:cNvPr>
            <p:cNvSpPr txBox="1"/>
            <p:nvPr/>
          </p:nvSpPr>
          <p:spPr>
            <a:xfrm>
              <a:off x="2710457" y="5758336"/>
              <a:ext cx="342578" cy="400110"/>
            </a:xfrm>
            <a:prstGeom prst="rect">
              <a:avLst/>
            </a:prstGeom>
            <a:noFill/>
          </p:spPr>
          <p:txBody>
            <a:bodyPr wrap="square" rtlCol="0">
              <a:spAutoFit/>
            </a:bodyPr>
            <a:lstStyle/>
            <a:p>
              <a:r>
                <a:rPr lang="en-GB" b="1" dirty="0">
                  <a:latin typeface="+mj-lt"/>
                </a:rPr>
                <a:t>E</a:t>
              </a:r>
            </a:p>
          </p:txBody>
        </p:sp>
        <p:sp>
          <p:nvSpPr>
            <p:cNvPr id="60" name="Textfeld 59">
              <a:extLst>
                <a:ext uri="{FF2B5EF4-FFF2-40B4-BE49-F238E27FC236}">
                  <a16:creationId xmlns:a16="http://schemas.microsoft.com/office/drawing/2014/main" id="{7E856133-A4C8-4171-D85A-BF6E1829447C}"/>
                </a:ext>
              </a:extLst>
            </p:cNvPr>
            <p:cNvSpPr txBox="1"/>
            <p:nvPr/>
          </p:nvSpPr>
          <p:spPr>
            <a:xfrm>
              <a:off x="1659543" y="3758282"/>
              <a:ext cx="342578" cy="400110"/>
            </a:xfrm>
            <a:prstGeom prst="rect">
              <a:avLst/>
            </a:prstGeom>
            <a:noFill/>
          </p:spPr>
          <p:txBody>
            <a:bodyPr wrap="square" rtlCol="0">
              <a:spAutoFit/>
            </a:bodyPr>
            <a:lstStyle/>
            <a:p>
              <a:r>
                <a:rPr lang="en-GB" b="1" dirty="0">
                  <a:latin typeface="+mj-lt"/>
                </a:rPr>
                <a:t>C</a:t>
              </a:r>
            </a:p>
          </p:txBody>
        </p:sp>
        <p:sp>
          <p:nvSpPr>
            <p:cNvPr id="61" name="Textfeld 60">
              <a:extLst>
                <a:ext uri="{FF2B5EF4-FFF2-40B4-BE49-F238E27FC236}">
                  <a16:creationId xmlns:a16="http://schemas.microsoft.com/office/drawing/2014/main" id="{B78FC3DF-D272-9E3B-EF82-CD2B0A1E1912}"/>
                </a:ext>
              </a:extLst>
            </p:cNvPr>
            <p:cNvSpPr txBox="1"/>
            <p:nvPr/>
          </p:nvSpPr>
          <p:spPr>
            <a:xfrm>
              <a:off x="1472662" y="1807252"/>
              <a:ext cx="1572435" cy="400110"/>
            </a:xfrm>
            <a:prstGeom prst="rect">
              <a:avLst/>
            </a:prstGeom>
            <a:noFill/>
          </p:spPr>
          <p:txBody>
            <a:bodyPr wrap="square" rtlCol="0">
              <a:spAutoFit/>
            </a:bodyPr>
            <a:lstStyle/>
            <a:p>
              <a:r>
                <a:rPr lang="lt-LT" dirty="0">
                  <a:latin typeface="+mj-lt"/>
                </a:rPr>
                <a:t>Tikroviškas</a:t>
              </a:r>
              <a:endParaRPr lang="en-GB" dirty="0">
                <a:latin typeface="+mj-lt"/>
              </a:endParaRPr>
            </a:p>
          </p:txBody>
        </p:sp>
        <p:sp>
          <p:nvSpPr>
            <p:cNvPr id="62" name="Textfeld 61">
              <a:extLst>
                <a:ext uri="{FF2B5EF4-FFF2-40B4-BE49-F238E27FC236}">
                  <a16:creationId xmlns:a16="http://schemas.microsoft.com/office/drawing/2014/main" id="{807F18F2-EB2A-B04F-2141-5C48C3A73103}"/>
                </a:ext>
              </a:extLst>
            </p:cNvPr>
            <p:cNvSpPr txBox="1"/>
            <p:nvPr/>
          </p:nvSpPr>
          <p:spPr>
            <a:xfrm>
              <a:off x="5515680" y="1802078"/>
              <a:ext cx="1572435" cy="400110"/>
            </a:xfrm>
            <a:prstGeom prst="rect">
              <a:avLst/>
            </a:prstGeom>
            <a:noFill/>
          </p:spPr>
          <p:txBody>
            <a:bodyPr wrap="square" rtlCol="0">
              <a:spAutoFit/>
            </a:bodyPr>
            <a:lstStyle/>
            <a:p>
              <a:r>
                <a:rPr lang="lt-LT" dirty="0">
                  <a:latin typeface="+mj-lt"/>
                </a:rPr>
                <a:t>Tiriamasis</a:t>
              </a:r>
              <a:endParaRPr lang="en-GB" dirty="0">
                <a:latin typeface="+mj-lt"/>
              </a:endParaRPr>
            </a:p>
          </p:txBody>
        </p:sp>
        <p:sp>
          <p:nvSpPr>
            <p:cNvPr id="63" name="Textfeld 62">
              <a:extLst>
                <a:ext uri="{FF2B5EF4-FFF2-40B4-BE49-F238E27FC236}">
                  <a16:creationId xmlns:a16="http://schemas.microsoft.com/office/drawing/2014/main" id="{3E9332BB-958F-C3B2-79A7-2168B0D43862}"/>
                </a:ext>
              </a:extLst>
            </p:cNvPr>
            <p:cNvSpPr txBox="1"/>
            <p:nvPr/>
          </p:nvSpPr>
          <p:spPr>
            <a:xfrm>
              <a:off x="6399655" y="4067092"/>
              <a:ext cx="1572435" cy="400110"/>
            </a:xfrm>
            <a:prstGeom prst="rect">
              <a:avLst/>
            </a:prstGeom>
            <a:noFill/>
          </p:spPr>
          <p:txBody>
            <a:bodyPr wrap="square" rtlCol="0">
              <a:spAutoFit/>
            </a:bodyPr>
            <a:lstStyle/>
            <a:p>
              <a:r>
                <a:rPr lang="lt-LT" dirty="0">
                  <a:latin typeface="+mj-lt"/>
                </a:rPr>
                <a:t>Meninis</a:t>
              </a:r>
              <a:endParaRPr lang="en-GB" dirty="0">
                <a:latin typeface="+mj-lt"/>
              </a:endParaRPr>
            </a:p>
          </p:txBody>
        </p:sp>
        <p:sp>
          <p:nvSpPr>
            <p:cNvPr id="64" name="Textfeld 63">
              <a:extLst>
                <a:ext uri="{FF2B5EF4-FFF2-40B4-BE49-F238E27FC236}">
                  <a16:creationId xmlns:a16="http://schemas.microsoft.com/office/drawing/2014/main" id="{46A9AD8A-5208-B03B-996C-709AB353B7A8}"/>
                </a:ext>
              </a:extLst>
            </p:cNvPr>
            <p:cNvSpPr txBox="1"/>
            <p:nvPr/>
          </p:nvSpPr>
          <p:spPr>
            <a:xfrm>
              <a:off x="5632852" y="5709310"/>
              <a:ext cx="1572435" cy="400110"/>
            </a:xfrm>
            <a:prstGeom prst="rect">
              <a:avLst/>
            </a:prstGeom>
            <a:noFill/>
          </p:spPr>
          <p:txBody>
            <a:bodyPr wrap="square" rtlCol="0">
              <a:spAutoFit/>
            </a:bodyPr>
            <a:lstStyle/>
            <a:p>
              <a:r>
                <a:rPr lang="lt-LT" dirty="0">
                  <a:latin typeface="+mj-lt"/>
                </a:rPr>
                <a:t>Socialinis</a:t>
              </a:r>
              <a:endParaRPr lang="en-GB" dirty="0">
                <a:latin typeface="+mj-lt"/>
              </a:endParaRPr>
            </a:p>
          </p:txBody>
        </p:sp>
        <p:sp>
          <p:nvSpPr>
            <p:cNvPr id="65" name="Textfeld 64">
              <a:extLst>
                <a:ext uri="{FF2B5EF4-FFF2-40B4-BE49-F238E27FC236}">
                  <a16:creationId xmlns:a16="http://schemas.microsoft.com/office/drawing/2014/main" id="{A94BD762-05A1-7248-F765-D005A3A8D2B4}"/>
                </a:ext>
              </a:extLst>
            </p:cNvPr>
            <p:cNvSpPr txBox="1"/>
            <p:nvPr/>
          </p:nvSpPr>
          <p:spPr>
            <a:xfrm>
              <a:off x="1727566" y="5750768"/>
              <a:ext cx="1572435" cy="400110"/>
            </a:xfrm>
            <a:prstGeom prst="rect">
              <a:avLst/>
            </a:prstGeom>
            <a:noFill/>
          </p:spPr>
          <p:txBody>
            <a:bodyPr wrap="square" rtlCol="0">
              <a:spAutoFit/>
            </a:bodyPr>
            <a:lstStyle/>
            <a:p>
              <a:r>
                <a:rPr lang="lt-LT" dirty="0">
                  <a:latin typeface="+mj-lt"/>
                </a:rPr>
                <a:t>Verslus</a:t>
              </a:r>
              <a:endParaRPr lang="en-GB" dirty="0">
                <a:latin typeface="+mj-lt"/>
              </a:endParaRPr>
            </a:p>
          </p:txBody>
        </p:sp>
        <p:sp>
          <p:nvSpPr>
            <p:cNvPr id="66" name="Textfeld 65">
              <a:extLst>
                <a:ext uri="{FF2B5EF4-FFF2-40B4-BE49-F238E27FC236}">
                  <a16:creationId xmlns:a16="http://schemas.microsoft.com/office/drawing/2014/main" id="{A5A7B943-F294-C324-1F3C-3B2E75F7C19F}"/>
                </a:ext>
              </a:extLst>
            </p:cNvPr>
            <p:cNvSpPr txBox="1"/>
            <p:nvPr/>
          </p:nvSpPr>
          <p:spPr>
            <a:xfrm>
              <a:off x="433722" y="4071267"/>
              <a:ext cx="1858225" cy="400110"/>
            </a:xfrm>
            <a:prstGeom prst="rect">
              <a:avLst/>
            </a:prstGeom>
            <a:noFill/>
          </p:spPr>
          <p:txBody>
            <a:bodyPr wrap="square" rtlCol="0">
              <a:spAutoFit/>
            </a:bodyPr>
            <a:lstStyle/>
            <a:p>
              <a:r>
                <a:rPr lang="lt-LT" dirty="0">
                  <a:latin typeface="+mj-lt"/>
                </a:rPr>
                <a:t>Konvencionalus</a:t>
              </a:r>
              <a:endParaRPr lang="en-GB" dirty="0">
                <a:latin typeface="+mj-lt"/>
              </a:endParaRPr>
            </a:p>
          </p:txBody>
        </p:sp>
      </p:grpSp>
      <p:sp>
        <p:nvSpPr>
          <p:cNvPr id="8" name="Textfeld 7">
            <a:extLst>
              <a:ext uri="{FF2B5EF4-FFF2-40B4-BE49-F238E27FC236}">
                <a16:creationId xmlns:a16="http://schemas.microsoft.com/office/drawing/2014/main" id="{CCE6CB54-C3CA-B5A8-0D82-279C2B0B5A40}"/>
              </a:ext>
            </a:extLst>
          </p:cNvPr>
          <p:cNvSpPr txBox="1"/>
          <p:nvPr/>
        </p:nvSpPr>
        <p:spPr>
          <a:xfrm>
            <a:off x="7122733" y="2881119"/>
            <a:ext cx="4607963" cy="2862322"/>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lt-LT" dirty="0">
                <a:latin typeface="+mn-lt"/>
              </a:rPr>
              <a:t>Specifinės, psichologinės savybės lemia profesijos tipą</a:t>
            </a:r>
            <a:endParaRPr lang="en-GB" dirty="0">
              <a:latin typeface="+mn-lt"/>
            </a:endParaRPr>
          </a:p>
          <a:p>
            <a:pPr marL="342900" indent="-342900">
              <a:buClr>
                <a:schemeClr val="accent1"/>
              </a:buClr>
              <a:buFont typeface="Wingdings" panose="05000000000000000000" pitchFamily="2" charset="2"/>
              <a:buChar char="§"/>
            </a:pPr>
            <a:r>
              <a:rPr lang="lt-LT" dirty="0">
                <a:latin typeface="+mn-lt"/>
              </a:rPr>
              <a:t>Skirtingų profesijų žmonės pasižymi skirtingomis psichologinėmis savybėmis</a:t>
            </a:r>
            <a:endParaRPr lang="en-GB" dirty="0">
              <a:latin typeface="+mn-lt"/>
            </a:endParaRPr>
          </a:p>
          <a:p>
            <a:pPr marL="342900" indent="-342900">
              <a:buClr>
                <a:schemeClr val="accent1"/>
              </a:buClr>
              <a:buFont typeface="Wingdings" panose="05000000000000000000" pitchFamily="2" charset="2"/>
              <a:buChar char="§"/>
            </a:pPr>
            <a:r>
              <a:rPr lang="lt-LT" dirty="0">
                <a:latin typeface="+mn-lt"/>
              </a:rPr>
              <a:t>Pasitenkinimas darbu tiesiogiai priklauso nuo atitikimo laipsnio tarp specialisto asmeninių savybių ir darbo reikalavimų</a:t>
            </a:r>
            <a:endParaRPr lang="en-GB" dirty="0">
              <a:latin typeface="+mn-lt"/>
            </a:endParaRPr>
          </a:p>
        </p:txBody>
      </p:sp>
      <p:sp>
        <p:nvSpPr>
          <p:cNvPr id="9" name="Textfeld 8">
            <a:extLst>
              <a:ext uri="{FF2B5EF4-FFF2-40B4-BE49-F238E27FC236}">
                <a16:creationId xmlns:a16="http://schemas.microsoft.com/office/drawing/2014/main" id="{ED8D394F-7081-EF98-9EDA-3AD260D1474A}"/>
              </a:ext>
            </a:extLst>
          </p:cNvPr>
          <p:cNvSpPr txBox="1"/>
          <p:nvPr/>
        </p:nvSpPr>
        <p:spPr>
          <a:xfrm>
            <a:off x="7122733" y="2207037"/>
            <a:ext cx="4467593" cy="400110"/>
          </a:xfrm>
          <a:prstGeom prst="rect">
            <a:avLst/>
          </a:prstGeom>
          <a:noFill/>
        </p:spPr>
        <p:txBody>
          <a:bodyPr wrap="square" rtlCol="0">
            <a:spAutoFit/>
          </a:bodyPr>
          <a:lstStyle/>
          <a:p>
            <a:r>
              <a:rPr lang="lt-LT" dirty="0">
                <a:solidFill>
                  <a:schemeClr val="accent1"/>
                </a:solidFill>
                <a:latin typeface="+mn-lt"/>
              </a:rPr>
              <a:t>ASMENYBĖS TIPOLOGIJOS METODAS</a:t>
            </a:r>
            <a:endParaRPr lang="en-GB" dirty="0">
              <a:solidFill>
                <a:schemeClr val="accent1"/>
              </a:solidFill>
              <a:latin typeface="+mn-lt"/>
            </a:endParaRPr>
          </a:p>
        </p:txBody>
      </p:sp>
      <p:sp>
        <p:nvSpPr>
          <p:cNvPr id="11" name="Textfeld 10">
            <a:extLst>
              <a:ext uri="{FF2B5EF4-FFF2-40B4-BE49-F238E27FC236}">
                <a16:creationId xmlns:a16="http://schemas.microsoft.com/office/drawing/2014/main" id="{0C0F1251-6FE2-DF16-9B6D-62B17E01BF02}"/>
              </a:ext>
            </a:extLst>
          </p:cNvPr>
          <p:cNvSpPr txBox="1"/>
          <p:nvPr/>
        </p:nvSpPr>
        <p:spPr>
          <a:xfrm>
            <a:off x="7184523" y="2546661"/>
            <a:ext cx="2335917" cy="262761"/>
          </a:xfrm>
          <a:prstGeom prst="rect">
            <a:avLst/>
          </a:prstGeom>
          <a:noFill/>
        </p:spPr>
        <p:txBody>
          <a:bodyPr wrap="square" rtlCol="0">
            <a:spAutoFit/>
          </a:bodyPr>
          <a:lstStyle>
            <a:defPPr>
              <a:defRPr lang="de-DE"/>
            </a:defPPr>
            <a:lvl1pPr>
              <a:defRPr sz="1100"/>
            </a:lvl1pPr>
          </a:lstStyle>
          <a:p>
            <a:pPr defTabSz="918423" eaLnBrk="1" fontAlgn="auto" hangingPunct="1">
              <a:spcBef>
                <a:spcPts val="0"/>
              </a:spcBef>
              <a:spcAft>
                <a:spcPts val="0"/>
              </a:spcAft>
            </a:pPr>
            <a:r>
              <a:rPr lang="en-US" sz="1105" dirty="0">
                <a:solidFill>
                  <a:prstClr val="black"/>
                </a:solidFill>
                <a:latin typeface="Jost"/>
                <a:cs typeface="+mn-cs"/>
              </a:rPr>
              <a:t>(</a:t>
            </a:r>
            <a:r>
              <a:rPr lang="lt-LT" sz="1105" dirty="0">
                <a:solidFill>
                  <a:prstClr val="black"/>
                </a:solidFill>
                <a:latin typeface="Jost"/>
                <a:cs typeface="+mn-cs"/>
              </a:rPr>
              <a:t>pagal </a:t>
            </a:r>
            <a:r>
              <a:rPr lang="en-US" sz="1105" dirty="0">
                <a:solidFill>
                  <a:prstClr val="black"/>
                </a:solidFill>
                <a:latin typeface="Jost"/>
                <a:cs typeface="+mn-cs"/>
              </a:rPr>
              <a:t>Pearson, 1909)</a:t>
            </a:r>
            <a:endParaRPr lang="en-GB" sz="1105" dirty="0">
              <a:solidFill>
                <a:prstClr val="black"/>
              </a:solidFill>
              <a:latin typeface="Jost"/>
              <a:cs typeface="+mn-cs"/>
            </a:endParaRPr>
          </a:p>
        </p:txBody>
      </p:sp>
      <p:pic>
        <p:nvPicPr>
          <p:cNvPr id="12" name="Afbeelding 9" descr="Afbeelding met wit&#10;&#10;Automatisch gegenereerde beschrijving">
            <a:extLst>
              <a:ext uri="{FF2B5EF4-FFF2-40B4-BE49-F238E27FC236}">
                <a16:creationId xmlns:a16="http://schemas.microsoft.com/office/drawing/2014/main" id="{BB38DAB6-F2C0-35A8-B92D-BCB9476DB4EA}"/>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4" name="Textfeld 13">
            <a:extLst>
              <a:ext uri="{FF2B5EF4-FFF2-40B4-BE49-F238E27FC236}">
                <a16:creationId xmlns:a16="http://schemas.microsoft.com/office/drawing/2014/main" id="{CCC5E81D-ADA0-E0FD-86FD-57503295C10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
        <p:nvSpPr>
          <p:cNvPr id="17" name="Textfeld 16">
            <a:extLst>
              <a:ext uri="{FF2B5EF4-FFF2-40B4-BE49-F238E27FC236}">
                <a16:creationId xmlns:a16="http://schemas.microsoft.com/office/drawing/2014/main" id="{A410F7D1-9847-4593-44E7-7CAD660C4107}"/>
              </a:ext>
            </a:extLst>
          </p:cNvPr>
          <p:cNvSpPr txBox="1"/>
          <p:nvPr/>
        </p:nvSpPr>
        <p:spPr>
          <a:xfrm>
            <a:off x="10806117" y="1462169"/>
            <a:ext cx="1441501"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de-DE" sz="1100" b="0" dirty="0">
                <a:effectLst/>
                <a:latin typeface="Jost"/>
                <a:ea typeface="Times New Roman" panose="02020603050405020304" pitchFamily="18" charset="0"/>
                <a:cs typeface="Arial"/>
              </a:rPr>
              <a:t>Holland (1997)</a:t>
            </a:r>
            <a:endParaRPr lang="en-GB" sz="1105" dirty="0">
              <a:solidFill>
                <a:prstClr val="black"/>
              </a:solidFill>
              <a:latin typeface="Jost"/>
              <a:cs typeface="+mn-cs"/>
            </a:endParaRPr>
          </a:p>
        </p:txBody>
      </p:sp>
    </p:spTree>
    <p:extLst>
      <p:ext uri="{BB962C8B-B14F-4D97-AF65-F5344CB8AC3E}">
        <p14:creationId xmlns:p14="http://schemas.microsoft.com/office/powerpoint/2010/main" val="168420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150DAB0-2244-9B3A-A989-1E87E34033A7}"/>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07A2295A-432D-02CE-BFA4-7ACC01C16361}"/>
              </a:ext>
            </a:extLst>
          </p:cNvPr>
          <p:cNvSpPr>
            <a:spLocks noGrp="1"/>
          </p:cNvSpPr>
          <p:nvPr>
            <p:ph type="sldNum" sz="quarter" idx="12"/>
          </p:nvPr>
        </p:nvSpPr>
        <p:spPr/>
        <p:txBody>
          <a:bodyPr/>
          <a:lstStyle/>
          <a:p>
            <a:fld id="{F96B14D3-7D2A-2041-9DA6-67735C9926F2}" type="slidenum">
              <a:rPr lang="de-DE" smtClean="0"/>
              <a:t>7</a:t>
            </a:fld>
            <a:endParaRPr lang="de-DE"/>
          </a:p>
        </p:txBody>
      </p:sp>
      <p:sp>
        <p:nvSpPr>
          <p:cNvPr id="5" name="Titel 4">
            <a:extLst>
              <a:ext uri="{FF2B5EF4-FFF2-40B4-BE49-F238E27FC236}">
                <a16:creationId xmlns:a16="http://schemas.microsoft.com/office/drawing/2014/main" id="{76F72D33-612D-F03E-FC92-8C71BB2A7DB4}"/>
              </a:ext>
            </a:extLst>
          </p:cNvPr>
          <p:cNvSpPr>
            <a:spLocks noGrp="1"/>
          </p:cNvSpPr>
          <p:nvPr>
            <p:ph type="title"/>
          </p:nvPr>
        </p:nvSpPr>
        <p:spPr>
          <a:xfrm>
            <a:off x="841911" y="374277"/>
            <a:ext cx="9715253" cy="784018"/>
          </a:xfrm>
        </p:spPr>
        <p:txBody>
          <a:bodyPr/>
          <a:lstStyle/>
          <a:p>
            <a:r>
              <a:rPr lang="lt-LT" sz="4000" dirty="0"/>
              <a:t>Visą gyvenimą trunkantis vystymasis </a:t>
            </a:r>
            <a:r>
              <a:rPr lang="en-GB" sz="4000" dirty="0"/>
              <a:t>(Super)</a:t>
            </a:r>
          </a:p>
        </p:txBody>
      </p:sp>
      <p:pic>
        <p:nvPicPr>
          <p:cNvPr id="6" name="Picture 1">
            <a:extLst>
              <a:ext uri="{FF2B5EF4-FFF2-40B4-BE49-F238E27FC236}">
                <a16:creationId xmlns:a16="http://schemas.microsoft.com/office/drawing/2014/main" id="{CFAAB5AB-AB20-FF8F-7F09-172945487252}"/>
              </a:ext>
            </a:extLst>
          </p:cNvPr>
          <p:cNvPicPr preferRelativeResize="0">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2238" t="1620" r="9629" b="1700"/>
          <a:stretch/>
        </p:blipFill>
        <p:spPr bwMode="auto">
          <a:xfrm>
            <a:off x="411942" y="1608879"/>
            <a:ext cx="5947293" cy="4435599"/>
          </a:xfrm>
          <a:prstGeom prst="rect">
            <a:avLst/>
          </a:prstGeom>
          <a:noFill/>
          <a:ln w="9525">
            <a:noFill/>
            <a:miter lim="800000"/>
            <a:headEnd/>
            <a:tailEnd/>
          </a:ln>
        </p:spPr>
      </p:pic>
      <p:sp>
        <p:nvSpPr>
          <p:cNvPr id="7" name="Textfeld 6">
            <a:extLst>
              <a:ext uri="{FF2B5EF4-FFF2-40B4-BE49-F238E27FC236}">
                <a16:creationId xmlns:a16="http://schemas.microsoft.com/office/drawing/2014/main" id="{0D9ADE95-D9BA-FCFA-35EF-A215BD936D90}"/>
              </a:ext>
            </a:extLst>
          </p:cNvPr>
          <p:cNvSpPr txBox="1"/>
          <p:nvPr/>
        </p:nvSpPr>
        <p:spPr>
          <a:xfrm>
            <a:off x="7033431" y="2259457"/>
            <a:ext cx="4779819" cy="3554819"/>
          </a:xfrm>
          <a:prstGeom prst="rect">
            <a:avLst/>
          </a:prstGeom>
          <a:noFill/>
        </p:spPr>
        <p:txBody>
          <a:bodyPr wrap="square" rtlCol="0">
            <a:spAutoFit/>
          </a:bodyPr>
          <a:lstStyle/>
          <a:p>
            <a:pPr marL="342900" indent="-342900">
              <a:spcAft>
                <a:spcPts val="600"/>
              </a:spcAft>
              <a:buClr>
                <a:schemeClr val="accent1"/>
              </a:buClr>
              <a:buFont typeface="Wingdings" panose="05000000000000000000" pitchFamily="2" charset="2"/>
              <a:buChar char="§"/>
            </a:pPr>
            <a:r>
              <a:rPr lang="lt-LT" dirty="0">
                <a:latin typeface="+mn-lt"/>
              </a:rPr>
              <a:t>Aktyvus karjeros planavimas</a:t>
            </a:r>
            <a:endParaRPr lang="en-GB" dirty="0">
              <a:latin typeface="+mn-lt"/>
            </a:endParaRPr>
          </a:p>
          <a:p>
            <a:pPr marL="342900" indent="-342900">
              <a:spcAft>
                <a:spcPts val="600"/>
              </a:spcAft>
              <a:buClr>
                <a:schemeClr val="accent1"/>
              </a:buClr>
              <a:buFont typeface="Wingdings" panose="05000000000000000000" pitchFamily="2" charset="2"/>
              <a:buChar char="§"/>
            </a:pPr>
            <a:r>
              <a:rPr lang="lt-LT" dirty="0">
                <a:latin typeface="+mn-lt"/>
              </a:rPr>
              <a:t>Profesinių galimybių tyrinėjimas (karjeros tyrinėjimas)</a:t>
            </a:r>
            <a:endParaRPr lang="en-GB" dirty="0">
              <a:latin typeface="+mn-lt"/>
            </a:endParaRPr>
          </a:p>
          <a:p>
            <a:pPr marL="342900" indent="-342900">
              <a:spcAft>
                <a:spcPts val="600"/>
              </a:spcAft>
              <a:buClr>
                <a:schemeClr val="accent1"/>
              </a:buClr>
              <a:buFont typeface="Wingdings" panose="05000000000000000000" pitchFamily="2" charset="2"/>
              <a:buChar char="§"/>
            </a:pPr>
            <a:r>
              <a:rPr lang="lt-LT" dirty="0">
                <a:latin typeface="+mn-lt"/>
              </a:rPr>
              <a:t>Aktyvus profesinis elgesys priimant sprendimus</a:t>
            </a:r>
            <a:endParaRPr lang="en-GB" dirty="0">
              <a:latin typeface="+mn-lt"/>
            </a:endParaRPr>
          </a:p>
          <a:p>
            <a:pPr marL="342900" indent="-342900">
              <a:spcAft>
                <a:spcPts val="600"/>
              </a:spcAft>
              <a:buClr>
                <a:schemeClr val="accent1"/>
              </a:buClr>
              <a:buFont typeface="Wingdings" panose="05000000000000000000" pitchFamily="2" charset="2"/>
              <a:buChar char="§"/>
            </a:pPr>
            <a:r>
              <a:rPr lang="lt-LT" dirty="0">
                <a:latin typeface="+mn-lt"/>
              </a:rPr>
              <a:t>Plati informacinė veikla, susijusi su darbo pasauliu (informacija apie darbo pasaulį)</a:t>
            </a:r>
            <a:endParaRPr lang="en-GB" dirty="0">
              <a:latin typeface="+mn-lt"/>
            </a:endParaRPr>
          </a:p>
          <a:p>
            <a:pPr marL="342900" indent="-342900">
              <a:spcAft>
                <a:spcPts val="600"/>
              </a:spcAft>
              <a:buClr>
                <a:schemeClr val="accent1"/>
              </a:buClr>
              <a:buFont typeface="Wingdings" panose="05000000000000000000" pitchFamily="2" charset="2"/>
              <a:buChar char="§"/>
            </a:pPr>
            <a:r>
              <a:rPr lang="lt-LT" dirty="0">
                <a:latin typeface="+mn-lt"/>
              </a:rPr>
              <a:t>Žinios apie pageidaujamas profesijas</a:t>
            </a:r>
            <a:endParaRPr lang="en-GB" dirty="0">
              <a:latin typeface="+mn-lt"/>
            </a:endParaRPr>
          </a:p>
          <a:p>
            <a:pPr marL="342900" indent="-342900">
              <a:spcAft>
                <a:spcPts val="600"/>
              </a:spcAft>
              <a:buClr>
                <a:schemeClr val="accent1"/>
              </a:buClr>
              <a:buFont typeface="Wingdings" panose="05000000000000000000" pitchFamily="2" charset="2"/>
              <a:buChar char="§"/>
            </a:pPr>
            <a:r>
              <a:rPr lang="lt-LT" dirty="0">
                <a:latin typeface="+mn-lt"/>
              </a:rPr>
              <a:t>Karjeros orientacija kaip visapusiškas pasirengimo karjerai rodiklis</a:t>
            </a:r>
            <a:endParaRPr lang="en-GB" dirty="0">
              <a:latin typeface="+mn-lt"/>
            </a:endParaRPr>
          </a:p>
        </p:txBody>
      </p:sp>
      <p:sp>
        <p:nvSpPr>
          <p:cNvPr id="8" name="Textfeld 7">
            <a:extLst>
              <a:ext uri="{FF2B5EF4-FFF2-40B4-BE49-F238E27FC236}">
                <a16:creationId xmlns:a16="http://schemas.microsoft.com/office/drawing/2014/main" id="{87B6DBBE-B0A4-B938-72C3-49B3379E7F75}"/>
              </a:ext>
            </a:extLst>
          </p:cNvPr>
          <p:cNvSpPr txBox="1"/>
          <p:nvPr/>
        </p:nvSpPr>
        <p:spPr>
          <a:xfrm>
            <a:off x="7033432" y="1802081"/>
            <a:ext cx="4862946" cy="400110"/>
          </a:xfrm>
          <a:prstGeom prst="rect">
            <a:avLst/>
          </a:prstGeom>
          <a:noFill/>
        </p:spPr>
        <p:txBody>
          <a:bodyPr wrap="square" rtlCol="0">
            <a:spAutoFit/>
          </a:bodyPr>
          <a:lstStyle/>
          <a:p>
            <a:r>
              <a:rPr lang="lt-LT" dirty="0">
                <a:solidFill>
                  <a:schemeClr val="accent1"/>
                </a:solidFill>
                <a:latin typeface="+mn-lt"/>
              </a:rPr>
              <a:t>KARJEROS ORIENTAVIMAS PAGAL SUPER</a:t>
            </a:r>
            <a:endParaRPr lang="en-GB" dirty="0">
              <a:solidFill>
                <a:schemeClr val="accent1"/>
              </a:solidFill>
              <a:latin typeface="+mn-lt"/>
            </a:endParaRPr>
          </a:p>
        </p:txBody>
      </p:sp>
      <p:pic>
        <p:nvPicPr>
          <p:cNvPr id="9" name="Afbeelding 9" descr="Afbeelding met wit&#10;&#10;Automatisch gegenereerde beschrijving">
            <a:extLst>
              <a:ext uri="{FF2B5EF4-FFF2-40B4-BE49-F238E27FC236}">
                <a16:creationId xmlns:a16="http://schemas.microsoft.com/office/drawing/2014/main" id="{430477D9-353A-996B-FECF-920EC03FF70B}"/>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E42A8B40-182D-2F48-20C1-FA29CAA51347}"/>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2</a:t>
            </a:r>
          </a:p>
        </p:txBody>
      </p:sp>
      <p:sp>
        <p:nvSpPr>
          <p:cNvPr id="11" name="Textfeld 10">
            <a:extLst>
              <a:ext uri="{FF2B5EF4-FFF2-40B4-BE49-F238E27FC236}">
                <a16:creationId xmlns:a16="http://schemas.microsoft.com/office/drawing/2014/main" id="{1956B8E9-478A-9666-0CD2-BE3AA1414AB3}"/>
              </a:ext>
            </a:extLst>
          </p:cNvPr>
          <p:cNvSpPr txBox="1"/>
          <p:nvPr/>
        </p:nvSpPr>
        <p:spPr>
          <a:xfrm>
            <a:off x="316695" y="5997798"/>
            <a:ext cx="6104371" cy="230832"/>
          </a:xfrm>
          <a:prstGeom prst="rect">
            <a:avLst/>
          </a:prstGeom>
          <a:noFill/>
        </p:spPr>
        <p:txBody>
          <a:bodyPr wrap="square" rtlCol="0">
            <a:spAutoFit/>
          </a:bodyPr>
          <a:lstStyle/>
          <a:p>
            <a:r>
              <a:rPr lang="lt-LT" sz="900" i="1" dirty="0">
                <a:latin typeface="+mj-lt"/>
              </a:rPr>
              <a:t>Šaltinis</a:t>
            </a:r>
            <a:r>
              <a:rPr lang="en-GB" sz="900" i="1" dirty="0">
                <a:latin typeface="+mj-lt"/>
              </a:rPr>
              <a:t>: </a:t>
            </a:r>
            <a:r>
              <a:rPr lang="en-GB" sz="900" i="1" dirty="0">
                <a:latin typeface="+mj-lt"/>
                <a:hlinkClick r:id="rId5"/>
              </a:rPr>
              <a:t>https://danniausten.blogspot.com/2016/03/super-life-career-rainbow.html</a:t>
            </a:r>
            <a:r>
              <a:rPr lang="en-GB" sz="900" i="1" dirty="0">
                <a:latin typeface="+mj-lt"/>
              </a:rPr>
              <a:t>; </a:t>
            </a:r>
            <a:r>
              <a:rPr lang="lt-LT" sz="900" i="1" dirty="0">
                <a:latin typeface="+mj-lt"/>
              </a:rPr>
              <a:t>spalva pritaikyta</a:t>
            </a:r>
            <a:r>
              <a:rPr lang="en-GB" sz="900" i="1" dirty="0">
                <a:latin typeface="+mj-lt"/>
              </a:rPr>
              <a:t>.</a:t>
            </a:r>
          </a:p>
        </p:txBody>
      </p:sp>
      <p:sp>
        <p:nvSpPr>
          <p:cNvPr id="12" name="Textfeld 11">
            <a:extLst>
              <a:ext uri="{FF2B5EF4-FFF2-40B4-BE49-F238E27FC236}">
                <a16:creationId xmlns:a16="http://schemas.microsoft.com/office/drawing/2014/main" id="{25F56E0A-EB9E-CAB4-168A-04FA6B6AA46E}"/>
              </a:ext>
            </a:extLst>
          </p:cNvPr>
          <p:cNvSpPr txBox="1"/>
          <p:nvPr/>
        </p:nvSpPr>
        <p:spPr>
          <a:xfrm>
            <a:off x="10208526" y="1482435"/>
            <a:ext cx="2037450"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de-DE" sz="1100" b="0" dirty="0">
                <a:effectLst/>
                <a:latin typeface="Jost"/>
                <a:ea typeface="Times New Roman" panose="02020603050405020304" pitchFamily="18" charset="0"/>
                <a:cs typeface="Arial"/>
              </a:rPr>
              <a:t>Super (1994</a:t>
            </a:r>
            <a:r>
              <a:rPr lang="de-DE" dirty="0">
                <a:latin typeface="Jost"/>
                <a:ea typeface="Times New Roman" panose="02020603050405020304" pitchFamily="18" charset="0"/>
                <a:cs typeface="Arial"/>
              </a:rPr>
              <a:t>/</a:t>
            </a:r>
            <a:r>
              <a:rPr lang="de-DE" sz="1100" b="0" dirty="0">
                <a:effectLst/>
                <a:latin typeface="Jost"/>
                <a:ea typeface="Times New Roman" panose="02020603050405020304" pitchFamily="18" charset="0"/>
                <a:cs typeface="Arial"/>
              </a:rPr>
              <a:t>1996)</a:t>
            </a:r>
            <a:endParaRPr lang="en-GB" sz="1105" dirty="0">
              <a:solidFill>
                <a:prstClr val="black"/>
              </a:solidFill>
              <a:latin typeface="Jost"/>
              <a:cs typeface="+mn-cs"/>
            </a:endParaRPr>
          </a:p>
        </p:txBody>
      </p:sp>
    </p:spTree>
    <p:extLst>
      <p:ext uri="{BB962C8B-B14F-4D97-AF65-F5344CB8AC3E}">
        <p14:creationId xmlns:p14="http://schemas.microsoft.com/office/powerpoint/2010/main" val="84688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BDE0CD-714A-260C-8587-59F593406779}"/>
              </a:ext>
            </a:extLst>
          </p:cNvPr>
          <p:cNvSpPr>
            <a:spLocks noGrp="1"/>
          </p:cNvSpPr>
          <p:nvPr>
            <p:ph idx="1"/>
          </p:nvPr>
        </p:nvSpPr>
        <p:spPr/>
        <p:txBody>
          <a:bodyPr>
            <a:normAutofit/>
          </a:bodyPr>
          <a:lstStyle/>
          <a:p>
            <a:pPr>
              <a:lnSpc>
                <a:spcPct val="100000"/>
              </a:lnSpc>
              <a:spcAft>
                <a:spcPts val="1800"/>
              </a:spcAft>
            </a:pPr>
            <a:r>
              <a:rPr lang="lt-LT" dirty="0"/>
              <a:t>Visą gyvenimą trunkantis konsultavimas ir vystymasis</a:t>
            </a:r>
            <a:endParaRPr lang="en-GB" dirty="0"/>
          </a:p>
          <a:p>
            <a:pPr>
              <a:lnSpc>
                <a:spcPct val="100000"/>
              </a:lnSpc>
              <a:spcAft>
                <a:spcPts val="1800"/>
              </a:spcAft>
            </a:pPr>
            <a:r>
              <a:rPr lang="lt-LT" dirty="0"/>
              <a:t>Holistinis požiūris, pagal kurį atsižvelgiama į saviugdą visuose konsultuojamojo vaidmenyse, ne tik profesionalo vaidmenyje</a:t>
            </a:r>
            <a:endParaRPr lang="en-GB" dirty="0"/>
          </a:p>
          <a:p>
            <a:pPr>
              <a:lnSpc>
                <a:spcPct val="100000"/>
              </a:lnSpc>
              <a:spcAft>
                <a:spcPts val="1800"/>
              </a:spcAft>
            </a:pPr>
            <a:r>
              <a:rPr lang="lt-LT" dirty="0"/>
              <a:t>Visos kliento gyvenamosios aplinkos įtraukimas (kontekstinės)</a:t>
            </a:r>
            <a:endParaRPr lang="en-GB" dirty="0"/>
          </a:p>
          <a:p>
            <a:pPr>
              <a:lnSpc>
                <a:spcPct val="100000"/>
              </a:lnSpc>
              <a:spcAft>
                <a:spcPts val="1800"/>
              </a:spcAft>
            </a:pPr>
            <a:r>
              <a:rPr lang="lt-LT" dirty="0"/>
              <a:t>Glaustas kliento apibūdinimas apžvelgiant jo gyvenimo istoriją iki šiol</a:t>
            </a:r>
            <a:endParaRPr lang="en-GB" dirty="0"/>
          </a:p>
          <a:p>
            <a:pPr marL="459212" lvl="1" indent="0" fontAlgn="t">
              <a:spcBef>
                <a:spcPts val="0"/>
              </a:spcBef>
              <a:buNone/>
            </a:pPr>
            <a:r>
              <a:rPr lang="en-GB" sz="3199" dirty="0">
                <a:solidFill>
                  <a:schemeClr val="accent1"/>
                </a:solidFill>
                <a:sym typeface="Wingdings" panose="05000000000000000000" pitchFamily="2" charset="2"/>
              </a:rPr>
              <a:t> </a:t>
            </a:r>
            <a:r>
              <a:rPr lang="lt-LT" sz="3199" dirty="0">
                <a:solidFill>
                  <a:schemeClr val="accent1"/>
                </a:solidFill>
                <a:sym typeface="Wingdings" panose="05000000000000000000" pitchFamily="2" charset="2"/>
              </a:rPr>
              <a:t>Prisitaikymas, </a:t>
            </a:r>
            <a:r>
              <a:rPr lang="lt-LT" sz="3199" dirty="0" err="1">
                <a:solidFill>
                  <a:schemeClr val="accent1"/>
                </a:solidFill>
                <a:sym typeface="Wingdings" panose="05000000000000000000" pitchFamily="2" charset="2"/>
              </a:rPr>
              <a:t>naratyvumas</a:t>
            </a:r>
            <a:r>
              <a:rPr lang="lt-LT" sz="3199" dirty="0">
                <a:solidFill>
                  <a:schemeClr val="accent1"/>
                </a:solidFill>
                <a:sym typeface="Wingdings" panose="05000000000000000000" pitchFamily="2" charset="2"/>
              </a:rPr>
              <a:t>, aktyvumas, sąmoningumas</a:t>
            </a:r>
            <a:endParaRPr lang="en-GB" sz="3199" dirty="0">
              <a:solidFill>
                <a:schemeClr val="accent1"/>
              </a:solidFill>
              <a:sym typeface="Wingdings" panose="05000000000000000000" pitchFamily="2" charset="2"/>
            </a:endParaRPr>
          </a:p>
          <a:p>
            <a:pPr marL="0" algn="l" rtl="0" eaLnBrk="1" fontAlgn="t" latinLnBrk="0" hangingPunct="1">
              <a:spcBef>
                <a:spcPts val="0"/>
              </a:spcBef>
              <a:spcAft>
                <a:spcPts val="0"/>
              </a:spcAft>
            </a:pPr>
            <a:endParaRPr lang="en-GB" dirty="0">
              <a:solidFill>
                <a:schemeClr val="accent1"/>
              </a:solidFill>
            </a:endParaRPr>
          </a:p>
          <a:p>
            <a:endParaRPr lang="en-GB" dirty="0"/>
          </a:p>
        </p:txBody>
      </p:sp>
      <p:sp>
        <p:nvSpPr>
          <p:cNvPr id="4" name="Fußzeilenplatzhalter 3">
            <a:extLst>
              <a:ext uri="{FF2B5EF4-FFF2-40B4-BE49-F238E27FC236}">
                <a16:creationId xmlns:a16="http://schemas.microsoft.com/office/drawing/2014/main" id="{752B06CD-6392-9602-74AA-472F86F2FB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896B3992-87B6-C69D-4377-1F026E34B4CF}"/>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6" name="Titel 5">
            <a:extLst>
              <a:ext uri="{FF2B5EF4-FFF2-40B4-BE49-F238E27FC236}">
                <a16:creationId xmlns:a16="http://schemas.microsoft.com/office/drawing/2014/main" id="{94E31A57-D610-37B3-45EC-C6666FF1D282}"/>
              </a:ext>
            </a:extLst>
          </p:cNvPr>
          <p:cNvSpPr>
            <a:spLocks noGrp="1"/>
          </p:cNvSpPr>
          <p:nvPr>
            <p:ph type="title"/>
          </p:nvPr>
        </p:nvSpPr>
        <p:spPr/>
        <p:txBody>
          <a:bodyPr/>
          <a:lstStyle/>
          <a:p>
            <a:r>
              <a:rPr lang="lt-LT" sz="4800" dirty="0"/>
              <a:t>Gyvenimo projektavimas</a:t>
            </a:r>
            <a:r>
              <a:rPr lang="en-GB" sz="4800" dirty="0"/>
              <a:t> (Savickas)</a:t>
            </a:r>
          </a:p>
        </p:txBody>
      </p:sp>
      <p:pic>
        <p:nvPicPr>
          <p:cNvPr id="7" name="Afbeelding 9" descr="Afbeelding met wit&#10;&#10;Automatisch gegenereerde beschrijving">
            <a:extLst>
              <a:ext uri="{FF2B5EF4-FFF2-40B4-BE49-F238E27FC236}">
                <a16:creationId xmlns:a16="http://schemas.microsoft.com/office/drawing/2014/main" id="{E6A53950-A6F7-DF36-BCFC-8AC332FF963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07488151-C9AF-C459-40F4-1576A989B8B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10" name="Textfeld 9">
            <a:extLst>
              <a:ext uri="{FF2B5EF4-FFF2-40B4-BE49-F238E27FC236}">
                <a16:creationId xmlns:a16="http://schemas.microsoft.com/office/drawing/2014/main" id="{87505B58-98B0-66AA-EBE7-769E01234EF1}"/>
              </a:ext>
            </a:extLst>
          </p:cNvPr>
          <p:cNvSpPr txBox="1"/>
          <p:nvPr/>
        </p:nvSpPr>
        <p:spPr>
          <a:xfrm>
            <a:off x="11054686" y="1482435"/>
            <a:ext cx="1191289"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de-DE" sz="1100" b="0" dirty="0" err="1">
                <a:effectLst/>
                <a:latin typeface="Jost"/>
                <a:ea typeface="Times New Roman" panose="02020603050405020304" pitchFamily="18" charset="0"/>
                <a:cs typeface="Arial"/>
              </a:rPr>
              <a:t>Savickas</a:t>
            </a:r>
            <a:r>
              <a:rPr lang="de-DE" sz="1100" b="0" dirty="0">
                <a:effectLst/>
                <a:latin typeface="Jost"/>
                <a:ea typeface="Times New Roman" panose="02020603050405020304" pitchFamily="18" charset="0"/>
                <a:cs typeface="Arial"/>
              </a:rPr>
              <a:t> (</a:t>
            </a:r>
            <a:r>
              <a:rPr lang="de-DE" dirty="0">
                <a:latin typeface="Jost"/>
                <a:ea typeface="Times New Roman" panose="02020603050405020304" pitchFamily="18" charset="0"/>
                <a:cs typeface="Arial"/>
              </a:rPr>
              <a:t>2002)</a:t>
            </a:r>
            <a:endParaRPr lang="en-GB" sz="1105" dirty="0">
              <a:solidFill>
                <a:prstClr val="black"/>
              </a:solidFill>
              <a:latin typeface="Jost"/>
              <a:cs typeface="+mn-cs"/>
            </a:endParaRPr>
          </a:p>
        </p:txBody>
      </p:sp>
    </p:spTree>
    <p:extLst>
      <p:ext uri="{BB962C8B-B14F-4D97-AF65-F5344CB8AC3E}">
        <p14:creationId xmlns:p14="http://schemas.microsoft.com/office/powerpoint/2010/main" val="124082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99565E2-C5FD-992C-6EA6-F4B4E8BF744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498F2866-E924-86D4-993D-5DFA26F3F220}"/>
              </a:ext>
            </a:extLst>
          </p:cNvPr>
          <p:cNvSpPr>
            <a:spLocks noGrp="1"/>
          </p:cNvSpPr>
          <p:nvPr>
            <p:ph type="sldNum" sz="quarter" idx="12"/>
          </p:nvPr>
        </p:nvSpPr>
        <p:spPr/>
        <p:txBody>
          <a:bodyPr/>
          <a:lstStyle/>
          <a:p>
            <a:fld id="{F96B14D3-7D2A-2041-9DA6-67735C9926F2}" type="slidenum">
              <a:rPr lang="en-GB" noProof="0" smtClean="0"/>
              <a:t>9</a:t>
            </a:fld>
            <a:endParaRPr lang="en-GB" noProof="0"/>
          </a:p>
        </p:txBody>
      </p:sp>
      <p:sp>
        <p:nvSpPr>
          <p:cNvPr id="6" name="Titel 5">
            <a:extLst>
              <a:ext uri="{FF2B5EF4-FFF2-40B4-BE49-F238E27FC236}">
                <a16:creationId xmlns:a16="http://schemas.microsoft.com/office/drawing/2014/main" id="{3D55D1B2-1A5B-44FF-D2FD-0482094351C9}"/>
              </a:ext>
            </a:extLst>
          </p:cNvPr>
          <p:cNvSpPr>
            <a:spLocks noGrp="1"/>
          </p:cNvSpPr>
          <p:nvPr>
            <p:ph type="title"/>
          </p:nvPr>
        </p:nvSpPr>
        <p:spPr>
          <a:xfrm>
            <a:off x="841911" y="374277"/>
            <a:ext cx="10162062" cy="784018"/>
          </a:xfrm>
        </p:spPr>
        <p:txBody>
          <a:bodyPr/>
          <a:lstStyle/>
          <a:p>
            <a:r>
              <a:rPr lang="lt-LT" sz="5400" dirty="0"/>
              <a:t>Sprendimų priėmimas </a:t>
            </a:r>
            <a:r>
              <a:rPr lang="en-GB" sz="5400" dirty="0"/>
              <a:t>(</a:t>
            </a:r>
            <a:r>
              <a:rPr lang="en-GB" sz="5400" dirty="0" err="1"/>
              <a:t>Krumboltz</a:t>
            </a:r>
            <a:r>
              <a:rPr lang="en-GB" sz="5400" dirty="0"/>
              <a:t>)</a:t>
            </a:r>
          </a:p>
        </p:txBody>
      </p:sp>
      <p:graphicFrame>
        <p:nvGraphicFramePr>
          <p:cNvPr id="7" name="Inhaltsplatzhalter 5">
            <a:extLst>
              <a:ext uri="{FF2B5EF4-FFF2-40B4-BE49-F238E27FC236}">
                <a16:creationId xmlns:a16="http://schemas.microsoft.com/office/drawing/2014/main" id="{CD130EEE-748F-78C4-F760-9E22A8BF49CC}"/>
              </a:ext>
            </a:extLst>
          </p:cNvPr>
          <p:cNvGraphicFramePr>
            <a:graphicFrameLocks/>
          </p:cNvGraphicFramePr>
          <p:nvPr>
            <p:extLst>
              <p:ext uri="{D42A27DB-BD31-4B8C-83A1-F6EECF244321}">
                <p14:modId xmlns:p14="http://schemas.microsoft.com/office/powerpoint/2010/main" val="2401960396"/>
              </p:ext>
            </p:extLst>
          </p:nvPr>
        </p:nvGraphicFramePr>
        <p:xfrm>
          <a:off x="452356" y="1802081"/>
          <a:ext cx="6289798" cy="4099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44364476-5D31-0285-8BC5-51C203242221}"/>
              </a:ext>
            </a:extLst>
          </p:cNvPr>
          <p:cNvSpPr txBox="1"/>
          <p:nvPr/>
        </p:nvSpPr>
        <p:spPr>
          <a:xfrm>
            <a:off x="6930672" y="2700759"/>
            <a:ext cx="4862946" cy="2587183"/>
          </a:xfrm>
          <a:prstGeom prst="rect">
            <a:avLst/>
          </a:prstGeom>
          <a:noFill/>
        </p:spPr>
        <p:txBody>
          <a:bodyPr wrap="square" rtlCol="0">
            <a:spAutoFit/>
          </a:bodyPr>
          <a:lstStyle/>
          <a:p>
            <a:pPr marL="342900" indent="-342900">
              <a:lnSpc>
                <a:spcPct val="200000"/>
              </a:lnSpc>
              <a:buClr>
                <a:schemeClr val="accent1"/>
              </a:buClr>
              <a:buFont typeface="Wingdings" panose="05000000000000000000" pitchFamily="2" charset="2"/>
              <a:buChar char="§"/>
            </a:pPr>
            <a:r>
              <a:rPr lang="lt-LT" sz="2100" dirty="0">
                <a:latin typeface="+mn-lt"/>
              </a:rPr>
              <a:t>Genetinė struktūra</a:t>
            </a:r>
            <a:endParaRPr lang="en-GB" sz="2100" dirty="0">
              <a:latin typeface="+mn-lt"/>
            </a:endParaRPr>
          </a:p>
          <a:p>
            <a:pPr marL="342900" indent="-342900">
              <a:lnSpc>
                <a:spcPct val="200000"/>
              </a:lnSpc>
              <a:buClr>
                <a:schemeClr val="accent1"/>
              </a:buClr>
              <a:buFont typeface="Wingdings" panose="05000000000000000000" pitchFamily="2" charset="2"/>
              <a:buChar char="§"/>
            </a:pPr>
            <a:r>
              <a:rPr lang="lt-LT" sz="2100" dirty="0">
                <a:latin typeface="+mn-lt"/>
              </a:rPr>
              <a:t>Aplinkos sąlygos ir įvykiai</a:t>
            </a:r>
            <a:endParaRPr lang="en-GB" sz="2100" dirty="0">
              <a:latin typeface="+mn-lt"/>
            </a:endParaRPr>
          </a:p>
          <a:p>
            <a:pPr marL="342900" indent="-342900">
              <a:lnSpc>
                <a:spcPct val="200000"/>
              </a:lnSpc>
              <a:buClr>
                <a:schemeClr val="accent1"/>
              </a:buClr>
              <a:buFont typeface="Wingdings" panose="05000000000000000000" pitchFamily="2" charset="2"/>
              <a:buChar char="§"/>
            </a:pPr>
            <a:r>
              <a:rPr lang="lt-LT" sz="2100" dirty="0">
                <a:latin typeface="+mn-lt"/>
              </a:rPr>
              <a:t>Individuali mokymosi patirtis</a:t>
            </a:r>
            <a:endParaRPr lang="en-GB" sz="2100" dirty="0">
              <a:latin typeface="+mn-lt"/>
            </a:endParaRPr>
          </a:p>
          <a:p>
            <a:pPr marL="342900" indent="-342900">
              <a:lnSpc>
                <a:spcPct val="200000"/>
              </a:lnSpc>
              <a:buClr>
                <a:schemeClr val="accent1"/>
              </a:buClr>
              <a:buFont typeface="Wingdings" panose="05000000000000000000" pitchFamily="2" charset="2"/>
              <a:buChar char="§"/>
            </a:pPr>
            <a:r>
              <a:rPr lang="lt-LT" sz="2100" dirty="0">
                <a:latin typeface="+mn-lt"/>
              </a:rPr>
              <a:t>Gebėjimas spręsti problemas ir užduotis</a:t>
            </a:r>
            <a:endParaRPr lang="en-GB" sz="2100" dirty="0">
              <a:latin typeface="+mn-lt"/>
            </a:endParaRPr>
          </a:p>
        </p:txBody>
      </p:sp>
      <p:sp>
        <p:nvSpPr>
          <p:cNvPr id="9" name="Textfeld 8">
            <a:extLst>
              <a:ext uri="{FF2B5EF4-FFF2-40B4-BE49-F238E27FC236}">
                <a16:creationId xmlns:a16="http://schemas.microsoft.com/office/drawing/2014/main" id="{CB19C1AE-FB95-5BFF-BE95-33446DE133F2}"/>
              </a:ext>
            </a:extLst>
          </p:cNvPr>
          <p:cNvSpPr txBox="1"/>
          <p:nvPr/>
        </p:nvSpPr>
        <p:spPr>
          <a:xfrm>
            <a:off x="6930673" y="2243383"/>
            <a:ext cx="4862946" cy="400110"/>
          </a:xfrm>
          <a:prstGeom prst="rect">
            <a:avLst/>
          </a:prstGeom>
          <a:noFill/>
        </p:spPr>
        <p:txBody>
          <a:bodyPr wrap="square" rtlCol="0">
            <a:spAutoFit/>
          </a:bodyPr>
          <a:lstStyle/>
          <a:p>
            <a:r>
              <a:rPr lang="lt-LT" dirty="0">
                <a:solidFill>
                  <a:schemeClr val="accent1"/>
                </a:solidFill>
                <a:latin typeface="+mn-lt"/>
              </a:rPr>
              <a:t>4 ĮTAKĄ DARANTYS VEIKSNIAI</a:t>
            </a:r>
            <a:endParaRPr lang="en-GB" dirty="0">
              <a:solidFill>
                <a:schemeClr val="accent1"/>
              </a:solidFill>
              <a:latin typeface="+mn-lt"/>
            </a:endParaRPr>
          </a:p>
        </p:txBody>
      </p:sp>
      <p:pic>
        <p:nvPicPr>
          <p:cNvPr id="2" name="Afbeelding 9" descr="Afbeelding met wit&#10;&#10;Automatisch gegenereerde beschrijving">
            <a:extLst>
              <a:ext uri="{FF2B5EF4-FFF2-40B4-BE49-F238E27FC236}">
                <a16:creationId xmlns:a16="http://schemas.microsoft.com/office/drawing/2014/main" id="{E1019606-349A-CD8F-CD22-79990F93AB9D}"/>
              </a:ext>
            </a:extLst>
          </p:cNvPr>
          <p:cNvPicPr>
            <a:picLocks noChangeAspect="1"/>
          </p:cNvPicPr>
          <p:nvPr/>
        </p:nvPicPr>
        <p:blipFill>
          <a:blip r:embed="rId7"/>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7C58F4A0-99CE-70AF-279F-1C3EEAA351D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4</a:t>
            </a:r>
          </a:p>
        </p:txBody>
      </p:sp>
      <p:sp>
        <p:nvSpPr>
          <p:cNvPr id="11" name="Textfeld 10">
            <a:extLst>
              <a:ext uri="{FF2B5EF4-FFF2-40B4-BE49-F238E27FC236}">
                <a16:creationId xmlns:a16="http://schemas.microsoft.com/office/drawing/2014/main" id="{0BA0113F-F5AC-7921-0F0B-F09A2BC18EEA}"/>
              </a:ext>
            </a:extLst>
          </p:cNvPr>
          <p:cNvSpPr txBox="1"/>
          <p:nvPr/>
        </p:nvSpPr>
        <p:spPr>
          <a:xfrm>
            <a:off x="10285858" y="1484481"/>
            <a:ext cx="1960117" cy="262380"/>
          </a:xfrm>
          <a:prstGeom prst="rect">
            <a:avLst/>
          </a:prstGeom>
          <a:noFill/>
        </p:spPr>
        <p:txBody>
          <a:bodyPr wrap="square" rtlCol="0">
            <a:spAutoFit/>
          </a:bodyPr>
          <a:lstStyle>
            <a:defPPr>
              <a:defRPr lang="de-DE"/>
            </a:defPPr>
            <a:lvl1pPr>
              <a:defRPr sz="1100"/>
            </a:lvl1pPr>
          </a:lstStyle>
          <a:p>
            <a:pPr algn="r" defTabSz="918423" eaLnBrk="1" fontAlgn="auto" hangingPunct="1">
              <a:spcBef>
                <a:spcPts val="0"/>
              </a:spcBef>
              <a:spcAft>
                <a:spcPts val="0"/>
              </a:spcAft>
            </a:pPr>
            <a:r>
              <a:rPr lang="en-GB" sz="1100" b="0" dirty="0">
                <a:effectLst/>
                <a:latin typeface="Jost"/>
                <a:ea typeface="Times New Roman" panose="02020603050405020304" pitchFamily="18" charset="0"/>
                <a:cs typeface="Arial"/>
              </a:rPr>
              <a:t>Mitchell/</a:t>
            </a:r>
            <a:r>
              <a:rPr lang="en-GB" sz="1100" b="0" dirty="0" err="1">
                <a:effectLst/>
                <a:latin typeface="Jost"/>
                <a:ea typeface="Times New Roman" panose="02020603050405020304" pitchFamily="18" charset="0"/>
                <a:cs typeface="Arial"/>
              </a:rPr>
              <a:t>Krumboltz</a:t>
            </a:r>
            <a:r>
              <a:rPr lang="en-GB" dirty="0">
                <a:latin typeface="Jost"/>
                <a:ea typeface="Times New Roman" panose="02020603050405020304" pitchFamily="18" charset="0"/>
                <a:cs typeface="Arial"/>
              </a:rPr>
              <a:t> (</a:t>
            </a:r>
            <a:r>
              <a:rPr lang="en-GB" sz="1100" b="0" dirty="0">
                <a:effectLst/>
                <a:latin typeface="Jost"/>
                <a:ea typeface="Times New Roman" panose="02020603050405020304" pitchFamily="18" charset="0"/>
                <a:cs typeface="Arial"/>
              </a:rPr>
              <a:t>1996</a:t>
            </a:r>
            <a:r>
              <a:rPr lang="en-US" sz="1105" dirty="0">
                <a:solidFill>
                  <a:prstClr val="black"/>
                </a:solidFill>
                <a:latin typeface="Jost"/>
                <a:cs typeface="+mn-cs"/>
              </a:rPr>
              <a:t>)</a:t>
            </a:r>
            <a:endParaRPr lang="en-GB" sz="1105" dirty="0">
              <a:solidFill>
                <a:prstClr val="black"/>
              </a:solidFill>
              <a:latin typeface="Jost"/>
              <a:cs typeface="+mn-cs"/>
            </a:endParaRPr>
          </a:p>
        </p:txBody>
      </p:sp>
    </p:spTree>
    <p:extLst>
      <p:ext uri="{BB962C8B-B14F-4D97-AF65-F5344CB8AC3E}">
        <p14:creationId xmlns:p14="http://schemas.microsoft.com/office/powerpoint/2010/main" val="3030101255"/>
      </p:ext>
    </p:extLst>
  </p:cSld>
  <p:clrMapOvr>
    <a:masterClrMapping/>
  </p:clrMapOvr>
</p:sld>
</file>

<file path=ppt/theme/theme1.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D949B0-3D14-4511-ABC9-FF5EFA008243}">
  <ds:schemaRefs>
    <ds:schemaRef ds:uri="http://schemas.microsoft.com/sharepoint/v3/contenttype/forms"/>
  </ds:schemaRefs>
</ds:datastoreItem>
</file>

<file path=customXml/itemProps2.xml><?xml version="1.0" encoding="utf-8"?>
<ds:datastoreItem xmlns:ds="http://schemas.openxmlformats.org/officeDocument/2006/customXml" ds:itemID="{0B900D82-503F-42DE-8536-3E946E2B2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B64A9-E4F0-4291-9285-981C368E5A8D}">
  <ds:schemaRef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5be18da3-954c-41e8-a62a-dc1d385c48c8"/>
    <ds:schemaRef ds:uri="http://purl.org/dc/elements/1.1/"/>
    <ds:schemaRef ds:uri="http://schemas.microsoft.com/office/infopath/2007/PartnerControls"/>
    <ds:schemaRef ds:uri="154df6c8-ea8e-4b2d-af14-48b20823377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1246</TotalTime>
  <Words>2457</Words>
  <Application>Microsoft Office PowerPoint</Application>
  <PresentationFormat>Custom</PresentationFormat>
  <Paragraphs>368</Paragraphs>
  <Slides>30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FrutigerCn</vt:lpstr>
      <vt:lpstr>Jost</vt:lpstr>
      <vt:lpstr>Jost Bold Italic</vt:lpstr>
      <vt:lpstr>Symbol</vt:lpstr>
      <vt:lpstr>Times New Roman</vt:lpstr>
      <vt:lpstr>Wingdings</vt:lpstr>
      <vt:lpstr>2_Office</vt:lpstr>
      <vt:lpstr>Arbeitsblatt</vt:lpstr>
      <vt:lpstr>PROFESIONALUS KONSULTAVIMAS Problemų sprendimu grįstas  mokymasis</vt:lpstr>
      <vt:lpstr>Konsultavimo teorijų grupės</vt:lpstr>
      <vt:lpstr>Metodų skaičius I</vt:lpstr>
      <vt:lpstr>Metodų skaičius II</vt:lpstr>
      <vt:lpstr>PowerPoint Presentation</vt:lpstr>
      <vt:lpstr>RIASEC modelis (Holland) </vt:lpstr>
      <vt:lpstr>Visą gyvenimą trunkantis vystymasis (Super)</vt:lpstr>
      <vt:lpstr>Gyvenimo projektavimas (Savickas)</vt:lpstr>
      <vt:lpstr>Sprendimų priėmimas (Krumboltz)</vt:lpstr>
      <vt:lpstr>Socialinė-kognityvinė karjeros teorija (Lent)</vt:lpstr>
      <vt:lpstr>Darbo prisitaikymo teorija (Dawis ir kt.)</vt:lpstr>
      <vt:lpstr>Protean karjera I (Hall)</vt:lpstr>
      <vt:lpstr>Protean karjera II (Hall)</vt:lpstr>
      <vt:lpstr>Informacijos struktūrinė metodika I</vt:lpstr>
      <vt:lpstr>Informacijos struktūrinė metodika II</vt:lpstr>
      <vt:lpstr>Kognityvinis informacijos apdorojimas</vt:lpstr>
      <vt:lpstr>Informacijos struktūrinės metodikos susiejimas su kognityviniu informacijos apdorojimu </vt:lpstr>
      <vt:lpstr>Penki konsultavimo etapai</vt:lpstr>
      <vt:lpstr>PowerPoint Presentation</vt:lpstr>
      <vt:lpstr>Sėkmės veiksniai (Lambert)</vt:lpstr>
      <vt:lpstr>Konsultavimo supratimas</vt:lpstr>
      <vt:lpstr>Sisteminis požiūris</vt:lpstr>
      <vt:lpstr>Problemų valdymo modelis</vt:lpstr>
      <vt:lpstr>Į sprendimus orientuotas konsultavimas</vt:lpstr>
      <vt:lpstr>Į sprendimus orientuoto konsultavimo etapai</vt:lpstr>
      <vt:lpstr>Informacinė struktūrinė metodologija kaip operatyvus konsultavimas </vt:lpstr>
      <vt:lpstr>PowerPoint Presentation</vt:lpstr>
      <vt:lpstr>Nuorodos</vt:lpstr>
      <vt:lpstr>Nuorodos</vt:lpstr>
      <vt:lpstr>Nuorodos</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DIGIGEN – Kick-Off  Professional career guidance for women in management positions in the field of digital competence Erasmus+ – ID KA220-VET-EA878F31</dc:title>
  <dc:creator>Julia.Kornfeind@arbeitsagentur.de</dc:creator>
  <cp:keywords>, docId:B5565CF703D649BE1E9F41674899264B</cp:keywords>
  <cp:lastModifiedBy>Edita Rudminaitė</cp:lastModifiedBy>
  <cp:revision>1147</cp:revision>
  <cp:lastPrinted>2023-08-30T10:03:39Z</cp:lastPrinted>
  <dcterms:created xsi:type="dcterms:W3CDTF">2006-11-23T14:48:20Z</dcterms:created>
  <dcterms:modified xsi:type="dcterms:W3CDTF">2024-08-27T10:00:48Z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Order">
    <vt:r8>13500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