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 id="2147483673" r:id="rId5"/>
    <p:sldMasterId id="2147483687" r:id="rId6"/>
  </p:sldMasterIdLst>
  <p:notesMasterIdLst>
    <p:notesMasterId r:id="rId26"/>
  </p:notesMasterIdLst>
  <p:sldIdLst>
    <p:sldId id="262" r:id="rId7"/>
    <p:sldId id="2677" r:id="rId8"/>
    <p:sldId id="2694" r:id="rId9"/>
    <p:sldId id="2676" r:id="rId10"/>
    <p:sldId id="2686" r:id="rId11"/>
    <p:sldId id="380" r:id="rId12"/>
    <p:sldId id="2687" r:id="rId13"/>
    <p:sldId id="2689" r:id="rId14"/>
    <p:sldId id="261" r:id="rId15"/>
    <p:sldId id="260" r:id="rId16"/>
    <p:sldId id="256" r:id="rId17"/>
    <p:sldId id="259" r:id="rId18"/>
    <p:sldId id="2698" r:id="rId19"/>
    <p:sldId id="410" r:id="rId20"/>
    <p:sldId id="340" r:id="rId21"/>
    <p:sldId id="411" r:id="rId22"/>
    <p:sldId id="354" r:id="rId23"/>
    <p:sldId id="373" r:id="rId24"/>
    <p:sldId id="269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507"/>
    <a:srgbClr val="E6E9EE"/>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9844D-31CF-4C36-9725-A34281AFFEF4}" v="6" dt="2024-06-11T09:41:49.3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79925" autoAdjust="0"/>
  </p:normalViewPr>
  <p:slideViewPr>
    <p:cSldViewPr snapToGrid="0">
      <p:cViewPr varScale="1">
        <p:scale>
          <a:sx n="54" d="100"/>
          <a:sy n="54"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BCB6705C-3CBC-4326-8C65-A289003A963E}"/>
    <pc:docChg chg="addSld delSld modSld addMainMaster">
      <pc:chgData name="Marie Louise Rickhoff - Oude Brunink" userId="S::m.t.a.rickhoff@saxion.nl::4c8dc5cc-0b65-4515-9c9c-998d38cd7144" providerId="AD" clId="Web-{BCB6705C-3CBC-4326-8C65-A289003A963E}" dt="2024-05-27T10:46:23.272" v="3"/>
      <pc:docMkLst>
        <pc:docMk/>
      </pc:docMkLst>
      <pc:sldChg chg="del">
        <pc:chgData name="Marie Louise Rickhoff - Oude Brunink" userId="S::m.t.a.rickhoff@saxion.nl::4c8dc5cc-0b65-4515-9c9c-998d38cd7144" providerId="AD" clId="Web-{BCB6705C-3CBC-4326-8C65-A289003A963E}" dt="2024-05-27T10:46:23.272" v="3"/>
        <pc:sldMkLst>
          <pc:docMk/>
          <pc:sldMk cId="2702814865" sldId="373"/>
        </pc:sldMkLst>
      </pc:sldChg>
      <pc:sldChg chg="modNotes">
        <pc:chgData name="Marie Louise Rickhoff - Oude Brunink" userId="S::m.t.a.rickhoff@saxion.nl::4c8dc5cc-0b65-4515-9c9c-998d38cd7144" providerId="AD" clId="Web-{BCB6705C-3CBC-4326-8C65-A289003A963E}" dt="2024-05-27T10:45:51.052" v="0"/>
        <pc:sldMkLst>
          <pc:docMk/>
          <pc:sldMk cId="461644377" sldId="380"/>
        </pc:sldMkLst>
      </pc:sldChg>
      <pc:sldChg chg="modNotes">
        <pc:chgData name="Marie Louise Rickhoff - Oude Brunink" userId="S::m.t.a.rickhoff@saxion.nl::4c8dc5cc-0b65-4515-9c9c-998d38cd7144" providerId="AD" clId="Web-{BCB6705C-3CBC-4326-8C65-A289003A963E}" dt="2024-05-27T10:45:56.224" v="1"/>
        <pc:sldMkLst>
          <pc:docMk/>
          <pc:sldMk cId="2586687466" sldId="2687"/>
        </pc:sldMkLst>
      </pc:sldChg>
      <pc:sldChg chg="add">
        <pc:chgData name="Marie Louise Rickhoff - Oude Brunink" userId="S::m.t.a.rickhoff@saxion.nl::4c8dc5cc-0b65-4515-9c9c-998d38cd7144" providerId="AD" clId="Web-{BCB6705C-3CBC-4326-8C65-A289003A963E}" dt="2024-05-27T10:46:20.225" v="2"/>
        <pc:sldMkLst>
          <pc:docMk/>
          <pc:sldMk cId="2947583982" sldId="2700"/>
        </pc:sldMkLst>
      </pc:sldChg>
      <pc:sldMasterChg chg="add addSldLayout">
        <pc:chgData name="Marie Louise Rickhoff - Oude Brunink" userId="S::m.t.a.rickhoff@saxion.nl::4c8dc5cc-0b65-4515-9c9c-998d38cd7144" providerId="AD" clId="Web-{BCB6705C-3CBC-4326-8C65-A289003A963E}" dt="2024-05-27T10:46:20.225" v="2"/>
        <pc:sldMasterMkLst>
          <pc:docMk/>
          <pc:sldMasterMk cId="211686908" sldId="2147483673"/>
        </pc:sldMasterMkLst>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801228801" sldId="2147483674"/>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977476800" sldId="2147483675"/>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759218646" sldId="2147483676"/>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674687483" sldId="2147483677"/>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165385104" sldId="2147483678"/>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429296331" sldId="2147483679"/>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684696914" sldId="2147483680"/>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415208479" sldId="2147483681"/>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179381671" sldId="2147483682"/>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3428147710" sldId="2147483683"/>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775961789" sldId="2147483684"/>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591576484" sldId="2147483685"/>
          </pc:sldLayoutMkLst>
        </pc:sldLayoutChg>
        <pc:sldLayoutChg chg="add">
          <pc:chgData name="Marie Louise Rickhoff - Oude Brunink" userId="S::m.t.a.rickhoff@saxion.nl::4c8dc5cc-0b65-4515-9c9c-998d38cd7144" providerId="AD" clId="Web-{BCB6705C-3CBC-4326-8C65-A289003A963E}" dt="2024-05-27T10:46:20.225" v="2"/>
          <pc:sldLayoutMkLst>
            <pc:docMk/>
            <pc:sldMasterMk cId="211686908" sldId="2147483673"/>
            <pc:sldLayoutMk cId="2086746727" sldId="2147483686"/>
          </pc:sldLayoutMkLst>
        </pc:sldLayoutChg>
      </pc:sldMasterChg>
    </pc:docChg>
  </pc:docChgLst>
  <pc:docChgLst>
    <pc:chgData name="Marie Louise Rickhoff - Oude Brunink" userId="S::m.t.a.rickhoff@saxion.nl::4c8dc5cc-0b65-4515-9c9c-998d38cd7144" providerId="AD" clId="Web-{6A9DC493-ADC1-43AB-AA7F-4B1195DE88EA}"/>
    <pc:docChg chg="modSld">
      <pc:chgData name="Marie Louise Rickhoff - Oude Brunink" userId="S::m.t.a.rickhoff@saxion.nl::4c8dc5cc-0b65-4515-9c9c-998d38cd7144" providerId="AD" clId="Web-{6A9DC493-ADC1-43AB-AA7F-4B1195DE88EA}" dt="2024-04-25T08:20:56.171" v="2" actId="20577"/>
      <pc:docMkLst>
        <pc:docMk/>
      </pc:docMkLst>
      <pc:sldChg chg="modSp">
        <pc:chgData name="Marie Louise Rickhoff - Oude Brunink" userId="S::m.t.a.rickhoff@saxion.nl::4c8dc5cc-0b65-4515-9c9c-998d38cd7144" providerId="AD" clId="Web-{6A9DC493-ADC1-43AB-AA7F-4B1195DE88EA}" dt="2024-04-25T08:20:56.171" v="2" actId="20577"/>
        <pc:sldMkLst>
          <pc:docMk/>
          <pc:sldMk cId="1444825660" sldId="2699"/>
        </pc:sldMkLst>
        <pc:spChg chg="mod">
          <ac:chgData name="Marie Louise Rickhoff - Oude Brunink" userId="S::m.t.a.rickhoff@saxion.nl::4c8dc5cc-0b65-4515-9c9c-998d38cd7144" providerId="AD" clId="Web-{6A9DC493-ADC1-43AB-AA7F-4B1195DE88EA}" dt="2024-04-25T08:20:56.171" v="2" actId="20577"/>
          <ac:spMkLst>
            <pc:docMk/>
            <pc:sldMk cId="1444825660" sldId="2699"/>
            <ac:spMk id="6" creationId="{D25DFAA6-A18E-E2EA-8381-E117E9C1B940}"/>
          </ac:spMkLst>
        </pc:spChg>
      </pc:sldChg>
    </pc:docChg>
  </pc:docChgLst>
  <pc:docChgLst>
    <pc:chgData name="Dennis Trotta" userId="30128cfe-f109-4615-9566-5e94bcfe3ae3" providerId="ADAL" clId="{F1B9844D-31CF-4C36-9725-A34281AFFEF4}"/>
    <pc:docChg chg="custSel modMainMaster">
      <pc:chgData name="Dennis Trotta" userId="30128cfe-f109-4615-9566-5e94bcfe3ae3" providerId="ADAL" clId="{F1B9844D-31CF-4C36-9725-A34281AFFEF4}" dt="2024-06-11T09:41:49.348" v="11"/>
      <pc:docMkLst>
        <pc:docMk/>
      </pc:docMkLst>
      <pc:sldMasterChg chg="modSldLayout">
        <pc:chgData name="Dennis Trotta" userId="30128cfe-f109-4615-9566-5e94bcfe3ae3" providerId="ADAL" clId="{F1B9844D-31CF-4C36-9725-A34281AFFEF4}" dt="2024-06-11T09:41:41.977" v="9"/>
        <pc:sldMasterMkLst>
          <pc:docMk/>
          <pc:sldMasterMk cId="211686908" sldId="2147483660"/>
        </pc:sldMasterMkLst>
        <pc:sldLayoutChg chg="addSp delSp modSp mod">
          <pc:chgData name="Dennis Trotta" userId="30128cfe-f109-4615-9566-5e94bcfe3ae3" providerId="ADAL" clId="{F1B9844D-31CF-4C36-9725-A34281AFFEF4}" dt="2024-06-11T09:40:59.825" v="1"/>
          <pc:sldLayoutMkLst>
            <pc:docMk/>
            <pc:sldMasterMk cId="211686908" sldId="2147483660"/>
            <pc:sldLayoutMk cId="2801228801" sldId="2147483661"/>
          </pc:sldLayoutMkLst>
          <pc:picChg chg="add mod">
            <ac:chgData name="Dennis Trotta" userId="30128cfe-f109-4615-9566-5e94bcfe3ae3" providerId="ADAL" clId="{F1B9844D-31CF-4C36-9725-A34281AFFEF4}" dt="2024-06-11T09:40:59.825" v="1"/>
            <ac:picMkLst>
              <pc:docMk/>
              <pc:sldMasterMk cId="211686908" sldId="2147483660"/>
              <pc:sldLayoutMk cId="2801228801" sldId="2147483661"/>
              <ac:picMk id="4" creationId="{16E5FD03-8262-8693-4E87-BDBC95B4E019}"/>
            </ac:picMkLst>
          </pc:picChg>
          <pc:picChg chg="del">
            <ac:chgData name="Dennis Trotta" userId="30128cfe-f109-4615-9566-5e94bcfe3ae3" providerId="ADAL" clId="{F1B9844D-31CF-4C36-9725-A34281AFFEF4}" dt="2024-06-11T09:40:59.492" v="0"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F1B9844D-31CF-4C36-9725-A34281AFFEF4}" dt="2024-06-11T09:41:04.163" v="3"/>
          <pc:sldLayoutMkLst>
            <pc:docMk/>
            <pc:sldMasterMk cId="211686908" sldId="2147483660"/>
            <pc:sldLayoutMk cId="3977476800" sldId="2147483662"/>
          </pc:sldLayoutMkLst>
          <pc:picChg chg="add mod">
            <ac:chgData name="Dennis Trotta" userId="30128cfe-f109-4615-9566-5e94bcfe3ae3" providerId="ADAL" clId="{F1B9844D-31CF-4C36-9725-A34281AFFEF4}" dt="2024-06-11T09:41:04.163" v="3"/>
            <ac:picMkLst>
              <pc:docMk/>
              <pc:sldMasterMk cId="211686908" sldId="2147483660"/>
              <pc:sldLayoutMk cId="3977476800" sldId="2147483662"/>
              <ac:picMk id="4" creationId="{26B5778F-7959-EC0C-59B6-A27E1D1EE574}"/>
            </ac:picMkLst>
          </pc:picChg>
          <pc:picChg chg="del">
            <ac:chgData name="Dennis Trotta" userId="30128cfe-f109-4615-9566-5e94bcfe3ae3" providerId="ADAL" clId="{F1B9844D-31CF-4C36-9725-A34281AFFEF4}" dt="2024-06-11T09:41:03.546" v="2"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F1B9844D-31CF-4C36-9725-A34281AFFEF4}" dt="2024-06-11T09:41:41.977" v="9"/>
          <pc:sldLayoutMkLst>
            <pc:docMk/>
            <pc:sldMasterMk cId="211686908" sldId="2147483660"/>
            <pc:sldLayoutMk cId="3428147710" sldId="2147483670"/>
          </pc:sldLayoutMkLst>
          <pc:picChg chg="del">
            <ac:chgData name="Dennis Trotta" userId="30128cfe-f109-4615-9566-5e94bcfe3ae3" providerId="ADAL" clId="{F1B9844D-31CF-4C36-9725-A34281AFFEF4}" dt="2024-06-11T09:41:41.610" v="8"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F1B9844D-31CF-4C36-9725-A34281AFFEF4}" dt="2024-06-11T09:41:41.977" v="9"/>
            <ac:picMkLst>
              <pc:docMk/>
              <pc:sldMasterMk cId="211686908" sldId="2147483660"/>
              <pc:sldLayoutMk cId="3428147710" sldId="2147483670"/>
              <ac:picMk id="4" creationId="{406259C6-C1E3-3460-2A4F-4FCF66D07070}"/>
            </ac:picMkLst>
          </pc:picChg>
        </pc:sldLayoutChg>
      </pc:sldMasterChg>
      <pc:sldMasterChg chg="modSldLayout">
        <pc:chgData name="Dennis Trotta" userId="30128cfe-f109-4615-9566-5e94bcfe3ae3" providerId="ADAL" clId="{F1B9844D-31CF-4C36-9725-A34281AFFEF4}" dt="2024-06-11T09:41:49.348" v="11"/>
        <pc:sldMasterMkLst>
          <pc:docMk/>
          <pc:sldMasterMk cId="211686908" sldId="2147483673"/>
        </pc:sldMasterMkLst>
        <pc:sldLayoutChg chg="addSp delSp modSp mod">
          <pc:chgData name="Dennis Trotta" userId="30128cfe-f109-4615-9566-5e94bcfe3ae3" providerId="ADAL" clId="{F1B9844D-31CF-4C36-9725-A34281AFFEF4}" dt="2024-06-11T09:41:15.589" v="5"/>
          <pc:sldLayoutMkLst>
            <pc:docMk/>
            <pc:sldMasterMk cId="211686908" sldId="2147483673"/>
            <pc:sldLayoutMk cId="2801228801" sldId="2147483674"/>
          </pc:sldLayoutMkLst>
          <pc:picChg chg="add mod">
            <ac:chgData name="Dennis Trotta" userId="30128cfe-f109-4615-9566-5e94bcfe3ae3" providerId="ADAL" clId="{F1B9844D-31CF-4C36-9725-A34281AFFEF4}" dt="2024-06-11T09:41:15.589" v="5"/>
            <ac:picMkLst>
              <pc:docMk/>
              <pc:sldMasterMk cId="211686908" sldId="2147483673"/>
              <pc:sldLayoutMk cId="2801228801" sldId="2147483674"/>
              <ac:picMk id="4" creationId="{54ABC7BE-85DF-9AFD-2FE2-4A8A839D25E2}"/>
            </ac:picMkLst>
          </pc:picChg>
          <pc:picChg chg="del">
            <ac:chgData name="Dennis Trotta" userId="30128cfe-f109-4615-9566-5e94bcfe3ae3" providerId="ADAL" clId="{F1B9844D-31CF-4C36-9725-A34281AFFEF4}" dt="2024-06-11T09:41:15.239" v="4" actId="478"/>
            <ac:picMkLst>
              <pc:docMk/>
              <pc:sldMasterMk cId="211686908" sldId="2147483673"/>
              <pc:sldLayoutMk cId="2801228801" sldId="2147483674"/>
              <ac:picMk id="17" creationId="{7E343B44-D364-8AEF-9AB9-A694E3024BC1}"/>
            </ac:picMkLst>
          </pc:picChg>
        </pc:sldLayoutChg>
        <pc:sldLayoutChg chg="addSp delSp modSp mod">
          <pc:chgData name="Dennis Trotta" userId="30128cfe-f109-4615-9566-5e94bcfe3ae3" providerId="ADAL" clId="{F1B9844D-31CF-4C36-9725-A34281AFFEF4}" dt="2024-06-11T09:41:18.807" v="7"/>
          <pc:sldLayoutMkLst>
            <pc:docMk/>
            <pc:sldMasterMk cId="211686908" sldId="2147483673"/>
            <pc:sldLayoutMk cId="3977476800" sldId="2147483675"/>
          </pc:sldLayoutMkLst>
          <pc:picChg chg="add mod">
            <ac:chgData name="Dennis Trotta" userId="30128cfe-f109-4615-9566-5e94bcfe3ae3" providerId="ADAL" clId="{F1B9844D-31CF-4C36-9725-A34281AFFEF4}" dt="2024-06-11T09:41:18.807" v="7"/>
            <ac:picMkLst>
              <pc:docMk/>
              <pc:sldMasterMk cId="211686908" sldId="2147483673"/>
              <pc:sldLayoutMk cId="3977476800" sldId="2147483675"/>
              <ac:picMk id="4" creationId="{CFF72CD2-9DBC-AE70-9CAE-4C28FE8549EA}"/>
            </ac:picMkLst>
          </pc:picChg>
          <pc:picChg chg="del">
            <ac:chgData name="Dennis Trotta" userId="30128cfe-f109-4615-9566-5e94bcfe3ae3" providerId="ADAL" clId="{F1B9844D-31CF-4C36-9725-A34281AFFEF4}" dt="2024-06-11T09:41:18.491" v="6" actId="478"/>
            <ac:picMkLst>
              <pc:docMk/>
              <pc:sldMasterMk cId="211686908" sldId="2147483673"/>
              <pc:sldLayoutMk cId="3977476800" sldId="2147483675"/>
              <ac:picMk id="17" creationId="{7E343B44-D364-8AEF-9AB9-A694E3024BC1}"/>
            </ac:picMkLst>
          </pc:picChg>
        </pc:sldLayoutChg>
        <pc:sldLayoutChg chg="addSp delSp modSp mod">
          <pc:chgData name="Dennis Trotta" userId="30128cfe-f109-4615-9566-5e94bcfe3ae3" providerId="ADAL" clId="{F1B9844D-31CF-4C36-9725-A34281AFFEF4}" dt="2024-06-11T09:41:49.348" v="11"/>
          <pc:sldLayoutMkLst>
            <pc:docMk/>
            <pc:sldMasterMk cId="211686908" sldId="2147483673"/>
            <pc:sldLayoutMk cId="3428147710" sldId="2147483683"/>
          </pc:sldLayoutMkLst>
          <pc:picChg chg="del">
            <ac:chgData name="Dennis Trotta" userId="30128cfe-f109-4615-9566-5e94bcfe3ae3" providerId="ADAL" clId="{F1B9844D-31CF-4C36-9725-A34281AFFEF4}" dt="2024-06-11T09:41:49" v="10" actId="478"/>
            <ac:picMkLst>
              <pc:docMk/>
              <pc:sldMasterMk cId="211686908" sldId="2147483673"/>
              <pc:sldLayoutMk cId="3428147710" sldId="2147483683"/>
              <ac:picMk id="3" creationId="{AB573B1B-2CC7-DE4B-EB21-BAF45BDBC859}"/>
            </ac:picMkLst>
          </pc:picChg>
          <pc:picChg chg="add mod">
            <ac:chgData name="Dennis Trotta" userId="30128cfe-f109-4615-9566-5e94bcfe3ae3" providerId="ADAL" clId="{F1B9844D-31CF-4C36-9725-A34281AFFEF4}" dt="2024-06-11T09:41:49.348" v="11"/>
            <ac:picMkLst>
              <pc:docMk/>
              <pc:sldMasterMk cId="211686908" sldId="2147483673"/>
              <pc:sldLayoutMk cId="3428147710" sldId="2147483683"/>
              <ac:picMk id="4" creationId="{04E1A1FC-3542-BAC1-6F1F-D33F9C5B3E6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dirty="0"/>
          </a:p>
        </p:txBody>
      </p:sp>
    </p:spTree>
    <p:extLst>
      <p:ext uri="{BB962C8B-B14F-4D97-AF65-F5344CB8AC3E}">
        <p14:creationId xmlns:p14="http://schemas.microsoft.com/office/powerpoint/2010/main" val="302743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315356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92253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21746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dirty="0"/>
          </a:p>
        </p:txBody>
      </p:sp>
    </p:spTree>
    <p:extLst>
      <p:ext uri="{BB962C8B-B14F-4D97-AF65-F5344CB8AC3E}">
        <p14:creationId xmlns:p14="http://schemas.microsoft.com/office/powerpoint/2010/main" val="118091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hyperlink" Target="https://creativecommons.org/licenses/by-nc-sa/4.0/" TargetMode="External"/><Relationship Id="rId5" Type="http://schemas.openxmlformats.org/officeDocument/2006/relationships/image" Target="../media/image10.jpeg"/><Relationship Id="rId10" Type="http://schemas.openxmlformats.org/officeDocument/2006/relationships/hyperlink" Target="https://digi-gen.eu/" TargetMode="External"/><Relationship Id="rId4" Type="http://schemas.openxmlformats.org/officeDocument/2006/relationships/image" Target="../media/image9.png"/><Relationship Id="rId9" Type="http://schemas.openxmlformats.org/officeDocument/2006/relationships/hyperlink" Target="mailto:hochschule.digigen@arbeitsagentur.de"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6E5FD03-8262-8693-4E87-BDBC95B4E0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9217"/>
            <a:ext cx="1118040" cy="1095082"/>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06259C6-C1E3-3460-2A4F-4FCF66D0707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688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54ABC7BE-85DF-9AFD-2FE2-4A8A839D25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CFF72CD2-9DBC-AE70-9CAE-4C28FE8549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26B5778F-7959-EC0C-59B6-A27E1D1EE5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4E1A1FC-3542-BAC1-6F1F-D33F9C5B3E62}"/>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021650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0870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55551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0149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64909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91394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1376527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1360606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26769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291079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4175713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9241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1051910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9918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 bewerken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 id="2147483672"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677439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811189"/>
            <a:ext cx="9144000" cy="2974214"/>
          </a:xfrm>
        </p:spPr>
        <p:txBody>
          <a:bodyPr>
            <a:normAutofit/>
          </a:bodyPr>
          <a:lstStyle/>
          <a:p>
            <a:r>
              <a:rPr lang="de-DE" sz="8800" dirty="0">
                <a:solidFill>
                  <a:schemeClr val="bg1"/>
                </a:solidFill>
              </a:rPr>
              <a:t>DIGIGEN</a:t>
            </a:r>
            <a:br>
              <a:rPr lang="de-DE" sz="4800" dirty="0">
                <a:solidFill>
                  <a:schemeClr val="bg1"/>
                </a:solidFill>
              </a:rPr>
            </a:br>
            <a:r>
              <a:rPr lang="de-DE" sz="4800" b="0" i="1" dirty="0">
                <a:solidFill>
                  <a:schemeClr val="bg1"/>
                </a:solidFill>
              </a:rPr>
              <a:t>Bijscholingsprogramma</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008230"/>
            <a:ext cx="9144000" cy="647740"/>
          </a:xfrm>
        </p:spPr>
        <p:txBody>
          <a:bodyPr vert="horz" lIns="91440" tIns="45720" rIns="91440" bIns="45720" rtlCol="0">
            <a:normAutofit/>
          </a:bodyPr>
          <a:lstStyle/>
          <a:p>
            <a:r>
              <a:rPr lang="en-GB" dirty="0"/>
              <a:t>Eindreflectie</a:t>
            </a:r>
            <a:endParaRPr lang="en-GB"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749402"/>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dirty="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dirty="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dirty="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89FCEBC3-4C04-4630-AE44-0288592632FA}"/>
              </a:ext>
            </a:extLst>
          </p:cNvPr>
          <p:cNvGrpSpPr/>
          <p:nvPr/>
        </p:nvGrpSpPr>
        <p:grpSpPr>
          <a:xfrm>
            <a:off x="1686044" y="1522298"/>
            <a:ext cx="8819913" cy="4772446"/>
            <a:chOff x="127590" y="1301168"/>
            <a:chExt cx="8821265" cy="4861677"/>
          </a:xfrm>
        </p:grpSpPr>
        <p:sp>
          <p:nvSpPr>
            <p:cNvPr id="6" name="Abgerundetes Rechteck 58">
              <a:extLst>
                <a:ext uri="{FF2B5EF4-FFF2-40B4-BE49-F238E27FC236}">
                  <a16:creationId xmlns:a16="http://schemas.microsoft.com/office/drawing/2014/main" id="{139A066A-ABDB-44D2-97FA-58B47109A06B}"/>
                </a:ext>
              </a:extLst>
            </p:cNvPr>
            <p:cNvSpPr/>
            <p:nvPr/>
          </p:nvSpPr>
          <p:spPr>
            <a:xfrm>
              <a:off x="127590" y="1301168"/>
              <a:ext cx="8821265" cy="4861677"/>
            </a:xfrm>
            <a:prstGeom prst="roundRect">
              <a:avLst/>
            </a:prstGeom>
            <a:solidFill>
              <a:schemeClr val="bg1"/>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7" name="Abgerundetes Rechteck 25">
              <a:extLst>
                <a:ext uri="{FF2B5EF4-FFF2-40B4-BE49-F238E27FC236}">
                  <a16:creationId xmlns:a16="http://schemas.microsoft.com/office/drawing/2014/main" id="{16DE5BE4-68D7-483C-A692-1AC4EB3D1676}"/>
                </a:ext>
              </a:extLst>
            </p:cNvPr>
            <p:cNvSpPr/>
            <p:nvPr/>
          </p:nvSpPr>
          <p:spPr>
            <a:xfrm>
              <a:off x="6753669" y="4845448"/>
              <a:ext cx="2018191" cy="928907"/>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8" name="Ellipse 7">
              <a:extLst>
                <a:ext uri="{FF2B5EF4-FFF2-40B4-BE49-F238E27FC236}">
                  <a16:creationId xmlns:a16="http://schemas.microsoft.com/office/drawing/2014/main" id="{5F81CD56-7880-46F6-9B95-9BB1F61E66E9}"/>
                </a:ext>
              </a:extLst>
            </p:cNvPr>
            <p:cNvSpPr/>
            <p:nvPr/>
          </p:nvSpPr>
          <p:spPr>
            <a:xfrm>
              <a:off x="1828790" y="1958900"/>
              <a:ext cx="5380074" cy="3681478"/>
            </a:xfrm>
            <a:prstGeom prst="ellipse">
              <a:avLst/>
            </a:prstGeom>
            <a:solidFill>
              <a:schemeClr val="bg1">
                <a:lumMod val="8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9" name="Ellipse 8">
              <a:extLst>
                <a:ext uri="{FF2B5EF4-FFF2-40B4-BE49-F238E27FC236}">
                  <a16:creationId xmlns:a16="http://schemas.microsoft.com/office/drawing/2014/main" id="{329401B9-C3A0-40DA-BD2E-9FFA29E836B3}"/>
                </a:ext>
              </a:extLst>
            </p:cNvPr>
            <p:cNvSpPr/>
            <p:nvPr/>
          </p:nvSpPr>
          <p:spPr>
            <a:xfrm>
              <a:off x="2254098" y="2445806"/>
              <a:ext cx="4614530" cy="3057057"/>
            </a:xfrm>
            <a:prstGeom prst="ellipse">
              <a:avLst/>
            </a:prstGeom>
            <a:solidFill>
              <a:schemeClr val="bg1">
                <a:lumMod val="95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0" name="Ellipse 9">
              <a:extLst>
                <a:ext uri="{FF2B5EF4-FFF2-40B4-BE49-F238E27FC236}">
                  <a16:creationId xmlns:a16="http://schemas.microsoft.com/office/drawing/2014/main" id="{5A6A7621-02DF-4A2A-9779-87D514EA237C}"/>
                </a:ext>
              </a:extLst>
            </p:cNvPr>
            <p:cNvSpPr/>
            <p:nvPr/>
          </p:nvSpPr>
          <p:spPr>
            <a:xfrm>
              <a:off x="2716608" y="2980214"/>
              <a:ext cx="3604437" cy="2348080"/>
            </a:xfrm>
            <a:prstGeom prst="ellipse">
              <a:avLst/>
            </a:prstGeom>
            <a:solidFill>
              <a:schemeClr val="accent2">
                <a:lumMod val="40000"/>
                <a:lumOff val="60000"/>
              </a:schemeClr>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1" name="Textfeld 10">
              <a:extLst>
                <a:ext uri="{FF2B5EF4-FFF2-40B4-BE49-F238E27FC236}">
                  <a16:creationId xmlns:a16="http://schemas.microsoft.com/office/drawing/2014/main" id="{3F53CD10-2D90-4472-AC38-5FD0D61E6C2A}"/>
                </a:ext>
              </a:extLst>
            </p:cNvPr>
            <p:cNvSpPr txBox="1"/>
            <p:nvPr/>
          </p:nvSpPr>
          <p:spPr>
            <a:xfrm>
              <a:off x="4002969" y="2085661"/>
              <a:ext cx="1259707" cy="296542"/>
            </a:xfrm>
            <a:prstGeom prst="rect">
              <a:avLst/>
            </a:prstGeom>
            <a:noFill/>
          </p:spPr>
          <p:txBody>
            <a:bodyPr wrap="none" rtlCol="0">
              <a:spAutoFit/>
            </a:bodyPr>
            <a:lstStyle/>
            <a:p>
              <a:pPr algn="ctr"/>
              <a:r>
                <a:rPr lang="de-DE" sz="1300" b="1" dirty="0"/>
                <a:t>Sociale context</a:t>
              </a:r>
              <a:endParaRPr lang="en-GB" sz="1300" b="1" dirty="0"/>
            </a:p>
          </p:txBody>
        </p:sp>
        <p:sp>
          <p:nvSpPr>
            <p:cNvPr id="12" name="Textfeld 11">
              <a:extLst>
                <a:ext uri="{FF2B5EF4-FFF2-40B4-BE49-F238E27FC236}">
                  <a16:creationId xmlns:a16="http://schemas.microsoft.com/office/drawing/2014/main" id="{377C6141-0A5E-47DE-9EB8-5D372F3D12E8}"/>
                </a:ext>
              </a:extLst>
            </p:cNvPr>
            <p:cNvSpPr txBox="1"/>
            <p:nvPr/>
          </p:nvSpPr>
          <p:spPr>
            <a:xfrm>
              <a:off x="3622743" y="2603707"/>
              <a:ext cx="1923719" cy="296542"/>
            </a:xfrm>
            <a:prstGeom prst="rect">
              <a:avLst/>
            </a:prstGeom>
            <a:noFill/>
          </p:spPr>
          <p:txBody>
            <a:bodyPr wrap="none" rtlCol="0">
              <a:spAutoFit/>
            </a:bodyPr>
            <a:lstStyle/>
            <a:p>
              <a:pPr algn="ctr"/>
              <a:r>
                <a:rPr lang="de-DE" sz="1300" b="1" dirty="0"/>
                <a:t>Organisatorische context</a:t>
              </a:r>
              <a:endParaRPr lang="en-GB" sz="1300" b="1" dirty="0"/>
            </a:p>
          </p:txBody>
        </p:sp>
        <p:sp>
          <p:nvSpPr>
            <p:cNvPr id="13" name="Textfeld 12">
              <a:extLst>
                <a:ext uri="{FF2B5EF4-FFF2-40B4-BE49-F238E27FC236}">
                  <a16:creationId xmlns:a16="http://schemas.microsoft.com/office/drawing/2014/main" id="{D397C9C3-0619-4BA1-A0A4-BDAF44C852F5}"/>
                </a:ext>
              </a:extLst>
            </p:cNvPr>
            <p:cNvSpPr txBox="1"/>
            <p:nvPr/>
          </p:nvSpPr>
          <p:spPr>
            <a:xfrm>
              <a:off x="3599329" y="3107011"/>
              <a:ext cx="1661945" cy="296542"/>
            </a:xfrm>
            <a:prstGeom prst="rect">
              <a:avLst/>
            </a:prstGeom>
            <a:noFill/>
          </p:spPr>
          <p:txBody>
            <a:bodyPr wrap="none" rtlCol="0">
              <a:spAutoFit/>
            </a:bodyPr>
            <a:lstStyle/>
            <a:p>
              <a:r>
                <a:rPr lang="de-DE" sz="1300" b="1" dirty="0"/>
                <a:t>Begeleidingssysteem</a:t>
              </a:r>
              <a:endParaRPr lang="en-GB" sz="1300" b="1" dirty="0"/>
            </a:p>
          </p:txBody>
        </p:sp>
        <p:sp>
          <p:nvSpPr>
            <p:cNvPr id="14" name="Gleichschenkliges Dreieck 13">
              <a:extLst>
                <a:ext uri="{FF2B5EF4-FFF2-40B4-BE49-F238E27FC236}">
                  <a16:creationId xmlns:a16="http://schemas.microsoft.com/office/drawing/2014/main" id="{07116491-C634-4715-BEC9-5B1586DDA0D5}"/>
                </a:ext>
              </a:extLst>
            </p:cNvPr>
            <p:cNvSpPr/>
            <p:nvPr/>
          </p:nvSpPr>
          <p:spPr>
            <a:xfrm>
              <a:off x="3670139" y="3479286"/>
              <a:ext cx="1541721" cy="1122257"/>
            </a:xfrm>
            <a:prstGeom prst="triangle">
              <a:avLst/>
            </a:prstGeom>
            <a:solidFill>
              <a:schemeClr val="bg1"/>
            </a:solidFill>
            <a:ln w="2095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15" name="Textfeld 14">
              <a:extLst>
                <a:ext uri="{FF2B5EF4-FFF2-40B4-BE49-F238E27FC236}">
                  <a16:creationId xmlns:a16="http://schemas.microsoft.com/office/drawing/2014/main" id="{BBF6C3B8-91AB-4B78-B60C-1BA0689E61E2}"/>
                </a:ext>
              </a:extLst>
            </p:cNvPr>
            <p:cNvSpPr txBox="1"/>
            <p:nvPr/>
          </p:nvSpPr>
          <p:spPr>
            <a:xfrm>
              <a:off x="4090508" y="3853007"/>
              <a:ext cx="705832" cy="280934"/>
            </a:xfrm>
            <a:prstGeom prst="rect">
              <a:avLst/>
            </a:prstGeom>
            <a:noFill/>
          </p:spPr>
          <p:txBody>
            <a:bodyPr wrap="none" rtlCol="0">
              <a:spAutoFit/>
            </a:bodyPr>
            <a:lstStyle/>
            <a:p>
              <a:r>
                <a:rPr lang="de-DE" sz="1200" dirty="0"/>
                <a:t>Oplossing</a:t>
              </a:r>
              <a:endParaRPr lang="en-GB" sz="1200" dirty="0"/>
            </a:p>
          </p:txBody>
        </p:sp>
        <p:sp>
          <p:nvSpPr>
            <p:cNvPr id="16" name="Textfeld 15">
              <a:extLst>
                <a:ext uri="{FF2B5EF4-FFF2-40B4-BE49-F238E27FC236}">
                  <a16:creationId xmlns:a16="http://schemas.microsoft.com/office/drawing/2014/main" id="{C6FDE91D-9FA8-4C20-9058-30D759558D49}"/>
                </a:ext>
              </a:extLst>
            </p:cNvPr>
            <p:cNvSpPr txBox="1"/>
            <p:nvPr/>
          </p:nvSpPr>
          <p:spPr>
            <a:xfrm>
              <a:off x="3984294" y="4079790"/>
              <a:ext cx="959624" cy="280934"/>
            </a:xfrm>
            <a:prstGeom prst="rect">
              <a:avLst/>
            </a:prstGeom>
            <a:noFill/>
          </p:spPr>
          <p:txBody>
            <a:bodyPr wrap="none" rtlCol="0">
              <a:spAutoFit/>
            </a:bodyPr>
            <a:lstStyle/>
            <a:p>
              <a:r>
                <a:rPr lang="de-DE" sz="1200" dirty="0"/>
                <a:t>Toelichting</a:t>
              </a:r>
              <a:endParaRPr lang="en-GB" sz="1200" dirty="0"/>
            </a:p>
          </p:txBody>
        </p:sp>
        <p:sp>
          <p:nvSpPr>
            <p:cNvPr id="17" name="Textfeld 16">
              <a:extLst>
                <a:ext uri="{FF2B5EF4-FFF2-40B4-BE49-F238E27FC236}">
                  <a16:creationId xmlns:a16="http://schemas.microsoft.com/office/drawing/2014/main" id="{459F6AF9-DC4A-46B1-9686-613E42A71BFC}"/>
                </a:ext>
              </a:extLst>
            </p:cNvPr>
            <p:cNvSpPr txBox="1"/>
            <p:nvPr/>
          </p:nvSpPr>
          <p:spPr>
            <a:xfrm>
              <a:off x="4055681" y="4290790"/>
              <a:ext cx="696255" cy="280934"/>
            </a:xfrm>
            <a:prstGeom prst="rect">
              <a:avLst/>
            </a:prstGeom>
            <a:noFill/>
          </p:spPr>
          <p:txBody>
            <a:bodyPr wrap="none" rtlCol="0">
              <a:spAutoFit/>
            </a:bodyPr>
            <a:lstStyle/>
            <a:p>
              <a:r>
                <a:rPr lang="de-DE" sz="1200" dirty="0"/>
                <a:t>Relatie</a:t>
              </a:r>
              <a:endParaRPr lang="en-GB" sz="1200" dirty="0"/>
            </a:p>
          </p:txBody>
        </p:sp>
        <p:sp>
          <p:nvSpPr>
            <p:cNvPr id="18" name="Textfeld 17">
              <a:extLst>
                <a:ext uri="{FF2B5EF4-FFF2-40B4-BE49-F238E27FC236}">
                  <a16:creationId xmlns:a16="http://schemas.microsoft.com/office/drawing/2014/main" id="{F504E251-181B-46B6-A5F4-9DA4CC4BF06C}"/>
                </a:ext>
              </a:extLst>
            </p:cNvPr>
            <p:cNvSpPr txBox="1"/>
            <p:nvPr/>
          </p:nvSpPr>
          <p:spPr>
            <a:xfrm>
              <a:off x="3138954" y="4653984"/>
              <a:ext cx="1395383" cy="468224"/>
            </a:xfrm>
            <a:prstGeom prst="rect">
              <a:avLst/>
            </a:prstGeom>
            <a:noFill/>
          </p:spPr>
          <p:txBody>
            <a:bodyPr wrap="none" rtlCol="0">
              <a:spAutoFit/>
            </a:bodyPr>
            <a:lstStyle/>
            <a:p>
              <a:pPr algn="ctr"/>
              <a:r>
                <a:rPr lang="de-DE" sz="1200" b="1" dirty="0"/>
                <a:t>Begeleiding zoeken</a:t>
              </a:r>
            </a:p>
            <a:p>
              <a:pPr algn="ctr"/>
              <a:r>
                <a:rPr lang="de-DE" sz="1200" b="1" dirty="0"/>
                <a:t>systeem</a:t>
              </a:r>
              <a:endParaRPr lang="en-GB" sz="1200" b="1" dirty="0"/>
            </a:p>
          </p:txBody>
        </p:sp>
        <p:sp>
          <p:nvSpPr>
            <p:cNvPr id="19" name="Textfeld 18">
              <a:extLst>
                <a:ext uri="{FF2B5EF4-FFF2-40B4-BE49-F238E27FC236}">
                  <a16:creationId xmlns:a16="http://schemas.microsoft.com/office/drawing/2014/main" id="{4932DF1A-143E-485D-BBF7-AE3A12A2822F}"/>
                </a:ext>
              </a:extLst>
            </p:cNvPr>
            <p:cNvSpPr txBox="1"/>
            <p:nvPr/>
          </p:nvSpPr>
          <p:spPr>
            <a:xfrm>
              <a:off x="4862763" y="4652263"/>
              <a:ext cx="866011" cy="282178"/>
            </a:xfrm>
            <a:prstGeom prst="rect">
              <a:avLst/>
            </a:prstGeom>
            <a:noFill/>
          </p:spPr>
          <p:txBody>
            <a:bodyPr wrap="none" rtlCol="0">
              <a:spAutoFit/>
            </a:bodyPr>
            <a:lstStyle/>
            <a:p>
              <a:pPr algn="ctr"/>
              <a:r>
                <a:rPr lang="de-DE" sz="1200" b="1" dirty="0" err="1"/>
                <a:t>Begeleider</a:t>
              </a:r>
              <a:endParaRPr lang="en-GB" sz="1200" b="1" dirty="0"/>
            </a:p>
          </p:txBody>
        </p:sp>
        <p:sp>
          <p:nvSpPr>
            <p:cNvPr id="20" name="Abgerundetes Rechteck 20">
              <a:extLst>
                <a:ext uri="{FF2B5EF4-FFF2-40B4-BE49-F238E27FC236}">
                  <a16:creationId xmlns:a16="http://schemas.microsoft.com/office/drawing/2014/main" id="{6320194B-E4BE-443D-9AAE-AAA679112D86}"/>
                </a:ext>
              </a:extLst>
            </p:cNvPr>
            <p:cNvSpPr/>
            <p:nvPr/>
          </p:nvSpPr>
          <p:spPr>
            <a:xfrm>
              <a:off x="407166" y="1573620"/>
              <a:ext cx="1965603" cy="770560"/>
            </a:xfrm>
            <a:prstGeom prst="roundRect">
              <a:avLst/>
            </a:prstGeom>
            <a:solidFill>
              <a:schemeClr val="bg1">
                <a:lumMod val="8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1" name="Textfeld 20">
              <a:extLst>
                <a:ext uri="{FF2B5EF4-FFF2-40B4-BE49-F238E27FC236}">
                  <a16:creationId xmlns:a16="http://schemas.microsoft.com/office/drawing/2014/main" id="{44E1191E-1F17-4DCB-A06A-77B2F354CC67}"/>
                </a:ext>
              </a:extLst>
            </p:cNvPr>
            <p:cNvSpPr txBox="1"/>
            <p:nvPr/>
          </p:nvSpPr>
          <p:spPr>
            <a:xfrm>
              <a:off x="668251" y="1637415"/>
              <a:ext cx="1355478" cy="608691"/>
            </a:xfrm>
            <a:prstGeom prst="rect">
              <a:avLst/>
            </a:prstGeom>
            <a:noFill/>
          </p:spPr>
          <p:txBody>
            <a:bodyPr wrap="none" rtlCol="0">
              <a:spAutoFit/>
            </a:bodyPr>
            <a:lstStyle/>
            <a:p>
              <a:pPr algn="ctr"/>
              <a:r>
                <a:rPr lang="de-DE" sz="1100" dirty="0"/>
                <a:t>bijv. arbeidsmarkt, </a:t>
              </a:r>
            </a:p>
            <a:p>
              <a:pPr algn="ctr"/>
              <a:r>
                <a:rPr lang="de-DE" sz="1100" dirty="0"/>
                <a:t>onderwijssysteem, </a:t>
              </a:r>
            </a:p>
            <a:p>
              <a:pPr algn="ctr"/>
              <a:r>
                <a:rPr lang="de-DE" sz="1100" dirty="0"/>
                <a:t>wettelijke bepalingen</a:t>
              </a:r>
              <a:endParaRPr lang="en-GB" sz="1100" dirty="0"/>
            </a:p>
          </p:txBody>
        </p:sp>
        <p:sp>
          <p:nvSpPr>
            <p:cNvPr id="22" name="Abgerundetes Rechteck 22">
              <a:extLst>
                <a:ext uri="{FF2B5EF4-FFF2-40B4-BE49-F238E27FC236}">
                  <a16:creationId xmlns:a16="http://schemas.microsoft.com/office/drawing/2014/main" id="{E09337E3-7367-4FFD-8773-4C66D68D8B91}"/>
                </a:ext>
              </a:extLst>
            </p:cNvPr>
            <p:cNvSpPr/>
            <p:nvPr/>
          </p:nvSpPr>
          <p:spPr>
            <a:xfrm>
              <a:off x="6257961" y="1390792"/>
              <a:ext cx="2258718" cy="1015678"/>
            </a:xfrm>
            <a:prstGeom prst="roundRect">
              <a:avLst/>
            </a:prstGeom>
            <a:solidFill>
              <a:schemeClr val="bg1">
                <a:lumMod val="95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3" name="Textfeld 22">
              <a:extLst>
                <a:ext uri="{FF2B5EF4-FFF2-40B4-BE49-F238E27FC236}">
                  <a16:creationId xmlns:a16="http://schemas.microsoft.com/office/drawing/2014/main" id="{BFF045D0-6BBC-4994-8385-5AD7D040E2AC}"/>
                </a:ext>
              </a:extLst>
            </p:cNvPr>
            <p:cNvSpPr txBox="1"/>
            <p:nvPr/>
          </p:nvSpPr>
          <p:spPr>
            <a:xfrm>
              <a:off x="6279226" y="1484263"/>
              <a:ext cx="2237453" cy="780373"/>
            </a:xfrm>
            <a:prstGeom prst="rect">
              <a:avLst/>
            </a:prstGeom>
            <a:noFill/>
          </p:spPr>
          <p:txBody>
            <a:bodyPr wrap="square" rtlCol="0">
              <a:spAutoFit/>
            </a:bodyPr>
            <a:lstStyle/>
            <a:p>
              <a:pPr algn="ctr"/>
              <a:r>
                <a:rPr lang="de-DE" sz="1100" dirty="0"/>
                <a:t>Bijvoorbeeld uitzendbureaus, </a:t>
              </a:r>
            </a:p>
            <a:p>
              <a:pPr algn="ctr"/>
              <a:r>
                <a:rPr lang="de-DE" sz="1100" dirty="0"/>
                <a:t>plaatselijke adviescentra, kamers van koophandel, bedrijven, </a:t>
              </a:r>
            </a:p>
            <a:p>
              <a:pPr algn="ctr"/>
              <a:r>
                <a:rPr lang="de-DE" sz="1100" dirty="0"/>
                <a:t>adviesbureaus</a:t>
              </a:r>
              <a:endParaRPr lang="en-GB" sz="1100" dirty="0"/>
            </a:p>
          </p:txBody>
        </p:sp>
        <p:sp>
          <p:nvSpPr>
            <p:cNvPr id="24" name="Textfeld 23">
              <a:extLst>
                <a:ext uri="{FF2B5EF4-FFF2-40B4-BE49-F238E27FC236}">
                  <a16:creationId xmlns:a16="http://schemas.microsoft.com/office/drawing/2014/main" id="{78FEF2B7-CF95-4DC3-B7ED-0A8724161AF1}"/>
                </a:ext>
              </a:extLst>
            </p:cNvPr>
            <p:cNvSpPr txBox="1"/>
            <p:nvPr/>
          </p:nvSpPr>
          <p:spPr>
            <a:xfrm>
              <a:off x="6880327" y="4898613"/>
              <a:ext cx="1764874" cy="809959"/>
            </a:xfrm>
            <a:prstGeom prst="rect">
              <a:avLst/>
            </a:prstGeom>
            <a:solidFill>
              <a:schemeClr val="accent2">
                <a:lumMod val="40000"/>
                <a:lumOff val="60000"/>
              </a:schemeClr>
            </a:solidFill>
          </p:spPr>
          <p:txBody>
            <a:bodyPr wrap="square" rtlCol="0">
              <a:spAutoFit/>
            </a:bodyPr>
            <a:lstStyle/>
            <a:p>
              <a:pPr algn="ctr"/>
              <a:r>
                <a:rPr lang="de-DE" sz="1100" dirty="0"/>
                <a:t>bijv. persoon (professioneel </a:t>
              </a:r>
            </a:p>
            <a:p>
              <a:pPr algn="ctr"/>
              <a:r>
                <a:rPr lang="de-DE" sz="1100" dirty="0"/>
                <a:t>biografie, houdingen, </a:t>
              </a:r>
            </a:p>
            <a:p>
              <a:pPr algn="ctr"/>
              <a:r>
                <a:rPr lang="de-DE" sz="1100" dirty="0"/>
                <a:t>ervaringen), privé </a:t>
              </a:r>
            </a:p>
            <a:p>
              <a:pPr algn="ctr"/>
              <a:r>
                <a:rPr lang="de-DE" sz="1100" dirty="0"/>
                <a:t>leven</a:t>
              </a:r>
              <a:endParaRPr lang="en-GB" sz="1100" dirty="0"/>
            </a:p>
          </p:txBody>
        </p:sp>
        <p:sp>
          <p:nvSpPr>
            <p:cNvPr id="25" name="Abgerundetes Rechteck 26">
              <a:extLst>
                <a:ext uri="{FF2B5EF4-FFF2-40B4-BE49-F238E27FC236}">
                  <a16:creationId xmlns:a16="http://schemas.microsoft.com/office/drawing/2014/main" id="{CBD3209E-8CDA-46FA-B3AF-4DE49C46A58E}"/>
                </a:ext>
              </a:extLst>
            </p:cNvPr>
            <p:cNvSpPr/>
            <p:nvPr/>
          </p:nvSpPr>
          <p:spPr>
            <a:xfrm>
              <a:off x="407165" y="4943358"/>
              <a:ext cx="1965603" cy="917768"/>
            </a:xfrm>
            <a:prstGeom prst="roundRect">
              <a:avLst/>
            </a:prstGeom>
            <a:solidFill>
              <a:schemeClr val="accent2">
                <a:lumMod val="40000"/>
                <a:lumOff val="60000"/>
              </a:schemeClr>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de-DE" sz="2000" dirty="0"/>
            </a:p>
          </p:txBody>
        </p:sp>
        <p:sp>
          <p:nvSpPr>
            <p:cNvPr id="26" name="Textfeld 25">
              <a:extLst>
                <a:ext uri="{FF2B5EF4-FFF2-40B4-BE49-F238E27FC236}">
                  <a16:creationId xmlns:a16="http://schemas.microsoft.com/office/drawing/2014/main" id="{64461A92-F89D-4264-93EC-208A4EB72ECF}"/>
                </a:ext>
              </a:extLst>
            </p:cNvPr>
            <p:cNvSpPr txBox="1"/>
            <p:nvPr/>
          </p:nvSpPr>
          <p:spPr>
            <a:xfrm>
              <a:off x="479328" y="5013914"/>
              <a:ext cx="1788926" cy="783494"/>
            </a:xfrm>
            <a:prstGeom prst="rect">
              <a:avLst/>
            </a:prstGeom>
            <a:solidFill>
              <a:schemeClr val="accent2">
                <a:lumMod val="40000"/>
                <a:lumOff val="60000"/>
              </a:schemeClr>
            </a:solidFill>
          </p:spPr>
          <p:txBody>
            <a:bodyPr wrap="square" rtlCol="0">
              <a:spAutoFit/>
            </a:bodyPr>
            <a:lstStyle/>
            <a:p>
              <a:pPr algn="ctr"/>
              <a:r>
                <a:rPr lang="de-DE" sz="1100" dirty="0"/>
                <a:t>bijv. persoon (professioneel </a:t>
              </a:r>
            </a:p>
            <a:p>
              <a:pPr algn="ctr"/>
              <a:r>
                <a:rPr lang="de-DE" sz="1100" dirty="0"/>
                <a:t>biografie, houdingen, </a:t>
              </a:r>
            </a:p>
            <a:p>
              <a:pPr algn="ctr"/>
              <a:r>
                <a:rPr lang="de-DE" sz="1100" dirty="0"/>
                <a:t>ervaringen), privé </a:t>
              </a:r>
            </a:p>
            <a:p>
              <a:pPr algn="ctr"/>
              <a:r>
                <a:rPr lang="de-DE" sz="1100" dirty="0"/>
                <a:t>leven</a:t>
              </a:r>
              <a:endParaRPr lang="en-GB" sz="1100" dirty="0"/>
            </a:p>
          </p:txBody>
        </p:sp>
        <p:cxnSp>
          <p:nvCxnSpPr>
            <p:cNvPr id="27" name="Gerade Verbindung mit Pfeil 26">
              <a:extLst>
                <a:ext uri="{FF2B5EF4-FFF2-40B4-BE49-F238E27FC236}">
                  <a16:creationId xmlns:a16="http://schemas.microsoft.com/office/drawing/2014/main" id="{2A3F2B30-202C-452E-80DA-416B82E8C340}"/>
                </a:ext>
              </a:extLst>
            </p:cNvPr>
            <p:cNvCxnSpPr>
              <a:stCxn id="25" idx="0"/>
            </p:cNvCxnSpPr>
            <p:nvPr/>
          </p:nvCxnSpPr>
          <p:spPr>
            <a:xfrm flipV="1">
              <a:off x="1389967" y="4185332"/>
              <a:ext cx="1674931" cy="75802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7D668220-C338-480F-9DE8-26B1FB8AAA86}"/>
                </a:ext>
              </a:extLst>
            </p:cNvPr>
            <p:cNvCxnSpPr>
              <a:stCxn id="7" idx="0"/>
            </p:cNvCxnSpPr>
            <p:nvPr/>
          </p:nvCxnSpPr>
          <p:spPr>
            <a:xfrm flipH="1" flipV="1">
              <a:off x="5911703" y="4294648"/>
              <a:ext cx="1851062" cy="550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9F78E3E7-CF6D-4067-8F6F-A114A00B18DF}"/>
                </a:ext>
              </a:extLst>
            </p:cNvPr>
            <p:cNvCxnSpPr>
              <a:stCxn id="22" idx="2"/>
            </p:cNvCxnSpPr>
            <p:nvPr/>
          </p:nvCxnSpPr>
          <p:spPr>
            <a:xfrm flipH="1">
              <a:off x="6081826" y="2406470"/>
              <a:ext cx="1305494" cy="7359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E14EC3A-34BE-4995-AD28-9BCB5CA6964D}"/>
                </a:ext>
              </a:extLst>
            </p:cNvPr>
            <p:cNvCxnSpPr/>
            <p:nvPr/>
          </p:nvCxnSpPr>
          <p:spPr>
            <a:xfrm>
              <a:off x="1311097" y="2344180"/>
              <a:ext cx="1405511" cy="55924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6C3FE324-2EA3-4BAD-AF63-C90FF3825109}"/>
                </a:ext>
              </a:extLst>
            </p:cNvPr>
            <p:cNvCxnSpPr/>
            <p:nvPr/>
          </p:nvCxnSpPr>
          <p:spPr>
            <a:xfrm>
              <a:off x="2232749" y="3297473"/>
              <a:ext cx="1083343"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3564CF4B-53BA-475B-B3FD-45A68866E82B}"/>
                </a:ext>
              </a:extLst>
            </p:cNvPr>
            <p:cNvCxnSpPr/>
            <p:nvPr/>
          </p:nvCxnSpPr>
          <p:spPr>
            <a:xfrm flipV="1">
              <a:off x="5756184" y="3318739"/>
              <a:ext cx="1117996" cy="434534"/>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61D66090-3F9F-45B5-8F5C-C59711920A8C}"/>
                </a:ext>
              </a:extLst>
            </p:cNvPr>
            <p:cNvCxnSpPr/>
            <p:nvPr/>
          </p:nvCxnSpPr>
          <p:spPr>
            <a:xfrm>
              <a:off x="1988288" y="3887301"/>
              <a:ext cx="384481" cy="37215"/>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E5EFE115-41A2-4B91-93B1-96E714E593D4}"/>
                </a:ext>
              </a:extLst>
            </p:cNvPr>
            <p:cNvCxnSpPr/>
            <p:nvPr/>
          </p:nvCxnSpPr>
          <p:spPr>
            <a:xfrm>
              <a:off x="2472956" y="3924516"/>
              <a:ext cx="493528" cy="59597"/>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F7531800-0E00-4F5B-A1E2-04D9C8332305}"/>
                </a:ext>
              </a:extLst>
            </p:cNvPr>
            <p:cNvCxnSpPr/>
            <p:nvPr/>
          </p:nvCxnSpPr>
          <p:spPr>
            <a:xfrm flipV="1">
              <a:off x="6634716" y="3924516"/>
              <a:ext cx="467833" cy="29798"/>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3A165EF2-2B99-4B55-AD34-9546667A65F8}"/>
                </a:ext>
              </a:extLst>
            </p:cNvPr>
            <p:cNvCxnSpPr/>
            <p:nvPr/>
          </p:nvCxnSpPr>
          <p:spPr>
            <a:xfrm flipV="1">
              <a:off x="5986130" y="4003418"/>
              <a:ext cx="431326" cy="41061"/>
            </a:xfrm>
            <a:prstGeom prst="straightConnector1">
              <a:avLst/>
            </a:prstGeom>
            <a:ln w="127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7276B19F-DBC4-4146-8C23-C32E72BEC0A9}"/>
                </a:ext>
              </a:extLst>
            </p:cNvPr>
            <p:cNvSpPr txBox="1"/>
            <p:nvPr/>
          </p:nvSpPr>
          <p:spPr>
            <a:xfrm>
              <a:off x="3107381" y="5780948"/>
              <a:ext cx="2362669" cy="312150"/>
            </a:xfrm>
            <a:prstGeom prst="rect">
              <a:avLst/>
            </a:prstGeom>
            <a:noFill/>
          </p:spPr>
          <p:txBody>
            <a:bodyPr wrap="none" rtlCol="0">
              <a:spAutoFit/>
            </a:bodyPr>
            <a:lstStyle/>
            <a:p>
              <a:r>
                <a:rPr lang="de-DE" sz="1400" dirty="0"/>
                <a:t>Bron: </a:t>
              </a:r>
              <a:r>
                <a:rPr lang="de-DE" sz="1400" dirty="0" err="1"/>
                <a:t>Schiersmann </a:t>
              </a:r>
              <a:r>
                <a:rPr lang="de-DE" sz="1400" dirty="0"/>
                <a:t>(2008)</a:t>
              </a:r>
              <a:endParaRPr lang="en-GB" sz="1400" dirty="0"/>
            </a:p>
          </p:txBody>
        </p:sp>
      </p:grpSp>
      <p:sp>
        <p:nvSpPr>
          <p:cNvPr id="2" name="Titel 1">
            <a:extLst>
              <a:ext uri="{FF2B5EF4-FFF2-40B4-BE49-F238E27FC236}">
                <a16:creationId xmlns:a16="http://schemas.microsoft.com/office/drawing/2014/main" id="{7CB4DCAB-E5EB-A8B3-5CCA-F3F2742A55E7}"/>
              </a:ext>
            </a:extLst>
          </p:cNvPr>
          <p:cNvSpPr>
            <a:spLocks noGrp="1"/>
          </p:cNvSpPr>
          <p:nvPr>
            <p:ph type="title"/>
          </p:nvPr>
        </p:nvSpPr>
        <p:spPr>
          <a:xfrm>
            <a:off x="746585" y="464839"/>
            <a:ext cx="9777637" cy="780562"/>
          </a:xfrm>
        </p:spPr>
        <p:txBody>
          <a:bodyPr/>
          <a:lstStyle/>
          <a:p>
            <a:r>
              <a:rPr lang="en-GB" sz="4779" dirty="0" err="1"/>
              <a:t>Controle</a:t>
            </a:r>
            <a:r>
              <a:rPr lang="en-GB" sz="4779" dirty="0"/>
              <a:t>- en kwaliteitsbeheer</a:t>
            </a:r>
            <a:br>
              <a:rPr lang="en-GB" sz="4779" dirty="0"/>
            </a:br>
            <a:endParaRPr lang="en-GB" sz="4779" dirty="0"/>
          </a:p>
        </p:txBody>
      </p:sp>
      <p:sp>
        <p:nvSpPr>
          <p:cNvPr id="43" name="Datumsplatzhalter 42">
            <a:extLst>
              <a:ext uri="{FF2B5EF4-FFF2-40B4-BE49-F238E27FC236}">
                <a16:creationId xmlns:a16="http://schemas.microsoft.com/office/drawing/2014/main" id="{02830B66-FA0A-1FD2-3643-ECE255E42B39}"/>
              </a:ext>
            </a:extLst>
          </p:cNvPr>
          <p:cNvSpPr>
            <a:spLocks noGrp="1"/>
          </p:cNvSpPr>
          <p:nvPr>
            <p:ph type="dt" sz="half" idx="10"/>
          </p:nvPr>
        </p:nvSpPr>
        <p:spPr/>
        <p:txBody>
          <a:bodyPr/>
          <a:lstStyle/>
          <a:p>
            <a:fld id="{A72C3ADE-BFF0-BB44-A864-D151D73BDAED}" type="datetime1">
              <a:rPr lang="de-DE" smtClean="0"/>
              <a:t>20.11.2024</a:t>
            </a:fld>
            <a:endParaRPr lang="de-DE"/>
          </a:p>
        </p:txBody>
      </p:sp>
      <p:sp>
        <p:nvSpPr>
          <p:cNvPr id="44" name="Fußzeilenplatzhalter 43">
            <a:extLst>
              <a:ext uri="{FF2B5EF4-FFF2-40B4-BE49-F238E27FC236}">
                <a16:creationId xmlns:a16="http://schemas.microsoft.com/office/drawing/2014/main" id="{2582436F-0E11-21AD-80FB-0E911C985BEF}"/>
              </a:ext>
            </a:extLst>
          </p:cNvPr>
          <p:cNvSpPr>
            <a:spLocks noGrp="1"/>
          </p:cNvSpPr>
          <p:nvPr>
            <p:ph type="ftr" sz="quarter" idx="11"/>
          </p:nvPr>
        </p:nvSpPr>
        <p:spPr/>
        <p:txBody>
          <a:bodyPr/>
          <a:lstStyle/>
          <a:p>
            <a:r>
              <a:rPr lang="de-DE"/>
              <a:t>ERASMUS+ DIGIGEN 
Project Ref. No. 2021-1-DE02-KA220-VET-000025335</a:t>
            </a:r>
          </a:p>
        </p:txBody>
      </p:sp>
      <p:sp>
        <p:nvSpPr>
          <p:cNvPr id="45" name="Foliennummernplatzhalter 44">
            <a:extLst>
              <a:ext uri="{FF2B5EF4-FFF2-40B4-BE49-F238E27FC236}">
                <a16:creationId xmlns:a16="http://schemas.microsoft.com/office/drawing/2014/main" id="{22629F99-E3CD-77DE-F6AC-835B32387A9D}"/>
              </a:ext>
            </a:extLst>
          </p:cNvPr>
          <p:cNvSpPr>
            <a:spLocks noGrp="1"/>
          </p:cNvSpPr>
          <p:nvPr>
            <p:ph type="sldNum" sz="quarter" idx="12"/>
          </p:nvPr>
        </p:nvSpPr>
        <p:spPr/>
        <p:txBody>
          <a:bodyPr/>
          <a:lstStyle/>
          <a:p>
            <a:fld id="{F96B14D3-7D2A-2041-9DA6-67735C9926F2}" type="slidenum">
              <a:rPr lang="de-DE" smtClean="0"/>
              <a:t>9</a:t>
            </a:fld>
            <a:endParaRPr lang="de-DE"/>
          </a:p>
        </p:txBody>
      </p:sp>
    </p:spTree>
    <p:extLst>
      <p:ext uri="{BB962C8B-B14F-4D97-AF65-F5344CB8AC3E}">
        <p14:creationId xmlns:p14="http://schemas.microsoft.com/office/powerpoint/2010/main" val="253486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BE9C132-3229-4468-A292-83E0CE4F9AC4}"/>
              </a:ext>
            </a:extLst>
          </p:cNvPr>
          <p:cNvSpPr/>
          <p:nvPr/>
        </p:nvSpPr>
        <p:spPr>
          <a:xfrm>
            <a:off x="838202" y="1776429"/>
            <a:ext cx="10953255" cy="3293209"/>
          </a:xfrm>
          <a:prstGeom prst="rect">
            <a:avLst/>
          </a:prstGeom>
        </p:spPr>
        <p:txBody>
          <a:bodyPr wrap="square">
            <a:spAutoFit/>
          </a:bodyPr>
          <a:lstStyle/>
          <a:p>
            <a:pPr>
              <a:spcBef>
                <a:spcPts val="1800"/>
              </a:spcBef>
              <a:spcAft>
                <a:spcPts val="600"/>
              </a:spcAft>
              <a:buClr>
                <a:srgbClr val="C00000"/>
              </a:buClr>
              <a:buSzPct val="140000"/>
              <a:defRPr/>
            </a:pPr>
            <a:r>
              <a:rPr lang="en-US" sz="2400" kern="0" dirty="0">
                <a:solidFill>
                  <a:schemeClr val="accent1"/>
                </a:solidFill>
                <a:latin typeface="Jost" pitchFamily="2" charset="77"/>
                <a:ea typeface="Jost" pitchFamily="2" charset="77"/>
              </a:rPr>
              <a:t>Netwerken </a:t>
            </a:r>
            <a:r>
              <a:rPr lang="en-US" sz="2400" kern="0" dirty="0">
                <a:solidFill>
                  <a:prstClr val="black"/>
                </a:solidFill>
                <a:latin typeface="Jost" pitchFamily="2" charset="77"/>
                <a:ea typeface="Jost" pitchFamily="2" charset="77"/>
              </a:rPr>
              <a:t>worden over het algemeen beschouwd als </a:t>
            </a:r>
            <a:r>
              <a:rPr lang="en-US" sz="2400" kern="0" dirty="0">
                <a:solidFill>
                  <a:schemeClr val="accent1"/>
                </a:solidFill>
                <a:latin typeface="Jost" pitchFamily="2" charset="77"/>
                <a:ea typeface="Jost" pitchFamily="2" charset="77"/>
              </a:rPr>
              <a:t>informele en formele </a:t>
            </a:r>
            <a:r>
              <a:rPr lang="en-US" sz="2400" kern="0" dirty="0">
                <a:solidFill>
                  <a:prstClr val="black"/>
                </a:solidFill>
                <a:latin typeface="Jost" pitchFamily="2" charset="77"/>
                <a:ea typeface="Jost" pitchFamily="2" charset="77"/>
              </a:rPr>
              <a:t>netwerken van </a:t>
            </a:r>
            <a:r>
              <a:rPr lang="en-US" sz="2400" kern="0" dirty="0">
                <a:solidFill>
                  <a:schemeClr val="accent1"/>
                </a:solidFill>
                <a:latin typeface="Jost" pitchFamily="2" charset="77"/>
                <a:ea typeface="Jost" pitchFamily="2" charset="77"/>
              </a:rPr>
              <a:t>relaties </a:t>
            </a:r>
            <a:r>
              <a:rPr lang="en-US" sz="2400" kern="0" dirty="0">
                <a:solidFill>
                  <a:prstClr val="black"/>
                </a:solidFill>
                <a:latin typeface="Jost" pitchFamily="2" charset="77"/>
                <a:ea typeface="Jost" pitchFamily="2" charset="77"/>
              </a:rPr>
              <a:t>tussen mensen en systemen waarin </a:t>
            </a:r>
            <a:r>
              <a:rPr lang="en-US" sz="2400" kern="0" dirty="0">
                <a:solidFill>
                  <a:schemeClr val="accent1"/>
                </a:solidFill>
                <a:latin typeface="Jost" pitchFamily="2" charset="77"/>
                <a:ea typeface="Jost" pitchFamily="2" charset="77"/>
              </a:rPr>
              <a:t>uitwisselingsprocessen </a:t>
            </a:r>
            <a:r>
              <a:rPr lang="en-US" sz="2400" kern="0" dirty="0">
                <a:solidFill>
                  <a:prstClr val="black"/>
                </a:solidFill>
                <a:latin typeface="Jost" pitchFamily="2" charset="77"/>
                <a:ea typeface="Jost" pitchFamily="2" charset="77"/>
              </a:rPr>
              <a:t>tot stand komen. </a:t>
            </a:r>
            <a:r>
              <a:rPr lang="de-DE" sz="1600" kern="0" dirty="0">
                <a:solidFill>
                  <a:prstClr val="black"/>
                </a:solidFill>
                <a:latin typeface="Jost" pitchFamily="2" charset="77"/>
                <a:ea typeface="Jost" pitchFamily="2" charset="77"/>
              </a:rPr>
              <a:t>(Miller 2005)</a:t>
            </a:r>
          </a:p>
          <a:p>
            <a:pPr>
              <a:spcBef>
                <a:spcPts val="1800"/>
              </a:spcBef>
              <a:spcAft>
                <a:spcPts val="600"/>
              </a:spcAft>
              <a:buClr>
                <a:srgbClr val="C00000"/>
              </a:buClr>
              <a:buSzPct val="140000"/>
              <a:defRPr/>
            </a:pPr>
            <a:r>
              <a:rPr lang="en-US" sz="2000" b="1" kern="0" dirty="0">
                <a:solidFill>
                  <a:prstClr val="black"/>
                </a:solidFill>
                <a:latin typeface="Jost" pitchFamily="2" charset="77"/>
                <a:ea typeface="Jost" pitchFamily="2" charset="77"/>
              </a:rPr>
              <a:t>Functies van een netwerk</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Informatiefunctie</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Functie leren/vaardigheden </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Psychologische functie</a:t>
            </a:r>
          </a:p>
          <a:p>
            <a:pPr marL="342894" indent="-342894">
              <a:spcBef>
                <a:spcPts val="605"/>
              </a:spcBef>
              <a:spcAft>
                <a:spcPts val="600"/>
              </a:spcAft>
              <a:buClr>
                <a:schemeClr val="accent1"/>
              </a:buClr>
              <a:buSzPct val="100000"/>
              <a:buFont typeface="Wingdings" pitchFamily="2" charset="2"/>
              <a:buChar char="§"/>
              <a:defRPr/>
            </a:pPr>
            <a:r>
              <a:rPr lang="en-US" sz="2000" kern="0" dirty="0">
                <a:solidFill>
                  <a:prstClr val="black"/>
                </a:solidFill>
                <a:latin typeface="Jost" pitchFamily="2" charset="77"/>
                <a:ea typeface="Jost" pitchFamily="2" charset="77"/>
              </a:rPr>
              <a:t>Politieke functie</a:t>
            </a:r>
            <a:endParaRPr lang="de-DE" sz="2000" kern="0" dirty="0">
              <a:solidFill>
                <a:prstClr val="black"/>
              </a:solidFill>
              <a:latin typeface="Jost" pitchFamily="2" charset="77"/>
              <a:ea typeface="Jost" pitchFamily="2" charset="77"/>
            </a:endParaRPr>
          </a:p>
        </p:txBody>
      </p:sp>
      <p:sp>
        <p:nvSpPr>
          <p:cNvPr id="2" name="Titel 1">
            <a:extLst>
              <a:ext uri="{FF2B5EF4-FFF2-40B4-BE49-F238E27FC236}">
                <a16:creationId xmlns:a16="http://schemas.microsoft.com/office/drawing/2014/main" id="{88DA9B86-C41B-D47C-682A-EA617CD3D1CF}"/>
              </a:ext>
            </a:extLst>
          </p:cNvPr>
          <p:cNvSpPr>
            <a:spLocks noGrp="1"/>
          </p:cNvSpPr>
          <p:nvPr>
            <p:ph type="title"/>
          </p:nvPr>
        </p:nvSpPr>
        <p:spPr/>
        <p:txBody>
          <a:bodyPr/>
          <a:lstStyle/>
          <a:p>
            <a:r>
              <a:rPr lang="de-DE" dirty="0"/>
              <a:t>Netwerken</a:t>
            </a:r>
          </a:p>
        </p:txBody>
      </p:sp>
      <p:sp>
        <p:nvSpPr>
          <p:cNvPr id="7" name="Datumsplatzhalter 6">
            <a:extLst>
              <a:ext uri="{FF2B5EF4-FFF2-40B4-BE49-F238E27FC236}">
                <a16:creationId xmlns:a16="http://schemas.microsoft.com/office/drawing/2014/main" id="{875A0505-4284-0585-07F7-637DBC8AA7F3}"/>
              </a:ext>
            </a:extLst>
          </p:cNvPr>
          <p:cNvSpPr>
            <a:spLocks noGrp="1"/>
          </p:cNvSpPr>
          <p:nvPr>
            <p:ph type="dt" sz="half" idx="10"/>
          </p:nvPr>
        </p:nvSpPr>
        <p:spPr/>
        <p:txBody>
          <a:bodyPr/>
          <a:lstStyle/>
          <a:p>
            <a:fld id="{4CBD332D-AC6B-EE48-AA65-08F9880F05C5}" type="datetime1">
              <a:rPr lang="de-DE" smtClean="0"/>
              <a:t>20.11.2024</a:t>
            </a:fld>
            <a:endParaRPr lang="de-DE"/>
          </a:p>
        </p:txBody>
      </p:sp>
      <p:sp>
        <p:nvSpPr>
          <p:cNvPr id="8" name="Fußzeilenplatzhalter 7">
            <a:extLst>
              <a:ext uri="{FF2B5EF4-FFF2-40B4-BE49-F238E27FC236}">
                <a16:creationId xmlns:a16="http://schemas.microsoft.com/office/drawing/2014/main" id="{578CDF94-F033-1379-AC98-C27A85A5AAB4}"/>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FEE2A155-2DE3-2C35-1379-53500684528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extfeld 4">
            <a:extLst>
              <a:ext uri="{FF2B5EF4-FFF2-40B4-BE49-F238E27FC236}">
                <a16:creationId xmlns:a16="http://schemas.microsoft.com/office/drawing/2014/main" id="{3DF3859E-670D-F83D-24D1-8CC8B1A116C6}"/>
              </a:ext>
            </a:extLst>
          </p:cNvPr>
          <p:cNvSpPr txBox="1"/>
          <p:nvPr/>
        </p:nvSpPr>
        <p:spPr>
          <a:xfrm>
            <a:off x="4476259" y="3154034"/>
            <a:ext cx="7315198" cy="3093154"/>
          </a:xfrm>
          <a:prstGeom prst="rect">
            <a:avLst/>
          </a:prstGeom>
          <a:noFill/>
        </p:spPr>
        <p:txBody>
          <a:bodyPr wrap="square">
            <a:spAutoFit/>
          </a:bodyPr>
          <a:lstStyle/>
          <a:p>
            <a:pPr marL="0" lvl="1">
              <a:spcAft>
                <a:spcPts val="600"/>
              </a:spcAft>
              <a:buClr>
                <a:schemeClr val="accent1"/>
              </a:buClr>
              <a:buSzPct val="100000"/>
              <a:defRPr/>
            </a:pPr>
            <a:r>
              <a:rPr lang="en-US" sz="2000" b="1" kern="0" dirty="0">
                <a:solidFill>
                  <a:sysClr val="windowText" lastClr="000000"/>
                </a:solidFill>
                <a:latin typeface="Jost" pitchFamily="2" charset="77"/>
                <a:ea typeface="Jost" pitchFamily="2" charset="77"/>
              </a:rPr>
              <a:t>Kenmerken van een netwerk</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Knooppunten: Menselijke actoren/instellingen</a:t>
            </a:r>
          </a:p>
          <a:p>
            <a:pPr marL="914382" lvl="1"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Randen: Communicatie/relaties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Sterke en zwakke relaties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Wederkerigheid (wederkerigheid)</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Posities</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Structurele gaten (niet-verbonden relatieruimten)</a:t>
            </a:r>
          </a:p>
          <a:p>
            <a:pPr marL="1371582" lvl="2" indent="-457191">
              <a:spcAft>
                <a:spcPts val="600"/>
              </a:spcAft>
              <a:buClr>
                <a:schemeClr val="accent1"/>
              </a:buClr>
              <a:buSzPct val="100000"/>
              <a:buFont typeface="Wingdings" pitchFamily="2" charset="2"/>
              <a:buChar char="§"/>
              <a:defRPr/>
            </a:pPr>
            <a:r>
              <a:rPr lang="en-US" sz="2000" kern="0" dirty="0">
                <a:solidFill>
                  <a:sysClr val="windowText" lastClr="000000"/>
                </a:solidFill>
                <a:latin typeface="Jost" pitchFamily="2" charset="77"/>
                <a:ea typeface="Jost" pitchFamily="2" charset="77"/>
              </a:rPr>
              <a:t>Dynamiek en ontwikkeling</a:t>
            </a:r>
            <a:endParaRPr lang="de-DE" sz="2000" kern="0" dirty="0">
              <a:solidFill>
                <a:sysClr val="windowText" lastClr="000000"/>
              </a:solidFill>
              <a:latin typeface="Jost" pitchFamily="2" charset="77"/>
              <a:ea typeface="Jost" pitchFamily="2" charset="77"/>
            </a:endParaRPr>
          </a:p>
        </p:txBody>
      </p:sp>
    </p:spTree>
    <p:extLst>
      <p:ext uri="{BB962C8B-B14F-4D97-AF65-F5344CB8AC3E}">
        <p14:creationId xmlns:p14="http://schemas.microsoft.com/office/powerpoint/2010/main" val="228291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4CFD5EF4-7B00-38CD-A64F-CA5680B22216}"/>
              </a:ext>
            </a:extLst>
          </p:cNvPr>
          <p:cNvGrpSpPr/>
          <p:nvPr/>
        </p:nvGrpSpPr>
        <p:grpSpPr>
          <a:xfrm>
            <a:off x="713713" y="1676764"/>
            <a:ext cx="10700361" cy="4213281"/>
            <a:chOff x="1527531" y="1684087"/>
            <a:chExt cx="8781558" cy="4231934"/>
          </a:xfrm>
        </p:grpSpPr>
        <p:sp>
          <p:nvSpPr>
            <p:cNvPr id="2" name="Pfeil: nach oben und unten 1">
              <a:extLst>
                <a:ext uri="{FF2B5EF4-FFF2-40B4-BE49-F238E27FC236}">
                  <a16:creationId xmlns:a16="http://schemas.microsoft.com/office/drawing/2014/main" id="{79AF9F5C-8164-434E-A808-DE56CFF2B4B5}"/>
                </a:ext>
              </a:extLst>
            </p:cNvPr>
            <p:cNvSpPr/>
            <p:nvPr/>
          </p:nvSpPr>
          <p:spPr>
            <a:xfrm>
              <a:off x="5690567" y="2233677"/>
              <a:ext cx="261203" cy="318521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5" name="Pfeil: nach oben und unten 4">
              <a:extLst>
                <a:ext uri="{FF2B5EF4-FFF2-40B4-BE49-F238E27FC236}">
                  <a16:creationId xmlns:a16="http://schemas.microsoft.com/office/drawing/2014/main" id="{8B0C9246-92C0-499B-838E-6D658800B75C}"/>
                </a:ext>
              </a:extLst>
            </p:cNvPr>
            <p:cNvSpPr/>
            <p:nvPr/>
          </p:nvSpPr>
          <p:spPr>
            <a:xfrm rot="5400000">
              <a:off x="5693104" y="936209"/>
              <a:ext cx="261203" cy="5780156"/>
            </a:xfrm>
            <a:prstGeom prst="upDownArrow">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000"/>
            </a:p>
          </p:txBody>
        </p:sp>
        <p:sp>
          <p:nvSpPr>
            <p:cNvPr id="6" name="Rechteck 5">
              <a:extLst>
                <a:ext uri="{FF2B5EF4-FFF2-40B4-BE49-F238E27FC236}">
                  <a16:creationId xmlns:a16="http://schemas.microsoft.com/office/drawing/2014/main" id="{425FFB67-AE90-45B5-B298-31890F284EC0}"/>
                </a:ext>
              </a:extLst>
            </p:cNvPr>
            <p:cNvSpPr/>
            <p:nvPr/>
          </p:nvSpPr>
          <p:spPr>
            <a:xfrm>
              <a:off x="5012283" y="1684087"/>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sterke invloed</a:t>
              </a:r>
            </a:p>
          </p:txBody>
        </p:sp>
        <p:sp>
          <p:nvSpPr>
            <p:cNvPr id="7" name="Rechteck 6">
              <a:extLst>
                <a:ext uri="{FF2B5EF4-FFF2-40B4-BE49-F238E27FC236}">
                  <a16:creationId xmlns:a16="http://schemas.microsoft.com/office/drawing/2014/main" id="{87432501-4559-402A-B922-E0C6F1B9BE36}"/>
                </a:ext>
              </a:extLst>
            </p:cNvPr>
            <p:cNvSpPr/>
            <p:nvPr/>
          </p:nvSpPr>
          <p:spPr>
            <a:xfrm>
              <a:off x="5012283" y="5418893"/>
              <a:ext cx="1617770" cy="497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tx1"/>
                  </a:solidFill>
                  <a:latin typeface="Arial" panose="020B0604020202020204" pitchFamily="34" charset="0"/>
                  <a:cs typeface="Arial" panose="020B0604020202020204" pitchFamily="34" charset="0"/>
                </a:rPr>
                <a:t>zwakke </a:t>
              </a:r>
              <a:r>
                <a:rPr lang="de-DE" sz="1600" b="1" dirty="0">
                  <a:solidFill>
                    <a:schemeClr val="tx1"/>
                  </a:solidFill>
                  <a:latin typeface="Arial" panose="020B0604020202020204" pitchFamily="34" charset="0"/>
                  <a:cs typeface="Arial" panose="020B0604020202020204" pitchFamily="34" charset="0"/>
                </a:rPr>
                <a:t>invloed</a:t>
              </a:r>
            </a:p>
          </p:txBody>
        </p:sp>
        <p:sp>
          <p:nvSpPr>
            <p:cNvPr id="8" name="Rechteck 7">
              <a:extLst>
                <a:ext uri="{FF2B5EF4-FFF2-40B4-BE49-F238E27FC236}">
                  <a16:creationId xmlns:a16="http://schemas.microsoft.com/office/drawing/2014/main" id="{036AC2B5-466E-46E2-B0A9-A8B461EF3299}"/>
                </a:ext>
              </a:extLst>
            </p:cNvPr>
            <p:cNvSpPr/>
            <p:nvPr/>
          </p:nvSpPr>
          <p:spPr>
            <a:xfrm>
              <a:off x="8756897" y="3656264"/>
              <a:ext cx="1552192" cy="340053"/>
            </a:xfrm>
            <a:prstGeom prst="rect">
              <a:avLst/>
            </a:prstGeom>
          </p:spPr>
          <p:txBody>
            <a:bodyPr wrap="none">
              <a:spAutoFit/>
            </a:bodyPr>
            <a:lstStyle/>
            <a:p>
              <a:r>
                <a:rPr lang="de-DE" sz="1600" b="1" dirty="0" err="1"/>
                <a:t>hoge</a:t>
              </a:r>
              <a:r>
                <a:rPr lang="de-DE" sz="1600" b="1" dirty="0"/>
                <a:t> </a:t>
              </a:r>
              <a:r>
                <a:rPr lang="de-DE" sz="1600" b="1" dirty="0" err="1"/>
                <a:t>betrokkenheid</a:t>
              </a:r>
              <a:endParaRPr lang="de-DE" sz="1600" b="1" dirty="0"/>
            </a:p>
          </p:txBody>
        </p:sp>
        <p:sp>
          <p:nvSpPr>
            <p:cNvPr id="9" name="Rechteck 8">
              <a:extLst>
                <a:ext uri="{FF2B5EF4-FFF2-40B4-BE49-F238E27FC236}">
                  <a16:creationId xmlns:a16="http://schemas.microsoft.com/office/drawing/2014/main" id="{527F45DB-866E-423B-88A5-CEDC92F9F82A}"/>
                </a:ext>
              </a:extLst>
            </p:cNvPr>
            <p:cNvSpPr/>
            <p:nvPr/>
          </p:nvSpPr>
          <p:spPr>
            <a:xfrm>
              <a:off x="1527531" y="3656265"/>
              <a:ext cx="1494307" cy="340053"/>
            </a:xfrm>
            <a:prstGeom prst="rect">
              <a:avLst/>
            </a:prstGeom>
          </p:spPr>
          <p:txBody>
            <a:bodyPr wrap="none">
              <a:spAutoFit/>
            </a:bodyPr>
            <a:lstStyle/>
            <a:p>
              <a:r>
                <a:rPr lang="de-DE" sz="1600" b="1" dirty="0" err="1"/>
                <a:t>lage</a:t>
              </a:r>
              <a:r>
                <a:rPr lang="de-DE" sz="1600" b="1" dirty="0"/>
                <a:t> </a:t>
              </a:r>
              <a:r>
                <a:rPr lang="de-DE" sz="1600" b="1" dirty="0" err="1"/>
                <a:t>betrokkenheid</a:t>
              </a:r>
              <a:endParaRPr lang="de-DE" sz="1600" b="1" dirty="0"/>
            </a:p>
          </p:txBody>
        </p:sp>
        <p:sp>
          <p:nvSpPr>
            <p:cNvPr id="10" name="Rechteck 9">
              <a:extLst>
                <a:ext uri="{FF2B5EF4-FFF2-40B4-BE49-F238E27FC236}">
                  <a16:creationId xmlns:a16="http://schemas.microsoft.com/office/drawing/2014/main" id="{129021AC-F320-43C9-8CB6-8430773CD163}"/>
                </a:ext>
              </a:extLst>
            </p:cNvPr>
            <p:cNvSpPr/>
            <p:nvPr/>
          </p:nvSpPr>
          <p:spPr>
            <a:xfrm>
              <a:off x="3285442" y="2555921"/>
              <a:ext cx="1982477" cy="1015663"/>
            </a:xfrm>
            <a:prstGeom prst="rect">
              <a:avLst/>
            </a:prstGeom>
          </p:spPr>
          <p:txBody>
            <a:bodyPr wrap="square">
              <a:spAutoFit/>
            </a:bodyPr>
            <a:lstStyle/>
            <a:p>
              <a:pPr algn="ctr"/>
              <a:r>
                <a:rPr lang="en-US" sz="2000" dirty="0"/>
                <a:t>Definieerbare belangen: Winnen voor netwerken</a:t>
              </a:r>
              <a:endParaRPr lang="de-DE" sz="2000" dirty="0"/>
            </a:p>
          </p:txBody>
        </p:sp>
        <p:sp>
          <p:nvSpPr>
            <p:cNvPr id="11" name="Rechteck 10">
              <a:extLst>
                <a:ext uri="{FF2B5EF4-FFF2-40B4-BE49-F238E27FC236}">
                  <a16:creationId xmlns:a16="http://schemas.microsoft.com/office/drawing/2014/main" id="{3DB8CD7C-4D21-44C6-8688-904DD64E6A6E}"/>
                </a:ext>
              </a:extLst>
            </p:cNvPr>
            <p:cNvSpPr/>
            <p:nvPr/>
          </p:nvSpPr>
          <p:spPr>
            <a:xfrm>
              <a:off x="6482304" y="2555920"/>
              <a:ext cx="1572624" cy="1015663"/>
            </a:xfrm>
            <a:prstGeom prst="rect">
              <a:avLst/>
            </a:prstGeom>
          </p:spPr>
          <p:txBody>
            <a:bodyPr wrap="square">
              <a:spAutoFit/>
            </a:bodyPr>
            <a:lstStyle/>
            <a:p>
              <a:pPr algn="ctr"/>
              <a:r>
                <a:rPr lang="en-US" sz="2000" dirty="0"/>
                <a:t>Strategische eisen: kern van netwerken</a:t>
              </a:r>
              <a:endParaRPr lang="de-DE" sz="2000" dirty="0"/>
            </a:p>
          </p:txBody>
        </p:sp>
        <p:sp>
          <p:nvSpPr>
            <p:cNvPr id="12" name="Rechteck 11">
              <a:extLst>
                <a:ext uri="{FF2B5EF4-FFF2-40B4-BE49-F238E27FC236}">
                  <a16:creationId xmlns:a16="http://schemas.microsoft.com/office/drawing/2014/main" id="{F26CC0E9-2CC0-4DFA-ACB3-49FC9596B834}"/>
                </a:ext>
              </a:extLst>
            </p:cNvPr>
            <p:cNvSpPr/>
            <p:nvPr/>
          </p:nvSpPr>
          <p:spPr>
            <a:xfrm>
              <a:off x="3005919" y="4021267"/>
              <a:ext cx="2561043" cy="1329298"/>
            </a:xfrm>
            <a:prstGeom prst="rect">
              <a:avLst/>
            </a:prstGeom>
          </p:spPr>
          <p:txBody>
            <a:bodyPr wrap="square">
              <a:spAutoFit/>
            </a:bodyPr>
            <a:lstStyle/>
            <a:p>
              <a:pPr algn="ctr"/>
              <a:r>
                <a:rPr lang="de-DE" sz="2000" dirty="0"/>
                <a:t>Verwante actoren: minder relevant voor netwerken, belangrijk voor informatiewerk</a:t>
              </a:r>
            </a:p>
          </p:txBody>
        </p:sp>
        <p:sp>
          <p:nvSpPr>
            <p:cNvPr id="13" name="Rechteck 12">
              <a:extLst>
                <a:ext uri="{FF2B5EF4-FFF2-40B4-BE49-F238E27FC236}">
                  <a16:creationId xmlns:a16="http://schemas.microsoft.com/office/drawing/2014/main" id="{E85D037E-7895-46EA-9936-9AB850DF4090}"/>
                </a:ext>
              </a:extLst>
            </p:cNvPr>
            <p:cNvSpPr/>
            <p:nvPr/>
          </p:nvSpPr>
          <p:spPr>
            <a:xfrm>
              <a:off x="5900813" y="4059464"/>
              <a:ext cx="2735605" cy="1015663"/>
            </a:xfrm>
            <a:prstGeom prst="rect">
              <a:avLst/>
            </a:prstGeom>
          </p:spPr>
          <p:txBody>
            <a:bodyPr wrap="square">
              <a:spAutoFit/>
            </a:bodyPr>
            <a:lstStyle/>
            <a:p>
              <a:pPr algn="ctr"/>
              <a:r>
                <a:rPr lang="de-DE" sz="2000" dirty="0"/>
                <a:t>Belangengroepen: belangrijke partners, belangrijk voor informatiewerk</a:t>
              </a:r>
            </a:p>
          </p:txBody>
        </p:sp>
      </p:grpSp>
      <p:sp>
        <p:nvSpPr>
          <p:cNvPr id="3" name="Titel 2">
            <a:extLst>
              <a:ext uri="{FF2B5EF4-FFF2-40B4-BE49-F238E27FC236}">
                <a16:creationId xmlns:a16="http://schemas.microsoft.com/office/drawing/2014/main" id="{DAC0ACF4-A775-7E68-A94D-8EC71F8A69EE}"/>
              </a:ext>
            </a:extLst>
          </p:cNvPr>
          <p:cNvSpPr>
            <a:spLocks noGrp="1"/>
          </p:cNvSpPr>
          <p:nvPr>
            <p:ph type="title"/>
          </p:nvPr>
        </p:nvSpPr>
        <p:spPr>
          <a:xfrm>
            <a:off x="838200" y="372727"/>
            <a:ext cx="10242175" cy="780562"/>
          </a:xfrm>
        </p:spPr>
        <p:txBody>
          <a:bodyPr/>
          <a:lstStyle/>
          <a:p>
            <a:r>
              <a:rPr lang="en-GB" sz="4600" dirty="0"/>
              <a:t>Relevante netwerkpartners identificeren</a:t>
            </a:r>
          </a:p>
        </p:txBody>
      </p:sp>
      <p:sp>
        <p:nvSpPr>
          <p:cNvPr id="18" name="Datumsplatzhalter 17">
            <a:extLst>
              <a:ext uri="{FF2B5EF4-FFF2-40B4-BE49-F238E27FC236}">
                <a16:creationId xmlns:a16="http://schemas.microsoft.com/office/drawing/2014/main" id="{F055DAC7-6C84-FB06-799E-1E9681B5891D}"/>
              </a:ext>
            </a:extLst>
          </p:cNvPr>
          <p:cNvSpPr>
            <a:spLocks noGrp="1"/>
          </p:cNvSpPr>
          <p:nvPr>
            <p:ph type="dt" sz="half" idx="10"/>
          </p:nvPr>
        </p:nvSpPr>
        <p:spPr/>
        <p:txBody>
          <a:bodyPr/>
          <a:lstStyle/>
          <a:p>
            <a:fld id="{6F84DF1B-3A1B-5841-A9FC-50C1AF7925F5}" type="datetime1">
              <a:rPr lang="de-DE" smtClean="0"/>
              <a:t>20.11.2024</a:t>
            </a:fld>
            <a:endParaRPr lang="de-DE"/>
          </a:p>
        </p:txBody>
      </p:sp>
      <p:sp>
        <p:nvSpPr>
          <p:cNvPr id="19" name="Fußzeilenplatzhalter 18">
            <a:extLst>
              <a:ext uri="{FF2B5EF4-FFF2-40B4-BE49-F238E27FC236}">
                <a16:creationId xmlns:a16="http://schemas.microsoft.com/office/drawing/2014/main" id="{66F81D10-5644-7ED6-66A9-AB2D4FA661FA}"/>
              </a:ext>
            </a:extLst>
          </p:cNvPr>
          <p:cNvSpPr>
            <a:spLocks noGrp="1"/>
          </p:cNvSpPr>
          <p:nvPr>
            <p:ph type="ftr" sz="quarter" idx="11"/>
          </p:nvPr>
        </p:nvSpPr>
        <p:spPr/>
        <p:txBody>
          <a:bodyPr/>
          <a:lstStyle/>
          <a:p>
            <a:r>
              <a:rPr lang="de-DE"/>
              <a:t>ERASMUS+ DIGIGEN 
Project Ref. No. 2021-1-DE02-KA220-VET-000025335</a:t>
            </a:r>
          </a:p>
        </p:txBody>
      </p:sp>
      <p:sp>
        <p:nvSpPr>
          <p:cNvPr id="20" name="Foliennummernplatzhalter 19">
            <a:extLst>
              <a:ext uri="{FF2B5EF4-FFF2-40B4-BE49-F238E27FC236}">
                <a16:creationId xmlns:a16="http://schemas.microsoft.com/office/drawing/2014/main" id="{D87DD23C-DDD3-C57A-91B9-64C9C3C5CACC}"/>
              </a:ext>
            </a:extLst>
          </p:cNvPr>
          <p:cNvSpPr>
            <a:spLocks noGrp="1"/>
          </p:cNvSpPr>
          <p:nvPr>
            <p:ph type="sldNum" sz="quarter" idx="12"/>
          </p:nvPr>
        </p:nvSpPr>
        <p:spPr/>
        <p:txBody>
          <a:bodyPr/>
          <a:lstStyle/>
          <a:p>
            <a:fld id="{F96B14D3-7D2A-2041-9DA6-67735C9926F2}" type="slidenum">
              <a:rPr lang="de-DE" smtClean="0"/>
              <a:t>11</a:t>
            </a:fld>
            <a:endParaRPr lang="de-DE"/>
          </a:p>
        </p:txBody>
      </p:sp>
    </p:spTree>
    <p:extLst>
      <p:ext uri="{BB962C8B-B14F-4D97-AF65-F5344CB8AC3E}">
        <p14:creationId xmlns:p14="http://schemas.microsoft.com/office/powerpoint/2010/main" val="167824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2936881" y="3075057"/>
            <a:ext cx="6318238" cy="707886"/>
          </a:xfrm>
          <a:prstGeom prst="rect">
            <a:avLst/>
          </a:prstGeom>
          <a:noFill/>
        </p:spPr>
        <p:txBody>
          <a:bodyPr wrap="square" anchor="ctr">
            <a:spAutoFit/>
          </a:bodyPr>
          <a:lstStyle/>
          <a:p>
            <a:pPr algn="ctr"/>
            <a:r>
              <a:rPr lang="en-GB" sz="4000" b="1" dirty="0">
                <a:solidFill>
                  <a:schemeClr val="bg1"/>
                </a:solidFill>
              </a:rPr>
              <a:t>SLOTBESCHOUWING</a:t>
            </a:r>
          </a:p>
        </p:txBody>
      </p:sp>
      <p:sp>
        <p:nvSpPr>
          <p:cNvPr id="4" name="Foliennummernplatzhalter 3">
            <a:extLst>
              <a:ext uri="{FF2B5EF4-FFF2-40B4-BE49-F238E27FC236}">
                <a16:creationId xmlns:a16="http://schemas.microsoft.com/office/drawing/2014/main" id="{86237533-C0C2-F26C-174D-3C746DC2E4FA}"/>
              </a:ext>
            </a:extLst>
          </p:cNvPr>
          <p:cNvSpPr>
            <a:spLocks noGrp="1"/>
          </p:cNvSpPr>
          <p:nvPr>
            <p:ph type="sldNum" sz="quarter" idx="12"/>
          </p:nvPr>
        </p:nvSpPr>
        <p:spPr/>
        <p:txBody>
          <a:bodyPr/>
          <a:lstStyle/>
          <a:p>
            <a:fld id="{F96B14D3-7D2A-2041-9DA6-67735C9926F2}" type="slidenum">
              <a:rPr lang="de-DE" smtClean="0"/>
              <a:t>12</a:t>
            </a:fld>
            <a:endParaRPr lang="de-DE"/>
          </a:p>
        </p:txBody>
      </p:sp>
    </p:spTree>
    <p:extLst>
      <p:ext uri="{BB962C8B-B14F-4D97-AF65-F5344CB8AC3E}">
        <p14:creationId xmlns:p14="http://schemas.microsoft.com/office/powerpoint/2010/main" val="155386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456747"/>
            <a:ext cx="9082088" cy="780585"/>
          </a:xfrm>
        </p:spPr>
        <p:txBody>
          <a:bodyPr/>
          <a:lstStyle/>
          <a:p>
            <a:r>
              <a:rPr lang="en-GB"/>
              <a:t>Eindreflectie</a:t>
            </a:r>
          </a:p>
        </p:txBody>
      </p:sp>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a:xfrm>
            <a:off x="838200" y="6356350"/>
            <a:ext cx="2743200" cy="365125"/>
          </a:xfrm>
        </p:spPr>
        <p:txBody>
          <a:bodyPr/>
          <a:lstStyle/>
          <a:p>
            <a:fld id="{423DEAB5-B634-4B1D-AD4B-77139435E81F}" type="datetime1">
              <a:rPr lang="en-GB" noProof="0" smtClean="0"/>
              <a:t>20/11/2024</a:t>
            </a:fld>
            <a:endParaRPr lang="en-GB" noProof="0" dirty="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7" name="Textfeld 6">
            <a:extLst>
              <a:ext uri="{FF2B5EF4-FFF2-40B4-BE49-F238E27FC236}">
                <a16:creationId xmlns:a16="http://schemas.microsoft.com/office/drawing/2014/main" id="{F223AC60-552D-AD32-BEE8-F1E30821D673}"/>
              </a:ext>
            </a:extLst>
          </p:cNvPr>
          <p:cNvSpPr txBox="1"/>
          <p:nvPr/>
        </p:nvSpPr>
        <p:spPr>
          <a:xfrm>
            <a:off x="4305300" y="1495518"/>
            <a:ext cx="3581400" cy="646331"/>
          </a:xfrm>
          <a:prstGeom prst="rect">
            <a:avLst/>
          </a:prstGeom>
          <a:noFill/>
        </p:spPr>
        <p:txBody>
          <a:bodyPr wrap="square" rtlCol="0">
            <a:spAutoFit/>
          </a:bodyPr>
          <a:lstStyle/>
          <a:p>
            <a:pPr algn="ctr"/>
            <a:r>
              <a:rPr lang="de-DE" sz="3600" b="1" dirty="0">
                <a:solidFill>
                  <a:schemeClr val="accent1"/>
                </a:solidFill>
              </a:rPr>
              <a:t>Curriculum</a:t>
            </a:r>
          </a:p>
        </p:txBody>
      </p:sp>
      <p:grpSp>
        <p:nvGrpSpPr>
          <p:cNvPr id="3" name="Gruppieren 2">
            <a:extLst>
              <a:ext uri="{FF2B5EF4-FFF2-40B4-BE49-F238E27FC236}">
                <a16:creationId xmlns:a16="http://schemas.microsoft.com/office/drawing/2014/main" id="{51684890-5B4F-2797-1CAE-1C5CF20A8C5E}"/>
              </a:ext>
            </a:extLst>
          </p:cNvPr>
          <p:cNvGrpSpPr/>
          <p:nvPr/>
        </p:nvGrpSpPr>
        <p:grpSpPr>
          <a:xfrm>
            <a:off x="1554955" y="1762177"/>
            <a:ext cx="9082089" cy="4626182"/>
            <a:chOff x="695013" y="1236986"/>
            <a:chExt cx="10891860" cy="5495662"/>
          </a:xfrm>
        </p:grpSpPr>
        <p:sp>
          <p:nvSpPr>
            <p:cNvPr id="9" name="Ellipse 120">
              <a:extLst>
                <a:ext uri="{FF2B5EF4-FFF2-40B4-BE49-F238E27FC236}">
                  <a16:creationId xmlns:a16="http://schemas.microsoft.com/office/drawing/2014/main" id="{CABD6181-5056-C262-698E-F5BD02D5128C}"/>
                </a:ext>
              </a:extLst>
            </p:cNvPr>
            <p:cNvSpPr/>
            <p:nvPr/>
          </p:nvSpPr>
          <p:spPr>
            <a:xfrm rot="18981092">
              <a:off x="7140998" y="3613384"/>
              <a:ext cx="3367367" cy="25101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0" name="Ellipse 116">
              <a:extLst>
                <a:ext uri="{FF2B5EF4-FFF2-40B4-BE49-F238E27FC236}">
                  <a16:creationId xmlns:a16="http://schemas.microsoft.com/office/drawing/2014/main" id="{D4EFF324-C5A5-F0B4-5F12-D2E283F3094F}"/>
                </a:ext>
              </a:extLst>
            </p:cNvPr>
            <p:cNvSpPr/>
            <p:nvPr/>
          </p:nvSpPr>
          <p:spPr>
            <a:xfrm rot="18453137">
              <a:off x="3962738" y="2574587"/>
              <a:ext cx="5493700" cy="282242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sp>
          <p:nvSpPr>
            <p:cNvPr id="11" name="Ellipse 118">
              <a:extLst>
                <a:ext uri="{FF2B5EF4-FFF2-40B4-BE49-F238E27FC236}">
                  <a16:creationId xmlns:a16="http://schemas.microsoft.com/office/drawing/2014/main" id="{DC65F941-3391-5F43-6F53-C4AE36BB24D8}"/>
                </a:ext>
              </a:extLst>
            </p:cNvPr>
            <p:cNvSpPr/>
            <p:nvPr/>
          </p:nvSpPr>
          <p:spPr>
            <a:xfrm rot="18538479">
              <a:off x="1005971" y="2588371"/>
              <a:ext cx="5493701" cy="27909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2"/>
                </a:solidFill>
              </a:endParaRPr>
            </a:p>
          </p:txBody>
        </p:sp>
        <p:cxnSp>
          <p:nvCxnSpPr>
            <p:cNvPr id="12" name="Gerade Verbindung mit Pfeil 11">
              <a:extLst>
                <a:ext uri="{FF2B5EF4-FFF2-40B4-BE49-F238E27FC236}">
                  <a16:creationId xmlns:a16="http://schemas.microsoft.com/office/drawing/2014/main" id="{807D4AB7-569C-0BA1-EB5D-47F0DE955E7F}"/>
                </a:ext>
              </a:extLst>
            </p:cNvPr>
            <p:cNvCxnSpPr>
              <a:cxnSpLocks/>
              <a:stCxn id="55" idx="2"/>
              <a:endCxn id="39" idx="0"/>
            </p:cNvCxnSpPr>
            <p:nvPr/>
          </p:nvCxnSpPr>
          <p:spPr>
            <a:xfrm>
              <a:off x="1653980" y="3406452"/>
              <a:ext cx="1384117" cy="488423"/>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85982C6-762B-3456-604C-99CABA7FB895}"/>
                </a:ext>
              </a:extLst>
            </p:cNvPr>
            <p:cNvCxnSpPr>
              <a:cxnSpLocks/>
              <a:stCxn id="39" idx="0"/>
              <a:endCxn id="51" idx="2"/>
            </p:cNvCxnSpPr>
            <p:nvPr/>
          </p:nvCxnSpPr>
          <p:spPr>
            <a:xfrm flipV="1">
              <a:off x="3038096" y="3382941"/>
              <a:ext cx="1592394" cy="5119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20697E9C-1F03-FF4B-5630-0570C9181624}"/>
                </a:ext>
              </a:extLst>
            </p:cNvPr>
            <p:cNvCxnSpPr>
              <a:cxnSpLocks/>
              <a:stCxn id="51" idx="2"/>
              <a:endCxn id="35" idx="0"/>
            </p:cNvCxnSpPr>
            <p:nvPr/>
          </p:nvCxnSpPr>
          <p:spPr>
            <a:xfrm>
              <a:off x="4630491" y="3382941"/>
              <a:ext cx="1426116" cy="524487"/>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7F05269-7DC3-A260-542F-52ED226B0AAE}"/>
                </a:ext>
              </a:extLst>
            </p:cNvPr>
            <p:cNvCxnSpPr>
              <a:cxnSpLocks/>
              <a:stCxn id="35" idx="0"/>
              <a:endCxn id="47" idx="2"/>
            </p:cNvCxnSpPr>
            <p:nvPr/>
          </p:nvCxnSpPr>
          <p:spPr>
            <a:xfrm flipV="1">
              <a:off x="6056606" y="3399921"/>
              <a:ext cx="1581830" cy="507506"/>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594FE03-A9A6-09F1-1872-7697D39818BB}"/>
                </a:ext>
              </a:extLst>
            </p:cNvPr>
            <p:cNvCxnSpPr>
              <a:cxnSpLocks/>
              <a:stCxn id="46" idx="2"/>
              <a:endCxn id="31" idx="0"/>
            </p:cNvCxnSpPr>
            <p:nvPr/>
          </p:nvCxnSpPr>
          <p:spPr>
            <a:xfrm>
              <a:off x="7637903" y="3409542"/>
              <a:ext cx="1385715" cy="485334"/>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3646BF3-7E2A-B57E-FEA2-513E9C86D0C0}"/>
                </a:ext>
              </a:extLst>
            </p:cNvPr>
            <p:cNvCxnSpPr>
              <a:cxnSpLocks/>
              <a:stCxn id="31" idx="0"/>
              <a:endCxn id="42" idx="2"/>
            </p:cNvCxnSpPr>
            <p:nvPr/>
          </p:nvCxnSpPr>
          <p:spPr>
            <a:xfrm flipV="1">
              <a:off x="9023619" y="3408075"/>
              <a:ext cx="1604069" cy="486802"/>
            </a:xfrm>
            <a:prstGeom prst="straightConnector1">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52" name="Gruppieren 51">
              <a:extLst>
                <a:ext uri="{FF2B5EF4-FFF2-40B4-BE49-F238E27FC236}">
                  <a16:creationId xmlns:a16="http://schemas.microsoft.com/office/drawing/2014/main" id="{FC44089D-371F-6995-22CB-CD208225FB9C}"/>
                </a:ext>
              </a:extLst>
            </p:cNvPr>
            <p:cNvGrpSpPr/>
            <p:nvPr/>
          </p:nvGrpSpPr>
          <p:grpSpPr>
            <a:xfrm>
              <a:off x="695013" y="2175050"/>
              <a:ext cx="1900525" cy="1234491"/>
              <a:chOff x="6638" y="272785"/>
              <a:chExt cx="2076505" cy="1234491"/>
            </a:xfrm>
          </p:grpSpPr>
          <p:sp>
            <p:nvSpPr>
              <p:cNvPr id="54" name="Rechteck 53">
                <a:extLst>
                  <a:ext uri="{FF2B5EF4-FFF2-40B4-BE49-F238E27FC236}">
                    <a16:creationId xmlns:a16="http://schemas.microsoft.com/office/drawing/2014/main" id="{A2C3DE8D-9C76-1841-23B9-2C552EE122B4}"/>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5" name="Textfeld 54">
                <a:extLst>
                  <a:ext uri="{FF2B5EF4-FFF2-40B4-BE49-F238E27FC236}">
                    <a16:creationId xmlns:a16="http://schemas.microsoft.com/office/drawing/2014/main" id="{606A34E7-9C2A-7471-272D-E5A13EC33E65}"/>
                  </a:ext>
                </a:extLst>
              </p:cNvPr>
              <p:cNvSpPr txBox="1"/>
              <p:nvPr/>
            </p:nvSpPr>
            <p:spPr>
              <a:xfrm>
                <a:off x="25658" y="282249"/>
                <a:ext cx="2057485" cy="122193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142240" rIns="144000" bIns="142240" numCol="1" spcCol="1270" anchor="ctr" anchorCtr="0">
                <a:noAutofit/>
              </a:bodyPr>
              <a:lstStyle/>
              <a:p>
                <a:pPr marL="11113" lvl="0" algn="ctr" defTabSz="889000">
                  <a:lnSpc>
                    <a:spcPct val="90000"/>
                  </a:lnSpc>
                  <a:spcBef>
                    <a:spcPct val="0"/>
                  </a:spcBef>
                  <a:spcAft>
                    <a:spcPct val="35000"/>
                  </a:spcAft>
                  <a:buNone/>
                </a:pPr>
                <a:r>
                  <a:rPr lang="en-GB" b="1" kern="1200" noProof="0" dirty="0">
                    <a:solidFill>
                      <a:schemeClr val="bg1"/>
                    </a:solidFill>
                    <a:ea typeface="Calibri" panose="020F0502020204030204" pitchFamily="34" charset="0"/>
                  </a:rPr>
                  <a:t>Inleiding</a:t>
                </a:r>
              </a:p>
            </p:txBody>
          </p:sp>
        </p:grpSp>
        <p:grpSp>
          <p:nvGrpSpPr>
            <p:cNvPr id="19" name="Gruppieren 18">
              <a:extLst>
                <a:ext uri="{FF2B5EF4-FFF2-40B4-BE49-F238E27FC236}">
                  <a16:creationId xmlns:a16="http://schemas.microsoft.com/office/drawing/2014/main" id="{AE4CB0A4-78C2-2666-C7F5-EE9D3A74325B}"/>
                </a:ext>
              </a:extLst>
            </p:cNvPr>
            <p:cNvGrpSpPr/>
            <p:nvPr/>
          </p:nvGrpSpPr>
          <p:grpSpPr>
            <a:xfrm>
              <a:off x="3688932" y="2137722"/>
              <a:ext cx="1892311" cy="1272764"/>
              <a:chOff x="4203689" y="1851663"/>
              <a:chExt cx="1892311" cy="1272764"/>
            </a:xfrm>
          </p:grpSpPr>
          <p:grpSp>
            <p:nvGrpSpPr>
              <p:cNvPr id="48" name="Gruppieren 47">
                <a:extLst>
                  <a:ext uri="{FF2B5EF4-FFF2-40B4-BE49-F238E27FC236}">
                    <a16:creationId xmlns:a16="http://schemas.microsoft.com/office/drawing/2014/main" id="{C660E293-8190-5CD2-D0E4-1D3C5B275363}"/>
                  </a:ext>
                </a:extLst>
              </p:cNvPr>
              <p:cNvGrpSpPr/>
              <p:nvPr/>
            </p:nvGrpSpPr>
            <p:grpSpPr>
              <a:xfrm>
                <a:off x="4203689" y="1888992"/>
                <a:ext cx="1892311" cy="1235435"/>
                <a:chOff x="-3408" y="271841"/>
                <a:chExt cx="2067531" cy="1235435"/>
              </a:xfrm>
            </p:grpSpPr>
            <p:sp>
              <p:nvSpPr>
                <p:cNvPr id="50" name="Rechteck 49">
                  <a:extLst>
                    <a:ext uri="{FF2B5EF4-FFF2-40B4-BE49-F238E27FC236}">
                      <a16:creationId xmlns:a16="http://schemas.microsoft.com/office/drawing/2014/main" id="{608EE4E2-054F-4E3A-E189-DB3A543DAB4B}"/>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51" name="Textfeld 50">
                  <a:extLst>
                    <a:ext uri="{FF2B5EF4-FFF2-40B4-BE49-F238E27FC236}">
                      <a16:creationId xmlns:a16="http://schemas.microsoft.com/office/drawing/2014/main" id="{EF529A80-671F-1F13-73A1-2E0D666B764B}"/>
                    </a:ext>
                  </a:extLst>
                </p:cNvPr>
                <p:cNvSpPr txBox="1"/>
                <p:nvPr/>
              </p:nvSpPr>
              <p:spPr>
                <a:xfrm>
                  <a:off x="-3408" y="271841"/>
                  <a:ext cx="2057485" cy="120789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Digitale organisatie</a:t>
                  </a:r>
                </a:p>
              </p:txBody>
            </p:sp>
          </p:grpSp>
          <p:sp>
            <p:nvSpPr>
              <p:cNvPr id="49" name="Textfeld 48">
                <a:extLst>
                  <a:ext uri="{FF2B5EF4-FFF2-40B4-BE49-F238E27FC236}">
                    <a16:creationId xmlns:a16="http://schemas.microsoft.com/office/drawing/2014/main" id="{0BFC5917-F293-4A1D-CD04-547982C2AD24}"/>
                  </a:ext>
                </a:extLst>
              </p:cNvPr>
              <p:cNvSpPr txBox="1"/>
              <p:nvPr/>
            </p:nvSpPr>
            <p:spPr>
              <a:xfrm>
                <a:off x="5670988" y="1851663"/>
                <a:ext cx="405810"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2</a:t>
                </a:r>
                <a:endParaRPr lang="en-GB" sz="2400" b="1" dirty="0">
                  <a:solidFill>
                    <a:schemeClr val="accent1"/>
                  </a:solidFill>
                  <a:ea typeface="Calibri" panose="020F0502020204030204" pitchFamily="34" charset="0"/>
                </a:endParaRPr>
              </a:p>
            </p:txBody>
          </p:sp>
        </p:grpSp>
        <p:grpSp>
          <p:nvGrpSpPr>
            <p:cNvPr id="20" name="Gruppieren 19">
              <a:extLst>
                <a:ext uri="{FF2B5EF4-FFF2-40B4-BE49-F238E27FC236}">
                  <a16:creationId xmlns:a16="http://schemas.microsoft.com/office/drawing/2014/main" id="{431D4064-2E70-1417-A481-0F009E549196}"/>
                </a:ext>
              </a:extLst>
            </p:cNvPr>
            <p:cNvGrpSpPr/>
            <p:nvPr/>
          </p:nvGrpSpPr>
          <p:grpSpPr>
            <a:xfrm>
              <a:off x="6696345" y="2116255"/>
              <a:ext cx="1883649" cy="1293287"/>
              <a:chOff x="6344698" y="1844215"/>
              <a:chExt cx="1883649" cy="1293287"/>
            </a:xfrm>
          </p:grpSpPr>
          <p:grpSp>
            <p:nvGrpSpPr>
              <p:cNvPr id="44" name="Gruppieren 43">
                <a:extLst>
                  <a:ext uri="{FF2B5EF4-FFF2-40B4-BE49-F238E27FC236}">
                    <a16:creationId xmlns:a16="http://schemas.microsoft.com/office/drawing/2014/main" id="{91E0196C-CB86-01E7-1810-842087351573}"/>
                  </a:ext>
                </a:extLst>
              </p:cNvPr>
              <p:cNvGrpSpPr/>
              <p:nvPr/>
            </p:nvGrpSpPr>
            <p:grpSpPr>
              <a:xfrm>
                <a:off x="6344698" y="1903011"/>
                <a:ext cx="1883649" cy="1234491"/>
                <a:chOff x="6638" y="272785"/>
                <a:chExt cx="2058067" cy="1234491"/>
              </a:xfrm>
            </p:grpSpPr>
            <p:sp>
              <p:nvSpPr>
                <p:cNvPr id="46" name="Rechteck 45">
                  <a:extLst>
                    <a:ext uri="{FF2B5EF4-FFF2-40B4-BE49-F238E27FC236}">
                      <a16:creationId xmlns:a16="http://schemas.microsoft.com/office/drawing/2014/main" id="{D78D35D9-1406-5708-6CBD-FBA26E670858}"/>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7" name="Textfeld 46">
                  <a:extLst>
                    <a:ext uri="{FF2B5EF4-FFF2-40B4-BE49-F238E27FC236}">
                      <a16:creationId xmlns:a16="http://schemas.microsoft.com/office/drawing/2014/main" id="{BCAF0973-8046-2E67-49C1-957E035D1D25}"/>
                    </a:ext>
                  </a:extLst>
                </p:cNvPr>
                <p:cNvSpPr txBox="1"/>
                <p:nvPr/>
              </p:nvSpPr>
              <p:spPr>
                <a:xfrm>
                  <a:off x="7220" y="282247"/>
                  <a:ext cx="2057485" cy="121540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Organisatorisch kader</a:t>
                  </a:r>
                </a:p>
              </p:txBody>
            </p:sp>
          </p:grpSp>
          <p:sp>
            <p:nvSpPr>
              <p:cNvPr id="45" name="Textfeld 44">
                <a:extLst>
                  <a:ext uri="{FF2B5EF4-FFF2-40B4-BE49-F238E27FC236}">
                    <a16:creationId xmlns:a16="http://schemas.microsoft.com/office/drawing/2014/main" id="{35C51070-BB0B-14F2-033D-52F9EEE8970F}"/>
                  </a:ext>
                </a:extLst>
              </p:cNvPr>
              <p:cNvSpPr txBox="1"/>
              <p:nvPr/>
            </p:nvSpPr>
            <p:spPr>
              <a:xfrm>
                <a:off x="7813792" y="184421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4</a:t>
                </a:r>
                <a:endParaRPr lang="en-GB" sz="2400" b="1" dirty="0">
                  <a:solidFill>
                    <a:schemeClr val="accent1"/>
                  </a:solidFill>
                  <a:ea typeface="Calibri" panose="020F0502020204030204" pitchFamily="34" charset="0"/>
                </a:endParaRPr>
              </a:p>
            </p:txBody>
          </p:sp>
        </p:grpSp>
        <p:grpSp>
          <p:nvGrpSpPr>
            <p:cNvPr id="40" name="Gruppieren 39">
              <a:extLst>
                <a:ext uri="{FF2B5EF4-FFF2-40B4-BE49-F238E27FC236}">
                  <a16:creationId xmlns:a16="http://schemas.microsoft.com/office/drawing/2014/main" id="{CE9A9869-2F9C-0007-2AFB-CB2BBCFD65FA}"/>
                </a:ext>
              </a:extLst>
            </p:cNvPr>
            <p:cNvGrpSpPr/>
            <p:nvPr/>
          </p:nvGrpSpPr>
          <p:grpSpPr>
            <a:xfrm>
              <a:off x="9686129" y="2157089"/>
              <a:ext cx="1900744" cy="1250986"/>
              <a:chOff x="11095" y="263718"/>
              <a:chExt cx="2076746" cy="1250986"/>
            </a:xfrm>
          </p:grpSpPr>
          <p:sp>
            <p:nvSpPr>
              <p:cNvPr id="42" name="Rechteck 41">
                <a:extLst>
                  <a:ext uri="{FF2B5EF4-FFF2-40B4-BE49-F238E27FC236}">
                    <a16:creationId xmlns:a16="http://schemas.microsoft.com/office/drawing/2014/main" id="{3E274499-4B4B-BE80-C94C-F5456E10C287}"/>
                  </a:ext>
                </a:extLst>
              </p:cNvPr>
              <p:cNvSpPr/>
              <p:nvPr/>
            </p:nvSpPr>
            <p:spPr>
              <a:xfrm>
                <a:off x="11095" y="280213"/>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43" name="Textfeld 42">
                <a:extLst>
                  <a:ext uri="{FF2B5EF4-FFF2-40B4-BE49-F238E27FC236}">
                    <a16:creationId xmlns:a16="http://schemas.microsoft.com/office/drawing/2014/main" id="{1A32D9E4-0712-3696-B58E-14C6DD1DFDED}"/>
                  </a:ext>
                </a:extLst>
              </p:cNvPr>
              <p:cNvSpPr txBox="1"/>
              <p:nvPr/>
            </p:nvSpPr>
            <p:spPr>
              <a:xfrm>
                <a:off x="30356" y="263718"/>
                <a:ext cx="2057485" cy="12258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endParaRPr lang="en-GB" sz="1400" dirty="0">
                  <a:solidFill>
                    <a:schemeClr val="bg1"/>
                  </a:solidFill>
                  <a:ea typeface="Calibri" panose="020F0502020204030204" pitchFamily="34" charset="0"/>
                </a:endParaRPr>
              </a:p>
              <a:p>
                <a:pPr algn="ctr" defTabSz="889000">
                  <a:lnSpc>
                    <a:spcPct val="90000"/>
                  </a:lnSpc>
                  <a:spcBef>
                    <a:spcPct val="0"/>
                  </a:spcBef>
                  <a:spcAft>
                    <a:spcPct val="35000"/>
                  </a:spcAft>
                </a:pPr>
                <a:r>
                  <a:rPr lang="en-GB" b="1" dirty="0">
                    <a:solidFill>
                      <a:schemeClr val="bg1"/>
                    </a:solidFill>
                    <a:ea typeface="Calibri" panose="020F0502020204030204" pitchFamily="34" charset="0"/>
                  </a:rPr>
                  <a:t>Eindreflectie</a:t>
                </a:r>
              </a:p>
              <a:p>
                <a:pPr marL="0" lvl="0" indent="0" algn="ctr" defTabSz="889000">
                  <a:lnSpc>
                    <a:spcPct val="90000"/>
                  </a:lnSpc>
                  <a:spcBef>
                    <a:spcPct val="0"/>
                  </a:spcBef>
                  <a:spcAft>
                    <a:spcPct val="35000"/>
                  </a:spcAft>
                  <a:buNone/>
                </a:pPr>
                <a:endParaRPr lang="en-GB" sz="1400" kern="1200" noProof="0" dirty="0">
                  <a:solidFill>
                    <a:schemeClr val="bg1"/>
                  </a:solidFill>
                  <a:ea typeface="Calibri" panose="020F0502020204030204" pitchFamily="34" charset="0"/>
                </a:endParaRPr>
              </a:p>
            </p:txBody>
          </p:sp>
        </p:grpSp>
        <p:grpSp>
          <p:nvGrpSpPr>
            <p:cNvPr id="22" name="Gruppieren 21">
              <a:extLst>
                <a:ext uri="{FF2B5EF4-FFF2-40B4-BE49-F238E27FC236}">
                  <a16:creationId xmlns:a16="http://schemas.microsoft.com/office/drawing/2014/main" id="{3C15EE35-59B9-E7EC-DAEF-8BE31587F2F9}"/>
                </a:ext>
              </a:extLst>
            </p:cNvPr>
            <p:cNvGrpSpPr/>
            <p:nvPr/>
          </p:nvGrpSpPr>
          <p:grpSpPr>
            <a:xfrm>
              <a:off x="2096538" y="3861757"/>
              <a:ext cx="1907168" cy="1259891"/>
              <a:chOff x="3104188" y="3615835"/>
              <a:chExt cx="1907168" cy="1259891"/>
            </a:xfrm>
          </p:grpSpPr>
          <p:grpSp>
            <p:nvGrpSpPr>
              <p:cNvPr id="36" name="Gruppieren 35">
                <a:extLst>
                  <a:ext uri="{FF2B5EF4-FFF2-40B4-BE49-F238E27FC236}">
                    <a16:creationId xmlns:a16="http://schemas.microsoft.com/office/drawing/2014/main" id="{B4ABABB8-706C-B00D-1FAB-EBC91104701C}"/>
                  </a:ext>
                </a:extLst>
              </p:cNvPr>
              <p:cNvGrpSpPr/>
              <p:nvPr/>
            </p:nvGrpSpPr>
            <p:grpSpPr>
              <a:xfrm>
                <a:off x="3104188" y="3641235"/>
                <a:ext cx="1894024" cy="1234491"/>
                <a:chOff x="-5280" y="272785"/>
                <a:chExt cx="2069403" cy="1234491"/>
              </a:xfrm>
            </p:grpSpPr>
            <p:sp>
              <p:nvSpPr>
                <p:cNvPr id="38" name="Rechteck 37">
                  <a:extLst>
                    <a:ext uri="{FF2B5EF4-FFF2-40B4-BE49-F238E27FC236}">
                      <a16:creationId xmlns:a16="http://schemas.microsoft.com/office/drawing/2014/main" id="{A4261283-E0DB-39CB-3851-9778C4116DC7}"/>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9" name="Textfeld 38">
                  <a:extLst>
                    <a:ext uri="{FF2B5EF4-FFF2-40B4-BE49-F238E27FC236}">
                      <a16:creationId xmlns:a16="http://schemas.microsoft.com/office/drawing/2014/main" id="{D74C7E22-5B36-D761-F061-8602D6DB8AD2}"/>
                    </a:ext>
                  </a:extLst>
                </p:cNvPr>
                <p:cNvSpPr txBox="1"/>
                <p:nvPr/>
              </p:nvSpPr>
              <p:spPr>
                <a:xfrm>
                  <a:off x="-5280" y="280503"/>
                  <a:ext cx="2057485" cy="121715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Digitaal leiderschap</a:t>
                  </a:r>
                </a:p>
              </p:txBody>
            </p:sp>
          </p:grpSp>
          <p:sp>
            <p:nvSpPr>
              <p:cNvPr id="37" name="Textfeld 36">
                <a:extLst>
                  <a:ext uri="{FF2B5EF4-FFF2-40B4-BE49-F238E27FC236}">
                    <a16:creationId xmlns:a16="http://schemas.microsoft.com/office/drawing/2014/main" id="{DE0E1EB9-F33E-C294-7E3C-AE1DD586B0CE}"/>
                  </a:ext>
                </a:extLst>
              </p:cNvPr>
              <p:cNvSpPr txBox="1"/>
              <p:nvPr/>
            </p:nvSpPr>
            <p:spPr>
              <a:xfrm>
                <a:off x="4605548" y="3615835"/>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1</a:t>
                </a:r>
                <a:endParaRPr lang="en-GB" sz="2400" b="1" dirty="0">
                  <a:solidFill>
                    <a:schemeClr val="accent1"/>
                  </a:solidFill>
                  <a:ea typeface="Calibri" panose="020F0502020204030204" pitchFamily="34" charset="0"/>
                </a:endParaRPr>
              </a:p>
            </p:txBody>
          </p:sp>
        </p:grpSp>
        <p:grpSp>
          <p:nvGrpSpPr>
            <p:cNvPr id="23" name="Gruppieren 22">
              <a:extLst>
                <a:ext uri="{FF2B5EF4-FFF2-40B4-BE49-F238E27FC236}">
                  <a16:creationId xmlns:a16="http://schemas.microsoft.com/office/drawing/2014/main" id="{D18587AF-D493-6E96-C55E-5FF37FF8E348}"/>
                </a:ext>
              </a:extLst>
            </p:cNvPr>
            <p:cNvGrpSpPr/>
            <p:nvPr/>
          </p:nvGrpSpPr>
          <p:grpSpPr>
            <a:xfrm>
              <a:off x="5102140" y="3835648"/>
              <a:ext cx="1896024" cy="1286000"/>
              <a:chOff x="5245976" y="3599346"/>
              <a:chExt cx="1896024" cy="1286000"/>
            </a:xfrm>
          </p:grpSpPr>
          <p:grpSp>
            <p:nvGrpSpPr>
              <p:cNvPr id="32" name="Gruppieren 31">
                <a:extLst>
                  <a:ext uri="{FF2B5EF4-FFF2-40B4-BE49-F238E27FC236}">
                    <a16:creationId xmlns:a16="http://schemas.microsoft.com/office/drawing/2014/main" id="{E71EC5AD-60AF-05E0-2579-FE12D137C6C5}"/>
                  </a:ext>
                </a:extLst>
              </p:cNvPr>
              <p:cNvGrpSpPr/>
              <p:nvPr/>
            </p:nvGrpSpPr>
            <p:grpSpPr>
              <a:xfrm>
                <a:off x="5245976" y="3641235"/>
                <a:ext cx="1896024" cy="1244111"/>
                <a:chOff x="6638" y="272785"/>
                <a:chExt cx="2071588" cy="1244111"/>
              </a:xfrm>
            </p:grpSpPr>
            <p:sp>
              <p:nvSpPr>
                <p:cNvPr id="34" name="Rechteck 33">
                  <a:extLst>
                    <a:ext uri="{FF2B5EF4-FFF2-40B4-BE49-F238E27FC236}">
                      <a16:creationId xmlns:a16="http://schemas.microsoft.com/office/drawing/2014/main" id="{8AEA15BA-94D1-73BF-F8E3-EE1CCCA150CE}"/>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5" name="Textfeld 34">
                  <a:extLst>
                    <a:ext uri="{FF2B5EF4-FFF2-40B4-BE49-F238E27FC236}">
                      <a16:creationId xmlns:a16="http://schemas.microsoft.com/office/drawing/2014/main" id="{5045586B-E24A-8105-185A-7496AE780ACC}"/>
                    </a:ext>
                  </a:extLst>
                </p:cNvPr>
                <p:cNvSpPr txBox="1"/>
                <p:nvPr/>
              </p:nvSpPr>
              <p:spPr>
                <a:xfrm>
                  <a:off x="20741" y="302676"/>
                  <a:ext cx="2057485" cy="121422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1400" kern="1200" noProof="0" dirty="0">
                      <a:solidFill>
                        <a:schemeClr val="bg1"/>
                      </a:solidFill>
                      <a:ea typeface="Calibri" panose="020F0502020204030204" pitchFamily="34" charset="0"/>
                    </a:rPr>
                    <a:t>Vrouwelijke empowerment</a:t>
                  </a:r>
                </a:p>
              </p:txBody>
            </p:sp>
          </p:grpSp>
          <p:sp>
            <p:nvSpPr>
              <p:cNvPr id="33" name="Textfeld 32">
                <a:extLst>
                  <a:ext uri="{FF2B5EF4-FFF2-40B4-BE49-F238E27FC236}">
                    <a16:creationId xmlns:a16="http://schemas.microsoft.com/office/drawing/2014/main" id="{6EF08D66-8AF4-8995-EF4C-EFAB2EDB429D}"/>
                  </a:ext>
                </a:extLst>
              </p:cNvPr>
              <p:cNvSpPr txBox="1"/>
              <p:nvPr/>
            </p:nvSpPr>
            <p:spPr>
              <a:xfrm>
                <a:off x="6697360" y="3599346"/>
                <a:ext cx="40580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3</a:t>
                </a:r>
                <a:endParaRPr lang="en-GB" sz="2400" b="1" dirty="0">
                  <a:solidFill>
                    <a:schemeClr val="accent1"/>
                  </a:solidFill>
                  <a:ea typeface="Calibri" panose="020F0502020204030204" pitchFamily="34" charset="0"/>
                </a:endParaRPr>
              </a:p>
            </p:txBody>
          </p:sp>
        </p:grpSp>
        <p:grpSp>
          <p:nvGrpSpPr>
            <p:cNvPr id="24" name="Gruppieren 23">
              <a:extLst>
                <a:ext uri="{FF2B5EF4-FFF2-40B4-BE49-F238E27FC236}">
                  <a16:creationId xmlns:a16="http://schemas.microsoft.com/office/drawing/2014/main" id="{D29A1810-A6E8-683F-4294-228B3B45F4C7}"/>
                </a:ext>
              </a:extLst>
            </p:cNvPr>
            <p:cNvGrpSpPr/>
            <p:nvPr/>
          </p:nvGrpSpPr>
          <p:grpSpPr>
            <a:xfrm>
              <a:off x="8082060" y="3860312"/>
              <a:ext cx="1883116" cy="1262705"/>
              <a:chOff x="7376856" y="3586452"/>
              <a:chExt cx="1883116" cy="1262705"/>
            </a:xfrm>
          </p:grpSpPr>
          <p:grpSp>
            <p:nvGrpSpPr>
              <p:cNvPr id="28" name="Gruppieren 27">
                <a:extLst>
                  <a:ext uri="{FF2B5EF4-FFF2-40B4-BE49-F238E27FC236}">
                    <a16:creationId xmlns:a16="http://schemas.microsoft.com/office/drawing/2014/main" id="{204D1E38-4955-9304-EDCC-B513FE8A34EE}"/>
                  </a:ext>
                </a:extLst>
              </p:cNvPr>
              <p:cNvGrpSpPr/>
              <p:nvPr/>
            </p:nvGrpSpPr>
            <p:grpSpPr>
              <a:xfrm>
                <a:off x="7376856" y="3614666"/>
                <a:ext cx="1883116" cy="1234491"/>
                <a:chOff x="6638" y="272785"/>
                <a:chExt cx="2057485" cy="1234491"/>
              </a:xfrm>
            </p:grpSpPr>
            <p:sp>
              <p:nvSpPr>
                <p:cNvPr id="30" name="Rechteck 29">
                  <a:extLst>
                    <a:ext uri="{FF2B5EF4-FFF2-40B4-BE49-F238E27FC236}">
                      <a16:creationId xmlns:a16="http://schemas.microsoft.com/office/drawing/2014/main" id="{5A20314A-87CE-47D1-A722-78433C2FE5C5}"/>
                    </a:ext>
                  </a:extLst>
                </p:cNvPr>
                <p:cNvSpPr/>
                <p:nvPr/>
              </p:nvSpPr>
              <p:spPr>
                <a:xfrm>
                  <a:off x="6638" y="272785"/>
                  <a:ext cx="2057485" cy="1234491"/>
                </a:xfrm>
                <a:prstGeom prst="rect">
                  <a:avLst/>
                </a:prstGeom>
                <a:solidFill>
                  <a:schemeClr val="accent5"/>
                </a:solidFill>
                <a:ln w="38100">
                  <a:solidFill>
                    <a:schemeClr val="bg1">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de-DE" sz="1600"/>
                </a:p>
              </p:txBody>
            </p:sp>
            <p:sp>
              <p:nvSpPr>
                <p:cNvPr id="31" name="Textfeld 30">
                  <a:extLst>
                    <a:ext uri="{FF2B5EF4-FFF2-40B4-BE49-F238E27FC236}">
                      <a16:creationId xmlns:a16="http://schemas.microsoft.com/office/drawing/2014/main" id="{15EC31C8-8AAC-D8FE-F0EC-E20698E748A2}"/>
                    </a:ext>
                  </a:extLst>
                </p:cNvPr>
                <p:cNvSpPr txBox="1"/>
                <p:nvPr/>
              </p:nvSpPr>
              <p:spPr>
                <a:xfrm>
                  <a:off x="6638" y="279136"/>
                  <a:ext cx="2057485" cy="122677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r>
                    <a:rPr lang="en-GB" sz="1400" dirty="0">
                      <a:solidFill>
                        <a:schemeClr val="bg1"/>
                      </a:solidFill>
                      <a:ea typeface="Calibri" panose="020F0502020204030204" pitchFamily="34" charset="0"/>
                    </a:rPr>
                    <a:t>Professionele begeleiding</a:t>
                  </a:r>
                </a:p>
              </p:txBody>
            </p:sp>
          </p:grpSp>
          <p:sp>
            <p:nvSpPr>
              <p:cNvPr id="29" name="Textfeld 28">
                <a:extLst>
                  <a:ext uri="{FF2B5EF4-FFF2-40B4-BE49-F238E27FC236}">
                    <a16:creationId xmlns:a16="http://schemas.microsoft.com/office/drawing/2014/main" id="{3A716635-3A14-84E8-3FB6-187A628F6747}"/>
                  </a:ext>
                </a:extLst>
              </p:cNvPr>
              <p:cNvSpPr txBox="1"/>
              <p:nvPr/>
            </p:nvSpPr>
            <p:spPr>
              <a:xfrm>
                <a:off x="8855732" y="3586452"/>
                <a:ext cx="390218" cy="548434"/>
              </a:xfrm>
              <a:prstGeom prst="rect">
                <a:avLst/>
              </a:prstGeom>
              <a:noFill/>
              <a:ln>
                <a:noFill/>
              </a:ln>
            </p:spPr>
            <p:txBody>
              <a:bodyPr wrap="square" rtlCol="0">
                <a:spAutoFit/>
              </a:bodyPr>
              <a:lstStyle/>
              <a:p>
                <a:r>
                  <a:rPr lang="de-DE" sz="2400" b="1" dirty="0">
                    <a:solidFill>
                      <a:schemeClr val="accent1"/>
                    </a:solidFill>
                    <a:ea typeface="Calibri" panose="020F0502020204030204" pitchFamily="34" charset="0"/>
                  </a:rPr>
                  <a:t>5</a:t>
                </a:r>
                <a:endParaRPr lang="en-GB" sz="2400" b="1" dirty="0">
                  <a:solidFill>
                    <a:schemeClr val="accent1"/>
                  </a:solidFill>
                  <a:ea typeface="Calibri" panose="020F0502020204030204" pitchFamily="34" charset="0"/>
                </a:endParaRPr>
              </a:p>
            </p:txBody>
          </p:sp>
        </p:grpSp>
        <p:sp>
          <p:nvSpPr>
            <p:cNvPr id="25" name="Textfeld 24">
              <a:extLst>
                <a:ext uri="{FF2B5EF4-FFF2-40B4-BE49-F238E27FC236}">
                  <a16:creationId xmlns:a16="http://schemas.microsoft.com/office/drawing/2014/main" id="{51E06A46-4DBF-9425-4B19-7939E114D51E}"/>
                </a:ext>
              </a:extLst>
            </p:cNvPr>
            <p:cNvSpPr txBox="1"/>
            <p:nvPr/>
          </p:nvSpPr>
          <p:spPr>
            <a:xfrm>
              <a:off x="1882739" y="5279881"/>
              <a:ext cx="1883115" cy="621558"/>
            </a:xfrm>
            <a:prstGeom prst="rect">
              <a:avLst/>
            </a:prstGeom>
            <a:noFill/>
          </p:spPr>
          <p:txBody>
            <a:bodyPr wrap="square" rtlCol="0">
              <a:spAutoFit/>
            </a:bodyPr>
            <a:lstStyle/>
            <a:p>
              <a:pPr algn="ctr"/>
              <a:r>
                <a:rPr lang="de-DE" sz="1400" b="1" dirty="0">
                  <a:ea typeface="Calibri" panose="020F0502020204030204" pitchFamily="34" charset="0"/>
                </a:rPr>
                <a:t>DIGITAAL LEIDERSCHAP</a:t>
              </a:r>
              <a:endParaRPr lang="en-GB" sz="1400" b="1" dirty="0">
                <a:ea typeface="Calibri" panose="020F0502020204030204" pitchFamily="34" charset="0"/>
              </a:endParaRPr>
            </a:p>
          </p:txBody>
        </p:sp>
        <p:sp>
          <p:nvSpPr>
            <p:cNvPr id="26" name="Textfeld 25">
              <a:extLst>
                <a:ext uri="{FF2B5EF4-FFF2-40B4-BE49-F238E27FC236}">
                  <a16:creationId xmlns:a16="http://schemas.microsoft.com/office/drawing/2014/main" id="{DA67C3B5-6F02-2C20-A72C-F2708AB307C7}"/>
                </a:ext>
              </a:extLst>
            </p:cNvPr>
            <p:cNvSpPr txBox="1"/>
            <p:nvPr/>
          </p:nvSpPr>
          <p:spPr>
            <a:xfrm>
              <a:off x="4772622" y="5287018"/>
              <a:ext cx="1883115" cy="621558"/>
            </a:xfrm>
            <a:prstGeom prst="rect">
              <a:avLst/>
            </a:prstGeom>
            <a:noFill/>
          </p:spPr>
          <p:txBody>
            <a:bodyPr wrap="square" rtlCol="0">
              <a:spAutoFit/>
            </a:bodyPr>
            <a:lstStyle/>
            <a:p>
              <a:pPr algn="ctr"/>
              <a:r>
                <a:rPr lang="de-DE" sz="1400" b="1" dirty="0">
                  <a:ea typeface="Calibri" panose="020F0502020204030204" pitchFamily="34" charset="0"/>
                </a:rPr>
                <a:t>VROUWELIJK LEIDERSCHAP</a:t>
              </a:r>
              <a:endParaRPr lang="en-GB" sz="1400" b="1" dirty="0">
                <a:ea typeface="Calibri" panose="020F0502020204030204" pitchFamily="34" charset="0"/>
              </a:endParaRPr>
            </a:p>
          </p:txBody>
        </p:sp>
        <p:sp>
          <p:nvSpPr>
            <p:cNvPr id="27" name="Textfeld 26">
              <a:extLst>
                <a:ext uri="{FF2B5EF4-FFF2-40B4-BE49-F238E27FC236}">
                  <a16:creationId xmlns:a16="http://schemas.microsoft.com/office/drawing/2014/main" id="{1775FFE5-5274-F5FD-7FF3-ADB65CC83510}"/>
                </a:ext>
              </a:extLst>
            </p:cNvPr>
            <p:cNvSpPr txBox="1"/>
            <p:nvPr/>
          </p:nvSpPr>
          <p:spPr>
            <a:xfrm>
              <a:off x="7675639" y="5273858"/>
              <a:ext cx="1883115" cy="642832"/>
            </a:xfrm>
            <a:prstGeom prst="rect">
              <a:avLst/>
            </a:prstGeom>
            <a:noFill/>
          </p:spPr>
          <p:txBody>
            <a:bodyPr wrap="square" rtlCol="0">
              <a:spAutoFit/>
            </a:bodyPr>
            <a:lstStyle/>
            <a:p>
              <a:pPr algn="ctr"/>
              <a:r>
                <a:rPr lang="de-DE" sz="1400" b="1" dirty="0">
                  <a:ea typeface="Calibri" panose="020F0502020204030204" pitchFamily="34" charset="0"/>
                </a:rPr>
                <a:t>SAMENVATTING</a:t>
              </a:r>
            </a:p>
            <a:p>
              <a:pPr algn="ctr"/>
              <a:r>
                <a:rPr lang="de-DE" sz="1400" b="1" dirty="0">
                  <a:ea typeface="Calibri" panose="020F0502020204030204" pitchFamily="34" charset="0"/>
                </a:rPr>
                <a:t>AANPAK</a:t>
              </a:r>
              <a:endParaRPr lang="en-GB" sz="1400" b="1" dirty="0">
                <a:ea typeface="Calibri" panose="020F0502020204030204" pitchFamily="34" charset="0"/>
              </a:endParaRPr>
            </a:p>
          </p:txBody>
        </p:sp>
      </p:grpSp>
    </p:spTree>
    <p:extLst>
      <p:ext uri="{BB962C8B-B14F-4D97-AF65-F5344CB8AC3E}">
        <p14:creationId xmlns:p14="http://schemas.microsoft.com/office/powerpoint/2010/main" val="343667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52C2D71-8AA7-DEBF-EBBF-FF297C4134E2}"/>
              </a:ext>
            </a:extLst>
          </p:cNvPr>
          <p:cNvSpPr>
            <a:spLocks noGrp="1"/>
          </p:cNvSpPr>
          <p:nvPr>
            <p:ph idx="1"/>
          </p:nvPr>
        </p:nvSpPr>
        <p:spPr>
          <a:xfrm>
            <a:off x="4944360" y="2905367"/>
            <a:ext cx="508887" cy="4351338"/>
          </a:xfrm>
        </p:spPr>
        <p:txBody>
          <a:bodyPr>
            <a:noAutofit/>
          </a:bodyPr>
          <a:lstStyle/>
          <a:p>
            <a:pPr marL="0" indent="0">
              <a:lnSpc>
                <a:spcPct val="150000"/>
              </a:lnSpc>
              <a:buNone/>
            </a:pPr>
            <a:r>
              <a:rPr lang="en-GB" sz="2000" b="1" dirty="0">
                <a:solidFill>
                  <a:schemeClr val="accent2"/>
                </a:solidFill>
                <a:latin typeface="+mj-lt"/>
              </a:rPr>
              <a:t>V</a:t>
            </a:r>
          </a:p>
          <a:p>
            <a:pPr marL="0" indent="0">
              <a:lnSpc>
                <a:spcPct val="150000"/>
              </a:lnSpc>
              <a:buNone/>
            </a:pPr>
            <a:r>
              <a:rPr lang="en-GB" sz="2000" b="1" dirty="0">
                <a:solidFill>
                  <a:schemeClr val="accent2"/>
                </a:solidFill>
                <a:latin typeface="+mj-lt"/>
              </a:rPr>
              <a:t>U</a:t>
            </a:r>
          </a:p>
          <a:p>
            <a:pPr marL="0" indent="0">
              <a:lnSpc>
                <a:spcPct val="150000"/>
              </a:lnSpc>
              <a:buNone/>
            </a:pPr>
            <a:r>
              <a:rPr lang="en-GB" sz="2000" b="1" dirty="0">
                <a:solidFill>
                  <a:schemeClr val="accent2"/>
                </a:solidFill>
                <a:latin typeface="+mj-lt"/>
              </a:rPr>
              <a:t>C</a:t>
            </a:r>
          </a:p>
          <a:p>
            <a:pPr marL="0" indent="0">
              <a:lnSpc>
                <a:spcPct val="150000"/>
              </a:lnSpc>
              <a:buNone/>
            </a:pPr>
            <a:r>
              <a:rPr lang="en-GB" sz="2000" b="1" dirty="0">
                <a:solidFill>
                  <a:schemeClr val="accent2"/>
                </a:solidFill>
                <a:latin typeface="+mj-lt"/>
              </a:rPr>
              <a:t>A</a:t>
            </a:r>
          </a:p>
        </p:txBody>
      </p:sp>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14</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de-DE" dirty="0" err="1"/>
              <a:t>Eindreflectie</a:t>
            </a:r>
            <a:endParaRPr lang="de-DE" dirty="0">
              <a:latin typeface="+mj-lt"/>
            </a:endParaRPr>
          </a:p>
        </p:txBody>
      </p:sp>
      <p:sp>
        <p:nvSpPr>
          <p:cNvPr id="6" name="Textfeld 5">
            <a:extLst>
              <a:ext uri="{FF2B5EF4-FFF2-40B4-BE49-F238E27FC236}">
                <a16:creationId xmlns:a16="http://schemas.microsoft.com/office/drawing/2014/main" id="{1F64CD6F-FFF3-4546-C0A0-FE2947F2DA17}"/>
              </a:ext>
            </a:extLst>
          </p:cNvPr>
          <p:cNvSpPr txBox="1"/>
          <p:nvPr/>
        </p:nvSpPr>
        <p:spPr>
          <a:xfrm>
            <a:off x="5332250" y="2969493"/>
            <a:ext cx="1982658"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Volatiliteit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Onzekerheid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Complexiteit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Dubbelzinnigheid </a:t>
            </a:r>
          </a:p>
        </p:txBody>
      </p:sp>
      <p:sp>
        <p:nvSpPr>
          <p:cNvPr id="5" name="Inhaltsplatzhalter 1">
            <a:extLst>
              <a:ext uri="{FF2B5EF4-FFF2-40B4-BE49-F238E27FC236}">
                <a16:creationId xmlns:a16="http://schemas.microsoft.com/office/drawing/2014/main" id="{73386F5E-EB73-C5AE-4BA3-1A46AE07DA41}"/>
              </a:ext>
            </a:extLst>
          </p:cNvPr>
          <p:cNvSpPr txBox="1">
            <a:spLocks/>
          </p:cNvSpPr>
          <p:nvPr/>
        </p:nvSpPr>
        <p:spPr>
          <a:xfrm>
            <a:off x="327401" y="2825727"/>
            <a:ext cx="2545182" cy="275319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latin typeface="Jost" pitchFamily="2" charset="0"/>
                <a:ea typeface="Jost" pitchFamily="2" charset="0"/>
              </a:rPr>
              <a:t>Digitalisering en digitale transformatie</a:t>
            </a:r>
          </a:p>
          <a:p>
            <a:pPr>
              <a:lnSpc>
                <a:spcPct val="250000"/>
              </a:lnSpc>
              <a:spcBef>
                <a:spcPts val="0"/>
              </a:spcBef>
            </a:pPr>
            <a:r>
              <a:rPr lang="en-GB" sz="1800" dirty="0">
                <a:latin typeface="Jost" pitchFamily="2" charset="0"/>
                <a:ea typeface="Jost" pitchFamily="2" charset="0"/>
              </a:rPr>
              <a:t>Nieuw werk</a:t>
            </a:r>
          </a:p>
          <a:p>
            <a:pPr>
              <a:lnSpc>
                <a:spcPct val="250000"/>
              </a:lnSpc>
              <a:spcBef>
                <a:spcPts val="0"/>
              </a:spcBef>
            </a:pPr>
            <a:r>
              <a:rPr lang="en-GB" sz="1800" dirty="0" err="1">
                <a:latin typeface="Jost" pitchFamily="2" charset="0"/>
                <a:ea typeface="Jost" pitchFamily="2" charset="0"/>
              </a:rPr>
              <a:t>Gelijkheids-inspanningen</a:t>
            </a:r>
            <a:r>
              <a:rPr lang="en-GB" sz="1800" dirty="0">
                <a:latin typeface="Jost" pitchFamily="2" charset="0"/>
                <a:ea typeface="Jost" pitchFamily="2" charset="0"/>
              </a:rPr>
              <a:t> </a:t>
            </a: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9074844" y="2829287"/>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9583731" y="2944912"/>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Visie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err="1">
                <a:solidFill>
                  <a:prstClr val="black"/>
                </a:solidFill>
                <a:latin typeface="+mj-lt"/>
                <a:cs typeface="Arial" panose="020B0604020202020204" pitchFamily="34" charset="0"/>
              </a:rPr>
              <a:t>Inzicht</a:t>
            </a:r>
            <a:endPar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Duidelijkheid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Behendigheid </a:t>
            </a:r>
          </a:p>
        </p:txBody>
      </p:sp>
      <p:sp>
        <p:nvSpPr>
          <p:cNvPr id="11" name="Pfeil: nach rechts 10">
            <a:extLst>
              <a:ext uri="{FF2B5EF4-FFF2-40B4-BE49-F238E27FC236}">
                <a16:creationId xmlns:a16="http://schemas.microsoft.com/office/drawing/2014/main" id="{18588B5D-E119-9BF9-9C77-CB1B5B5DCC08}"/>
              </a:ext>
            </a:extLst>
          </p:cNvPr>
          <p:cNvSpPr/>
          <p:nvPr/>
        </p:nvSpPr>
        <p:spPr>
          <a:xfrm>
            <a:off x="2664179" y="2997790"/>
            <a:ext cx="1888453"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F73E69F-9379-753E-19F6-01FB0995405D}"/>
              </a:ext>
            </a:extLst>
          </p:cNvPr>
          <p:cNvSpPr txBox="1"/>
          <p:nvPr/>
        </p:nvSpPr>
        <p:spPr>
          <a:xfrm>
            <a:off x="7186390" y="5646276"/>
            <a:ext cx="4421499" cy="261610"/>
          </a:xfrm>
          <a:prstGeom prst="rect">
            <a:avLst/>
          </a:prstGeom>
          <a:noFill/>
        </p:spPr>
        <p:txBody>
          <a:bodyPr wrap="square" rtlCol="0">
            <a:spAutoFit/>
          </a:bodyPr>
          <a:lstStyle>
            <a:defPPr>
              <a:defRPr lang="de-DE"/>
            </a:defPPr>
            <a:lvl1pPr>
              <a:defRPr sz="1100"/>
            </a:lvl1pPr>
          </a:lstStyle>
          <a:p>
            <a:pPr algn="ctr"/>
            <a:r>
              <a:rPr lang="en-US" dirty="0"/>
              <a:t>Johansen (2012)</a:t>
            </a:r>
            <a:endParaRPr lang="en-GB" dirty="0"/>
          </a:p>
        </p:txBody>
      </p:sp>
      <p:sp>
        <p:nvSpPr>
          <p:cNvPr id="14" name="Textfeld 13">
            <a:extLst>
              <a:ext uri="{FF2B5EF4-FFF2-40B4-BE49-F238E27FC236}">
                <a16:creationId xmlns:a16="http://schemas.microsoft.com/office/drawing/2014/main" id="{4FCC9F41-BE95-E5FB-F709-8E125E718241}"/>
              </a:ext>
            </a:extLst>
          </p:cNvPr>
          <p:cNvSpPr txBox="1"/>
          <p:nvPr/>
        </p:nvSpPr>
        <p:spPr>
          <a:xfrm>
            <a:off x="2925694" y="5620818"/>
            <a:ext cx="4421499" cy="261610"/>
          </a:xfrm>
          <a:prstGeom prst="rect">
            <a:avLst/>
          </a:prstGeom>
          <a:noFill/>
        </p:spPr>
        <p:txBody>
          <a:bodyPr wrap="square" rtlCol="0">
            <a:spAutoFit/>
          </a:bodyPr>
          <a:lstStyle>
            <a:defPPr>
              <a:defRPr lang="de-DE"/>
            </a:defPPr>
            <a:lvl1pPr>
              <a:defRPr sz="1100"/>
            </a:lvl1pPr>
          </a:lstStyle>
          <a:p>
            <a:pPr algn="ctr"/>
            <a:r>
              <a:rPr lang="en-US" dirty="0"/>
              <a:t>Kapper (1992)</a:t>
            </a:r>
            <a:endParaRPr lang="en-GB" dirty="0"/>
          </a:p>
        </p:txBody>
      </p:sp>
      <p:pic>
        <p:nvPicPr>
          <p:cNvPr id="10" name="Grafik 9" descr="Playbook mit einfarbiger Füllung">
            <a:extLst>
              <a:ext uri="{FF2B5EF4-FFF2-40B4-BE49-F238E27FC236}">
                <a16:creationId xmlns:a16="http://schemas.microsoft.com/office/drawing/2014/main" id="{007A17E3-C497-D12D-D88F-785858849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822" y="1692274"/>
            <a:ext cx="914400" cy="914400"/>
          </a:xfrm>
          <a:prstGeom prst="rect">
            <a:avLst/>
          </a:prstGeom>
        </p:spPr>
      </p:pic>
      <p:sp>
        <p:nvSpPr>
          <p:cNvPr id="15" name="Textfeld 14">
            <a:extLst>
              <a:ext uri="{FF2B5EF4-FFF2-40B4-BE49-F238E27FC236}">
                <a16:creationId xmlns:a16="http://schemas.microsoft.com/office/drawing/2014/main" id="{09C99821-E5D0-5AF9-0412-6922D19932D8}"/>
              </a:ext>
            </a:extLst>
          </p:cNvPr>
          <p:cNvSpPr txBox="1"/>
          <p:nvPr/>
        </p:nvSpPr>
        <p:spPr>
          <a:xfrm>
            <a:off x="1552221" y="1964169"/>
            <a:ext cx="2071511" cy="369332"/>
          </a:xfrm>
          <a:prstGeom prst="rect">
            <a:avLst/>
          </a:prstGeom>
          <a:noFill/>
        </p:spPr>
        <p:txBody>
          <a:bodyPr wrap="square" rtlCol="0">
            <a:spAutoFit/>
          </a:bodyPr>
          <a:lstStyle/>
          <a:p>
            <a:r>
              <a:rPr lang="de-DE" b="1" dirty="0"/>
              <a:t>Uitdagingen</a:t>
            </a:r>
          </a:p>
        </p:txBody>
      </p:sp>
      <p:pic>
        <p:nvPicPr>
          <p:cNvPr id="17" name="Grafik 16" descr="Mit gekreuzten Drähten verbundene Bälle">
            <a:extLst>
              <a:ext uri="{FF2B5EF4-FFF2-40B4-BE49-F238E27FC236}">
                <a16:creationId xmlns:a16="http://schemas.microsoft.com/office/drawing/2014/main" id="{BA5A8940-BE68-68E9-FB88-A8F82ABBE7B4}"/>
              </a:ext>
            </a:extLst>
          </p:cNvPr>
          <p:cNvPicPr>
            <a:picLocks noChangeAspect="1"/>
          </p:cNvPicPr>
          <p:nvPr/>
        </p:nvPicPr>
        <p:blipFill>
          <a:blip r:embed="rId5"/>
          <a:stretch>
            <a:fillRect/>
          </a:stretch>
        </p:blipFill>
        <p:spPr>
          <a:xfrm>
            <a:off x="4972783" y="1844276"/>
            <a:ext cx="929590" cy="603386"/>
          </a:xfrm>
          <a:prstGeom prst="rect">
            <a:avLst/>
          </a:prstGeom>
        </p:spPr>
      </p:pic>
      <p:sp>
        <p:nvSpPr>
          <p:cNvPr id="18" name="Textfeld 17">
            <a:extLst>
              <a:ext uri="{FF2B5EF4-FFF2-40B4-BE49-F238E27FC236}">
                <a16:creationId xmlns:a16="http://schemas.microsoft.com/office/drawing/2014/main" id="{02179804-465D-6872-0E63-051C07D3D5B3}"/>
              </a:ext>
            </a:extLst>
          </p:cNvPr>
          <p:cNvSpPr txBox="1"/>
          <p:nvPr/>
        </p:nvSpPr>
        <p:spPr>
          <a:xfrm>
            <a:off x="6126603" y="1961303"/>
            <a:ext cx="2071511" cy="369332"/>
          </a:xfrm>
          <a:prstGeom prst="rect">
            <a:avLst/>
          </a:prstGeom>
          <a:noFill/>
        </p:spPr>
        <p:txBody>
          <a:bodyPr wrap="square" rtlCol="0">
            <a:spAutoFit/>
          </a:bodyPr>
          <a:lstStyle/>
          <a:p>
            <a:r>
              <a:rPr lang="de-DE" b="1" dirty="0"/>
              <a:t>Kader</a:t>
            </a:r>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02031"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9916431" y="1972584"/>
            <a:ext cx="2071511" cy="369332"/>
          </a:xfrm>
          <a:prstGeom prst="rect">
            <a:avLst/>
          </a:prstGeom>
          <a:noFill/>
        </p:spPr>
        <p:txBody>
          <a:bodyPr wrap="square" rtlCol="0">
            <a:spAutoFit/>
          </a:bodyPr>
          <a:lstStyle/>
          <a:p>
            <a:r>
              <a:rPr lang="de-DE" b="1" dirty="0"/>
              <a:t>Benadering</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7387721" y="2943605"/>
            <a:ext cx="16143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3">
            <a:extLst>
              <a:ext uri="{FF2B5EF4-FFF2-40B4-BE49-F238E27FC236}">
                <a16:creationId xmlns:a16="http://schemas.microsoft.com/office/drawing/2014/main" id="{58094B6D-4548-A033-8943-ECA4B5CF01D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29851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6E037D-9649-AEE5-B0F2-2C8D743DA611}"/>
              </a:ext>
            </a:extLst>
          </p:cNvPr>
          <p:cNvSpPr>
            <a:spLocks noGrp="1"/>
          </p:cNvSpPr>
          <p:nvPr>
            <p:ph type="sldNum" sz="quarter" idx="12"/>
          </p:nvPr>
        </p:nvSpPr>
        <p:spPr/>
        <p:txBody>
          <a:bodyPr/>
          <a:lstStyle/>
          <a:p>
            <a:fld id="{35ACAA2A-A583-422A-97F0-9DEA9756D41B}" type="slidenum">
              <a:rPr lang="de-DE" smtClean="0"/>
              <a:t>15</a:t>
            </a:fld>
            <a:endParaRPr lang="de-DE"/>
          </a:p>
        </p:txBody>
      </p:sp>
      <p:sp>
        <p:nvSpPr>
          <p:cNvPr id="2" name="Titel 1">
            <a:extLst>
              <a:ext uri="{FF2B5EF4-FFF2-40B4-BE49-F238E27FC236}">
                <a16:creationId xmlns:a16="http://schemas.microsoft.com/office/drawing/2014/main" id="{38670FFB-2BB1-38AC-8DB3-339EE3F5F4F5}"/>
              </a:ext>
            </a:extLst>
          </p:cNvPr>
          <p:cNvSpPr>
            <a:spLocks noGrp="1"/>
          </p:cNvSpPr>
          <p:nvPr>
            <p:ph type="title"/>
          </p:nvPr>
        </p:nvSpPr>
        <p:spPr/>
        <p:txBody>
          <a:bodyPr/>
          <a:lstStyle/>
          <a:p>
            <a:r>
              <a:rPr lang="de-DE" dirty="0" err="1"/>
              <a:t>Eindreflectie</a:t>
            </a:r>
            <a:endParaRPr lang="de-DE" dirty="0">
              <a:latin typeface="+mj-lt"/>
            </a:endParaRPr>
          </a:p>
        </p:txBody>
      </p:sp>
      <p:sp>
        <p:nvSpPr>
          <p:cNvPr id="8" name="Inhaltsplatzhalter 2">
            <a:extLst>
              <a:ext uri="{FF2B5EF4-FFF2-40B4-BE49-F238E27FC236}">
                <a16:creationId xmlns:a16="http://schemas.microsoft.com/office/drawing/2014/main" id="{1FE57A70-8CFC-7D31-D9B7-9C9A4A2C58A3}"/>
              </a:ext>
            </a:extLst>
          </p:cNvPr>
          <p:cNvSpPr txBox="1">
            <a:spLocks/>
          </p:cNvSpPr>
          <p:nvPr/>
        </p:nvSpPr>
        <p:spPr>
          <a:xfrm>
            <a:off x="1923004" y="2906312"/>
            <a:ext cx="508887"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itchFamily="2" charset="2"/>
              <a:buNone/>
            </a:pPr>
            <a:r>
              <a:rPr lang="en-GB" sz="2000" b="1" dirty="0">
                <a:solidFill>
                  <a:schemeClr val="accent2"/>
                </a:solidFill>
                <a:latin typeface="+mj-lt"/>
              </a:rPr>
              <a:t>V</a:t>
            </a:r>
          </a:p>
          <a:p>
            <a:pPr marL="0" indent="0">
              <a:lnSpc>
                <a:spcPct val="150000"/>
              </a:lnSpc>
              <a:buFont typeface="Wingdings" pitchFamily="2" charset="2"/>
              <a:buNone/>
            </a:pPr>
            <a:r>
              <a:rPr lang="en-GB" sz="2000" b="1" dirty="0">
                <a:solidFill>
                  <a:schemeClr val="accent2"/>
                </a:solidFill>
                <a:latin typeface="+mj-lt"/>
              </a:rPr>
              <a:t>U</a:t>
            </a:r>
          </a:p>
          <a:p>
            <a:pPr marL="0" indent="0">
              <a:lnSpc>
                <a:spcPct val="150000"/>
              </a:lnSpc>
              <a:buFont typeface="Wingdings" pitchFamily="2" charset="2"/>
              <a:buNone/>
            </a:pPr>
            <a:r>
              <a:rPr lang="en-GB" sz="2000" b="1" dirty="0">
                <a:solidFill>
                  <a:schemeClr val="accent2"/>
                </a:solidFill>
                <a:latin typeface="+mj-lt"/>
              </a:rPr>
              <a:t>C</a:t>
            </a:r>
          </a:p>
          <a:p>
            <a:pPr marL="0" indent="0">
              <a:lnSpc>
                <a:spcPct val="150000"/>
              </a:lnSpc>
              <a:buFont typeface="Wingdings" pitchFamily="2" charset="2"/>
              <a:buNone/>
            </a:pPr>
            <a:r>
              <a:rPr lang="en-GB" sz="2000" b="1" dirty="0">
                <a:solidFill>
                  <a:schemeClr val="accent2"/>
                </a:solidFill>
                <a:latin typeface="+mj-lt"/>
              </a:rPr>
              <a:t>A</a:t>
            </a:r>
          </a:p>
        </p:txBody>
      </p:sp>
      <p:sp>
        <p:nvSpPr>
          <p:cNvPr id="9" name="Textfeld 8">
            <a:extLst>
              <a:ext uri="{FF2B5EF4-FFF2-40B4-BE49-F238E27FC236}">
                <a16:creationId xmlns:a16="http://schemas.microsoft.com/office/drawing/2014/main" id="{A644A588-F89E-1B76-8870-BEC534CBE629}"/>
              </a:ext>
            </a:extLst>
          </p:cNvPr>
          <p:cNvSpPr txBox="1"/>
          <p:nvPr/>
        </p:nvSpPr>
        <p:spPr>
          <a:xfrm>
            <a:off x="2336491" y="2908950"/>
            <a:ext cx="1834126" cy="2173031"/>
          </a:xfrm>
          <a:prstGeom prst="rect">
            <a:avLst/>
          </a:prstGeom>
          <a:noFill/>
        </p:spPr>
        <p:txBody>
          <a:bodyPr wrap="square">
            <a:spAutoFit/>
          </a:bodyPr>
          <a:lstStyle/>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Visie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lang="en-GB" dirty="0" err="1">
                <a:solidFill>
                  <a:prstClr val="black"/>
                </a:solidFill>
                <a:latin typeface="+mj-lt"/>
                <a:cs typeface="Arial" panose="020B0604020202020204" pitchFamily="34" charset="0"/>
              </a:rPr>
              <a:t>Inzicht</a:t>
            </a: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Duidelijkheid </a:t>
            </a:r>
          </a:p>
          <a:p>
            <a:pPr marR="0" lvl="0" algn="l" defTabSz="914400" rtl="0" eaLnBrk="1" fontAlgn="auto" latinLnBrk="0" hangingPunct="1">
              <a:lnSpc>
                <a:spcPct val="150000"/>
              </a:lnSpc>
              <a:spcBef>
                <a:spcPts val="1200"/>
              </a:spcBef>
              <a:spcAft>
                <a:spcPts val="0"/>
              </a:spcAft>
              <a:buClr>
                <a:srgbClr val="D34817">
                  <a:lumMod val="75000"/>
                </a:srgbClr>
              </a:buClr>
              <a:buSzPct val="85000"/>
              <a:tabLst/>
              <a:defRPr/>
            </a:pPr>
            <a:r>
              <a:rPr kumimoji="0" lang="en-GB"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Behendigheid </a:t>
            </a:r>
          </a:p>
        </p:txBody>
      </p:sp>
      <p:sp>
        <p:nvSpPr>
          <p:cNvPr id="13" name="Textfeld 12">
            <a:extLst>
              <a:ext uri="{FF2B5EF4-FFF2-40B4-BE49-F238E27FC236}">
                <a16:creationId xmlns:a16="http://schemas.microsoft.com/office/drawing/2014/main" id="{3F73E69F-9379-753E-19F6-01FB0995405D}"/>
              </a:ext>
            </a:extLst>
          </p:cNvPr>
          <p:cNvSpPr txBox="1"/>
          <p:nvPr/>
        </p:nvSpPr>
        <p:spPr>
          <a:xfrm>
            <a:off x="6651" y="5646276"/>
            <a:ext cx="4421499" cy="261610"/>
          </a:xfrm>
          <a:prstGeom prst="rect">
            <a:avLst/>
          </a:prstGeom>
          <a:noFill/>
        </p:spPr>
        <p:txBody>
          <a:bodyPr wrap="square" rtlCol="0">
            <a:spAutoFit/>
          </a:bodyPr>
          <a:lstStyle>
            <a:defPPr>
              <a:defRPr lang="de-DE"/>
            </a:defPPr>
            <a:lvl1pPr>
              <a:defRPr sz="1100"/>
            </a:lvl1pPr>
          </a:lstStyle>
          <a:p>
            <a:pPr algn="ctr"/>
            <a:r>
              <a:rPr lang="en-US" dirty="0"/>
              <a:t>Johansen (2012)</a:t>
            </a:r>
            <a:endParaRPr lang="en-GB" dirty="0"/>
          </a:p>
        </p:txBody>
      </p:sp>
      <p:pic>
        <p:nvPicPr>
          <p:cNvPr id="20" name="Grafik 19" descr="Brainstorming Silhouette">
            <a:extLst>
              <a:ext uri="{FF2B5EF4-FFF2-40B4-BE49-F238E27FC236}">
                <a16:creationId xmlns:a16="http://schemas.microsoft.com/office/drawing/2014/main" id="{03E8F430-C664-28B8-4588-5CA56E324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2292" y="1688065"/>
            <a:ext cx="914400" cy="914400"/>
          </a:xfrm>
          <a:prstGeom prst="rect">
            <a:avLst/>
          </a:prstGeom>
        </p:spPr>
      </p:pic>
      <p:sp>
        <p:nvSpPr>
          <p:cNvPr id="21" name="Textfeld 20">
            <a:extLst>
              <a:ext uri="{FF2B5EF4-FFF2-40B4-BE49-F238E27FC236}">
                <a16:creationId xmlns:a16="http://schemas.microsoft.com/office/drawing/2014/main" id="{D1ACA1C1-114C-2D0F-1411-5722C78B30D4}"/>
              </a:ext>
            </a:extLst>
          </p:cNvPr>
          <p:cNvSpPr txBox="1"/>
          <p:nvPr/>
        </p:nvSpPr>
        <p:spPr>
          <a:xfrm>
            <a:off x="2736692" y="1972584"/>
            <a:ext cx="2071511" cy="369332"/>
          </a:xfrm>
          <a:prstGeom prst="rect">
            <a:avLst/>
          </a:prstGeom>
          <a:noFill/>
        </p:spPr>
        <p:txBody>
          <a:bodyPr wrap="square" rtlCol="0">
            <a:spAutoFit/>
          </a:bodyPr>
          <a:lstStyle/>
          <a:p>
            <a:r>
              <a:rPr lang="de-DE" b="1" dirty="0"/>
              <a:t>Benadering</a:t>
            </a:r>
          </a:p>
        </p:txBody>
      </p:sp>
      <p:sp>
        <p:nvSpPr>
          <p:cNvPr id="22" name="Pfeil: nach rechts 21">
            <a:extLst>
              <a:ext uri="{FF2B5EF4-FFF2-40B4-BE49-F238E27FC236}">
                <a16:creationId xmlns:a16="http://schemas.microsoft.com/office/drawing/2014/main" id="{20F85F2E-3274-0498-41F0-5FDE185A3084}"/>
              </a:ext>
            </a:extLst>
          </p:cNvPr>
          <p:cNvSpPr/>
          <p:nvPr/>
        </p:nvSpPr>
        <p:spPr>
          <a:xfrm>
            <a:off x="4729179" y="2906312"/>
            <a:ext cx="2071510" cy="22248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
            <a:extLst>
              <a:ext uri="{FF2B5EF4-FFF2-40B4-BE49-F238E27FC236}">
                <a16:creationId xmlns:a16="http://schemas.microsoft.com/office/drawing/2014/main" id="{F86A2226-A893-EBA5-F556-6A2596433066}"/>
              </a:ext>
            </a:extLst>
          </p:cNvPr>
          <p:cNvSpPr>
            <a:spLocks noGrp="1"/>
          </p:cNvSpPr>
          <p:nvPr>
            <p:ph idx="1"/>
          </p:nvPr>
        </p:nvSpPr>
        <p:spPr>
          <a:xfrm>
            <a:off x="7310175" y="1891703"/>
            <a:ext cx="4115901" cy="4016183"/>
          </a:xfrm>
        </p:spPr>
        <p:txBody>
          <a:bodyPr anchor="ctr">
            <a:normAutofit/>
          </a:bodyPr>
          <a:lstStyle/>
          <a:p>
            <a:pPr>
              <a:lnSpc>
                <a:spcPct val="250000"/>
              </a:lnSpc>
              <a:spcBef>
                <a:spcPts val="0"/>
              </a:spcBef>
            </a:pPr>
            <a:r>
              <a:rPr lang="en-GB" sz="2800" dirty="0">
                <a:latin typeface="Jost" pitchFamily="2" charset="0"/>
                <a:ea typeface="Jost" pitchFamily="2" charset="0"/>
              </a:rPr>
              <a:t>Digitaal leiderschap</a:t>
            </a:r>
          </a:p>
          <a:p>
            <a:pPr>
              <a:lnSpc>
                <a:spcPct val="120000"/>
              </a:lnSpc>
              <a:spcBef>
                <a:spcPts val="0"/>
              </a:spcBef>
            </a:pPr>
            <a:r>
              <a:rPr lang="en-GB" sz="2800" dirty="0">
                <a:latin typeface="Jost" pitchFamily="2" charset="0"/>
                <a:ea typeface="Jost" pitchFamily="2" charset="0"/>
              </a:rPr>
              <a:t>Empowerment van vrouwen </a:t>
            </a:r>
            <a:r>
              <a:rPr lang="en-GB" sz="2000" dirty="0">
                <a:latin typeface="Jost" pitchFamily="2" charset="0"/>
                <a:ea typeface="Jost" pitchFamily="2" charset="0"/>
              </a:rPr>
              <a:t>(zonder anderen te benadelen)</a:t>
            </a:r>
          </a:p>
          <a:p>
            <a:pPr>
              <a:lnSpc>
                <a:spcPct val="120000"/>
              </a:lnSpc>
              <a:spcBef>
                <a:spcPts val="0"/>
              </a:spcBef>
            </a:pPr>
            <a:r>
              <a:rPr lang="en-GB" sz="2800" dirty="0" err="1">
                <a:latin typeface="Jost" pitchFamily="2" charset="0"/>
                <a:ea typeface="Jost" pitchFamily="2" charset="0"/>
              </a:rPr>
              <a:t>Begeleidingsaanpak</a:t>
            </a:r>
            <a:endParaRPr lang="en-GB" sz="2800" dirty="0">
              <a:latin typeface="Jost" pitchFamily="2" charset="0"/>
              <a:ea typeface="Jost" pitchFamily="2" charset="0"/>
            </a:endParaRPr>
          </a:p>
        </p:txBody>
      </p:sp>
      <p:pic>
        <p:nvPicPr>
          <p:cNvPr id="23" name="Grafik 22" descr="Warenbestand Silhouette">
            <a:extLst>
              <a:ext uri="{FF2B5EF4-FFF2-40B4-BE49-F238E27FC236}">
                <a16:creationId xmlns:a16="http://schemas.microsoft.com/office/drawing/2014/main" id="{290F0E39-3EA9-0CB6-74E3-8E837C47D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0175" y="1700050"/>
            <a:ext cx="914400" cy="914400"/>
          </a:xfrm>
          <a:prstGeom prst="rect">
            <a:avLst/>
          </a:prstGeom>
        </p:spPr>
      </p:pic>
      <p:sp>
        <p:nvSpPr>
          <p:cNvPr id="24" name="Textfeld 23">
            <a:extLst>
              <a:ext uri="{FF2B5EF4-FFF2-40B4-BE49-F238E27FC236}">
                <a16:creationId xmlns:a16="http://schemas.microsoft.com/office/drawing/2014/main" id="{563D23E4-EF59-A09E-908E-E9DFBAE1E7FC}"/>
              </a:ext>
            </a:extLst>
          </p:cNvPr>
          <p:cNvSpPr txBox="1"/>
          <p:nvPr/>
        </p:nvSpPr>
        <p:spPr>
          <a:xfrm>
            <a:off x="8298197" y="1972584"/>
            <a:ext cx="2071511" cy="369332"/>
          </a:xfrm>
          <a:prstGeom prst="rect">
            <a:avLst/>
          </a:prstGeom>
          <a:noFill/>
        </p:spPr>
        <p:txBody>
          <a:bodyPr wrap="square" rtlCol="0">
            <a:spAutoFit/>
          </a:bodyPr>
          <a:lstStyle/>
          <a:p>
            <a:r>
              <a:rPr lang="de-DE" b="1" dirty="0"/>
              <a:t>Onderdelen</a:t>
            </a:r>
          </a:p>
        </p:txBody>
      </p:sp>
      <p:sp>
        <p:nvSpPr>
          <p:cNvPr id="3" name="Fußzeilenplatzhalter 3">
            <a:extLst>
              <a:ext uri="{FF2B5EF4-FFF2-40B4-BE49-F238E27FC236}">
                <a16:creationId xmlns:a16="http://schemas.microsoft.com/office/drawing/2014/main" id="{ACC3FF45-9072-5F83-04BA-8D735A4AD937}"/>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0636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2" y="2338389"/>
            <a:ext cx="10250661" cy="3779836"/>
          </a:xfrm>
        </p:spPr>
        <p:txBody>
          <a:bodyPr>
            <a:normAutofit/>
          </a:bodyPr>
          <a:lstStyle/>
          <a:p>
            <a:pPr marL="0" lvl="1" algn="ctr">
              <a:lnSpc>
                <a:spcPct val="150000"/>
              </a:lnSpc>
              <a:spcAft>
                <a:spcPts val="1800"/>
              </a:spcAft>
            </a:pPr>
            <a:r>
              <a:rPr lang="en-US" sz="1800" dirty="0">
                <a:latin typeface="+mn-lt"/>
              </a:rPr>
              <a:t>Hoe </a:t>
            </a:r>
            <a:r>
              <a:rPr lang="en-US" sz="1800" dirty="0" err="1">
                <a:latin typeface="+mn-lt"/>
              </a:rPr>
              <a:t>beoordeel</a:t>
            </a:r>
            <a:r>
              <a:rPr lang="en-US" sz="1800" dirty="0">
                <a:latin typeface="+mn-lt"/>
              </a:rPr>
              <a:t> je de toegevoegde waarde van dit </a:t>
            </a:r>
            <a:r>
              <a:rPr lang="en-US" sz="1800" dirty="0" err="1">
                <a:latin typeface="+mn-lt"/>
              </a:rPr>
              <a:t>bijscholingsprogramma</a:t>
            </a:r>
            <a:r>
              <a:rPr lang="en-US" sz="1800" dirty="0">
                <a:latin typeface="+mn-lt"/>
              </a:rPr>
              <a:t> </a:t>
            </a:r>
            <a:r>
              <a:rPr lang="en-US" sz="1800" dirty="0" err="1">
                <a:latin typeface="+mn-lt"/>
              </a:rPr>
              <a:t>voor</a:t>
            </a:r>
            <a:r>
              <a:rPr lang="en-US" sz="1800" dirty="0">
                <a:latin typeface="+mn-lt"/>
              </a:rPr>
              <a:t> </a:t>
            </a:r>
            <a:r>
              <a:rPr lang="en-US" sz="1800" dirty="0" err="1">
                <a:latin typeface="+mn-lt"/>
              </a:rPr>
              <a:t>jouzelf</a:t>
            </a:r>
            <a:r>
              <a:rPr lang="en-US" sz="1800" dirty="0">
                <a:latin typeface="+mn-lt"/>
              </a:rPr>
              <a:t> </a:t>
            </a:r>
            <a:r>
              <a:rPr lang="en-US" sz="1800" dirty="0" err="1">
                <a:latin typeface="+mn-lt"/>
              </a:rPr>
              <a:t>en</a:t>
            </a:r>
            <a:r>
              <a:rPr lang="en-US" sz="1800" dirty="0">
                <a:latin typeface="+mn-lt"/>
              </a:rPr>
              <a:t> </a:t>
            </a:r>
            <a:r>
              <a:rPr lang="en-US" sz="1800" dirty="0" err="1">
                <a:latin typeface="+mn-lt"/>
              </a:rPr>
              <a:t>jouw</a:t>
            </a:r>
            <a:r>
              <a:rPr lang="en-US" sz="1800" dirty="0">
                <a:latin typeface="+mn-lt"/>
              </a:rPr>
              <a:t> doelgroep?</a:t>
            </a:r>
          </a:p>
          <a:p>
            <a:pPr marL="0" lvl="1" algn="ctr">
              <a:lnSpc>
                <a:spcPct val="150000"/>
              </a:lnSpc>
              <a:spcAft>
                <a:spcPts val="1800"/>
              </a:spcAft>
            </a:pPr>
            <a:r>
              <a:rPr lang="en-US" sz="1800" dirty="0">
                <a:latin typeface="+mn-lt"/>
              </a:rPr>
              <a:t>Heb je onderdelen van het </a:t>
            </a:r>
            <a:r>
              <a:rPr lang="en-US" sz="1800" dirty="0" err="1">
                <a:latin typeface="+mn-lt"/>
              </a:rPr>
              <a:t>bijscholingsprogramma</a:t>
            </a:r>
            <a:r>
              <a:rPr lang="en-US" sz="1800" dirty="0">
                <a:latin typeface="+mn-lt"/>
              </a:rPr>
              <a:t> gemist?</a:t>
            </a:r>
          </a:p>
          <a:p>
            <a:pPr marL="0" lvl="1" algn="ctr">
              <a:lnSpc>
                <a:spcPct val="150000"/>
              </a:lnSpc>
              <a:spcAft>
                <a:spcPts val="1800"/>
              </a:spcAft>
            </a:pPr>
            <a:r>
              <a:rPr lang="en-US" sz="1800" dirty="0" err="1"/>
              <a:t>Vond</a:t>
            </a:r>
            <a:r>
              <a:rPr lang="en-US" sz="1800" dirty="0"/>
              <a:t> je de mix van theorie, praktische inzichten en activeringsspelletjes geschikt?</a:t>
            </a:r>
          </a:p>
          <a:p>
            <a:pPr marL="0" lvl="1" algn="ctr">
              <a:lnSpc>
                <a:spcPct val="150000"/>
              </a:lnSpc>
              <a:spcAft>
                <a:spcPts val="1800"/>
              </a:spcAft>
            </a:pPr>
            <a:r>
              <a:rPr lang="en-US" sz="1800" dirty="0"/>
              <a:t>Wat zou je daarnaast willen zien?</a:t>
            </a:r>
          </a:p>
          <a:p>
            <a:pPr marL="0" lvl="1" algn="ctr">
              <a:lnSpc>
                <a:spcPct val="150000"/>
              </a:lnSpc>
              <a:spcAft>
                <a:spcPts val="1800"/>
              </a:spcAft>
            </a:pPr>
            <a:endParaRPr lang="en-US" sz="1800" dirty="0">
              <a:latin typeface="+mn-lt"/>
            </a:endParaRPr>
          </a:p>
          <a:p>
            <a:pPr marL="0" lvl="1" algn="ctr">
              <a:lnSpc>
                <a:spcPct val="150000"/>
              </a:lnSpc>
              <a:spcAft>
                <a:spcPts val="1800"/>
              </a:spcAft>
            </a:pPr>
            <a:endParaRPr lang="en-US" sz="1800" dirty="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068266" y="486569"/>
            <a:ext cx="6250712"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dirty="0">
                <a:latin typeface="+mn-lt"/>
              </a:rPr>
              <a:t>UW OPDRACHT</a:t>
            </a:r>
            <a:br>
              <a:rPr lang="de-DE" dirty="0">
                <a:latin typeface="+mn-lt"/>
              </a:rPr>
            </a:br>
            <a:r>
              <a:rPr kumimoji="0" lang="de-DE" sz="1800" b="0" i="1" u="none" strike="noStrike" kern="1200" cap="none" spc="0" normalizeH="0" baseline="0" noProof="0" dirty="0" err="1">
                <a:ln>
                  <a:noFill/>
                </a:ln>
                <a:solidFill>
                  <a:prstClr val="black"/>
                </a:solidFill>
                <a:effectLst/>
                <a:uLnTx/>
                <a:uFillTx/>
                <a:latin typeface="Jost"/>
                <a:ea typeface="Jost Bold Italic" pitchFamily="2" charset="77"/>
                <a:cs typeface="+mn-cs"/>
              </a:rPr>
              <a:t>Evalueer het bijscholingsprogramma</a:t>
            </a:r>
            <a:endParaRPr lang="de-DE" dirty="0">
              <a:latin typeface="+mn-lt"/>
            </a:endParaRPr>
          </a:p>
        </p:txBody>
      </p:sp>
      <p:pic>
        <p:nvPicPr>
          <p:cNvPr id="6" name="Grafik 5" descr="Kundenbewertung mit einfarbiger Füllung">
            <a:extLst>
              <a:ext uri="{FF2B5EF4-FFF2-40B4-BE49-F238E27FC236}">
                <a16:creationId xmlns:a16="http://schemas.microsoft.com/office/drawing/2014/main" id="{7BC54E90-7C59-C2D9-9BAB-A69763B83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8622" y="1115218"/>
            <a:ext cx="914400" cy="914400"/>
          </a:xfrm>
          <a:prstGeom prst="rect">
            <a:avLst/>
          </a:prstGeom>
        </p:spPr>
      </p:pic>
      <p:pic>
        <p:nvPicPr>
          <p:cNvPr id="8" name="Grafik 7" descr="Stern für Bewertung Silhouette">
            <a:extLst>
              <a:ext uri="{FF2B5EF4-FFF2-40B4-BE49-F238E27FC236}">
                <a16:creationId xmlns:a16="http://schemas.microsoft.com/office/drawing/2014/main" id="{F69C04BB-A42F-6553-A7FB-274C0AB12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8978" y="1220789"/>
            <a:ext cx="914400" cy="914400"/>
          </a:xfrm>
          <a:prstGeom prst="rect">
            <a:avLst/>
          </a:prstGeom>
        </p:spPr>
      </p:pic>
      <p:sp>
        <p:nvSpPr>
          <p:cNvPr id="5" name="Fußzeilenplatzhalter 3">
            <a:extLst>
              <a:ext uri="{FF2B5EF4-FFF2-40B4-BE49-F238E27FC236}">
                <a16:creationId xmlns:a16="http://schemas.microsoft.com/office/drawing/2014/main" id="{C3CE90C9-82BC-3243-FE83-60C5B8957DFB}"/>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Tree>
    <p:extLst>
      <p:ext uri="{BB962C8B-B14F-4D97-AF65-F5344CB8AC3E}">
        <p14:creationId xmlns:p14="http://schemas.microsoft.com/office/powerpoint/2010/main" val="116575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fontScale="92500" lnSpcReduction="10000"/>
          </a:bodyPr>
          <a:lstStyle/>
          <a:p>
            <a:pPr marL="355600" indent="-355600" algn="just">
              <a:buNone/>
            </a:pPr>
            <a:r>
              <a:rPr lang="en-US" sz="1600" dirty="0"/>
              <a:t>Barber, H. (1992). Developing Strategic Leadership: The US Army War College Experience. Journal of Management Development, 11(6), 4-12.</a:t>
            </a:r>
          </a:p>
          <a:p>
            <a:pPr marL="355600" indent="-355600" algn="just">
              <a:buNone/>
            </a:pPr>
            <a:r>
              <a:rPr lang="en-US" sz="1600" dirty="0" err="1"/>
              <a:t>Bommes</a:t>
            </a:r>
            <a:r>
              <a:rPr lang="en-US" sz="1600" dirty="0"/>
              <a:t>, M. &amp; </a:t>
            </a:r>
            <a:r>
              <a:rPr lang="en-US" sz="1600" dirty="0" err="1"/>
              <a:t>Tacke</a:t>
            </a:r>
            <a:r>
              <a:rPr lang="en-US" sz="1600" dirty="0"/>
              <a:t>, V. (2011). Das Allgemeine und das </a:t>
            </a:r>
            <a:r>
              <a:rPr lang="en-US" sz="1600" dirty="0" err="1"/>
              <a:t>Besondere</a:t>
            </a:r>
            <a:r>
              <a:rPr lang="en-US" sz="1600" dirty="0"/>
              <a:t> des </a:t>
            </a:r>
            <a:r>
              <a:rPr lang="en-US" sz="1600" dirty="0" err="1"/>
              <a:t>Netzwerkes</a:t>
            </a:r>
            <a:r>
              <a:rPr lang="en-US" sz="1600" dirty="0"/>
              <a:t>. In: </a:t>
            </a:r>
            <a:r>
              <a:rPr lang="en-US" sz="1600" dirty="0" err="1"/>
              <a:t>Bommes</a:t>
            </a:r>
            <a:r>
              <a:rPr lang="en-US" sz="1600" dirty="0"/>
              <a:t>, M. &amp; </a:t>
            </a:r>
            <a:r>
              <a:rPr lang="en-US" sz="1600" dirty="0" err="1"/>
              <a:t>Tacke</a:t>
            </a:r>
            <a:r>
              <a:rPr lang="en-US" sz="1600" dirty="0"/>
              <a:t>, V. (Eds.): </a:t>
            </a:r>
            <a:r>
              <a:rPr lang="en-US" sz="1600" dirty="0" err="1"/>
              <a:t>Netzwerke</a:t>
            </a:r>
            <a:r>
              <a:rPr lang="en-US" sz="1600" dirty="0"/>
              <a:t> in der </a:t>
            </a:r>
            <a:r>
              <a:rPr lang="en-US" sz="1600" dirty="0" err="1"/>
              <a:t>funktional</a:t>
            </a:r>
            <a:r>
              <a:rPr lang="en-US" sz="1600" dirty="0"/>
              <a:t> </a:t>
            </a:r>
            <a:r>
              <a:rPr lang="en-US" sz="1600" dirty="0" err="1"/>
              <a:t>differenzierten</a:t>
            </a:r>
            <a:r>
              <a:rPr lang="en-US" sz="1600" dirty="0"/>
              <a:t> Gesellschaft, 25-50. Wiesbaden: Springer </a:t>
            </a:r>
            <a:r>
              <a:rPr lang="en-US" sz="1600" dirty="0" err="1"/>
              <a:t>Fachmedien</a:t>
            </a:r>
            <a:r>
              <a:rPr lang="en-US" sz="1600" dirty="0"/>
              <a:t>. </a:t>
            </a:r>
          </a:p>
          <a:p>
            <a:pPr marL="355600" indent="-355600" algn="just">
              <a:buNone/>
            </a:pPr>
            <a:r>
              <a:rPr lang="en-US" sz="1600" dirty="0"/>
              <a:t>Burt, R.S. (1992). Structural Holes. The </a:t>
            </a:r>
            <a:r>
              <a:rPr lang="en-US" sz="1600" dirty="0" err="1"/>
              <a:t>Sodal</a:t>
            </a:r>
            <a:r>
              <a:rPr lang="en-US" sz="1600" dirty="0"/>
              <a:t> Structure of Competition. Cambridge: Harvard University Press.</a:t>
            </a:r>
          </a:p>
          <a:p>
            <a:pPr marL="355600" indent="-355600" algn="just">
              <a:buNone/>
            </a:pPr>
            <a:r>
              <a:rPr lang="en-US" sz="1600" dirty="0" err="1"/>
              <a:t>Dincher</a:t>
            </a:r>
            <a:r>
              <a:rPr lang="en-US" sz="1600" dirty="0"/>
              <a:t>, R.; Scharpf, M. (2018). Management in der </a:t>
            </a:r>
            <a:r>
              <a:rPr lang="en-US" sz="1600" dirty="0" err="1"/>
              <a:t>öffentlichen</a:t>
            </a:r>
            <a:r>
              <a:rPr lang="en-US" sz="1600" dirty="0"/>
              <a:t> </a:t>
            </a:r>
            <a:r>
              <a:rPr lang="en-US" sz="1600" dirty="0" err="1"/>
              <a:t>Verwaltung</a:t>
            </a:r>
            <a:r>
              <a:rPr lang="en-US" sz="1600" dirty="0"/>
              <a:t>: </a:t>
            </a:r>
            <a:r>
              <a:rPr lang="en-US" sz="1600" dirty="0" err="1"/>
              <a:t>Führung</a:t>
            </a:r>
            <a:r>
              <a:rPr lang="en-US" sz="1600" dirty="0"/>
              <a:t>, </a:t>
            </a:r>
            <a:r>
              <a:rPr lang="en-US" sz="1600" dirty="0" err="1"/>
              <a:t>Steuerung</a:t>
            </a:r>
            <a:r>
              <a:rPr lang="en-US" sz="1600" dirty="0"/>
              <a:t>, Controlling (2. ed.), </a:t>
            </a:r>
            <a:r>
              <a:rPr lang="en-US" sz="1600" dirty="0" err="1"/>
              <a:t>Neuhofen</a:t>
            </a:r>
            <a:r>
              <a:rPr lang="en-US" sz="1600" dirty="0"/>
              <a:t>/Pf.: </a:t>
            </a:r>
            <a:r>
              <a:rPr lang="en-US" sz="1600" dirty="0" err="1"/>
              <a:t>fbp</a:t>
            </a:r>
            <a:r>
              <a:rPr lang="en-US" sz="1600" dirty="0"/>
              <a:t>.</a:t>
            </a:r>
          </a:p>
          <a:p>
            <a:pPr marL="355600" indent="-355600" algn="just">
              <a:buNone/>
            </a:pPr>
            <a:r>
              <a:rPr lang="en-US" sz="1600" dirty="0"/>
              <a:t>Johansen, R. (2012). Leaders Make the Future: Ten New Leadership Skills for an Uncertain World (2. ed.). Berrett-Koehler.</a:t>
            </a:r>
          </a:p>
          <a:p>
            <a:pPr marL="355600" indent="-355600" algn="just">
              <a:buNone/>
            </a:pPr>
            <a:r>
              <a:rPr lang="en-US" sz="1600" dirty="0" err="1"/>
              <a:t>nfb</a:t>
            </a:r>
            <a:r>
              <a:rPr lang="en-US" sz="1600" dirty="0"/>
              <a:t> (2014). </a:t>
            </a:r>
            <a:r>
              <a:rPr lang="en-US" sz="1600" dirty="0" err="1"/>
              <a:t>Professionell</a:t>
            </a:r>
            <a:r>
              <a:rPr lang="en-US" sz="1600" dirty="0"/>
              <a:t> </a:t>
            </a:r>
            <a:r>
              <a:rPr lang="en-US" sz="1600" dirty="0" err="1"/>
              <a:t>beraten</a:t>
            </a:r>
            <a:r>
              <a:rPr lang="en-US" sz="1600" dirty="0"/>
              <a:t>: </a:t>
            </a:r>
            <a:r>
              <a:rPr lang="en-US" sz="1600" dirty="0" err="1"/>
              <a:t>Qualitätsstandards</a:t>
            </a:r>
            <a:r>
              <a:rPr lang="en-US" sz="1600" dirty="0"/>
              <a:t> für die </a:t>
            </a:r>
            <a:r>
              <a:rPr lang="en-US" sz="1600" dirty="0" err="1"/>
              <a:t>Beratung</a:t>
            </a:r>
            <a:r>
              <a:rPr lang="en-US" sz="1600" dirty="0"/>
              <a:t> in </a:t>
            </a:r>
            <a:r>
              <a:rPr lang="en-US" sz="1600" dirty="0" err="1"/>
              <a:t>Bildung</a:t>
            </a:r>
            <a:r>
              <a:rPr lang="en-US" sz="1600" dirty="0"/>
              <a:t>, </a:t>
            </a:r>
            <a:r>
              <a:rPr lang="en-US" sz="1600" dirty="0" err="1"/>
              <a:t>Beruf</a:t>
            </a:r>
            <a:r>
              <a:rPr lang="en-US" sz="1600" dirty="0"/>
              <a:t> und </a:t>
            </a:r>
            <a:r>
              <a:rPr lang="en-US" sz="1600" dirty="0" err="1"/>
              <a:t>Beschäftigung</a:t>
            </a:r>
            <a:r>
              <a:rPr lang="en-US" sz="1600" dirty="0"/>
              <a:t>. Berlin: </a:t>
            </a:r>
            <a:r>
              <a:rPr lang="en-US" sz="1600" dirty="0" err="1"/>
              <a:t>nfb</a:t>
            </a:r>
            <a:r>
              <a:rPr lang="en-US" sz="1600" dirty="0"/>
              <a:t>.</a:t>
            </a:r>
          </a:p>
          <a:p>
            <a:pPr marL="355600" indent="-355600" algn="just">
              <a:buNone/>
            </a:pPr>
            <a:r>
              <a:rPr lang="en-US" sz="1600" dirty="0"/>
              <a:t>Miller, T. (2005). Die </a:t>
            </a:r>
            <a:r>
              <a:rPr lang="en-US" sz="1600" dirty="0" err="1"/>
              <a:t>Störungsanfälligkeit</a:t>
            </a:r>
            <a:r>
              <a:rPr lang="en-US" sz="1600" dirty="0"/>
              <a:t> </a:t>
            </a:r>
            <a:r>
              <a:rPr lang="en-US" sz="1600" dirty="0" err="1"/>
              <a:t>organisierter</a:t>
            </a:r>
            <a:r>
              <a:rPr lang="en-US" sz="1600" dirty="0"/>
              <a:t> </a:t>
            </a:r>
            <a:r>
              <a:rPr lang="en-US" sz="1600" dirty="0" err="1"/>
              <a:t>Netzwerke</a:t>
            </a:r>
            <a:r>
              <a:rPr lang="en-US" sz="1600" dirty="0"/>
              <a:t> und die Frage </a:t>
            </a:r>
            <a:r>
              <a:rPr lang="en-US" sz="1600" dirty="0" err="1"/>
              <a:t>nach</a:t>
            </a:r>
            <a:r>
              <a:rPr lang="en-US" sz="1600" dirty="0"/>
              <a:t> </a:t>
            </a:r>
            <a:r>
              <a:rPr lang="en-US" sz="1600" dirty="0" err="1"/>
              <a:t>Netzwerkmanagement</a:t>
            </a:r>
            <a:r>
              <a:rPr lang="en-US" sz="1600" dirty="0"/>
              <a:t> und </a:t>
            </a:r>
            <a:r>
              <a:rPr lang="en-US" sz="1600" dirty="0" err="1"/>
              <a:t>Netzwerksteuerung</a:t>
            </a:r>
            <a:r>
              <a:rPr lang="en-US" sz="1600" dirty="0"/>
              <a:t>. In: U. Otto; P. Bauer (Eds.), </a:t>
            </a:r>
            <a:r>
              <a:rPr lang="en-US" sz="1600" dirty="0" err="1"/>
              <a:t>Institutionelle</a:t>
            </a:r>
            <a:r>
              <a:rPr lang="en-US" sz="1600" dirty="0"/>
              <a:t> </a:t>
            </a:r>
            <a:r>
              <a:rPr lang="en-US" sz="1600" dirty="0" err="1"/>
              <a:t>Netzwerke</a:t>
            </a:r>
            <a:r>
              <a:rPr lang="en-US" sz="1600" dirty="0"/>
              <a:t> in </a:t>
            </a:r>
            <a:r>
              <a:rPr lang="en-US" sz="1600" dirty="0" err="1"/>
              <a:t>Steuerungs</a:t>
            </a:r>
            <a:r>
              <a:rPr lang="en-US" sz="1600" dirty="0"/>
              <a:t>- und </a:t>
            </a:r>
            <a:r>
              <a:rPr lang="en-US" sz="1600" dirty="0" err="1"/>
              <a:t>Kooperationsperspektive</a:t>
            </a:r>
            <a:r>
              <a:rPr lang="en-US" sz="1600" dirty="0"/>
              <a:t>, Tübingen, 105-126.</a:t>
            </a:r>
          </a:p>
          <a:p>
            <a:pPr marL="355600" indent="-355600" algn="just">
              <a:buNone/>
            </a:pPr>
            <a:r>
              <a:rPr lang="en-US" sz="1600" dirty="0" err="1"/>
              <a:t>Portes</a:t>
            </a:r>
            <a:r>
              <a:rPr lang="en-US" sz="1600" dirty="0"/>
              <a:t>, A. (1998). Social Capital: Its Origins and Applications in Modern Sociology. Annual Reviews, 24, 1-24.</a:t>
            </a:r>
          </a:p>
          <a:p>
            <a:pPr marL="355600" indent="-355600" algn="just">
              <a:buNone/>
            </a:pPr>
            <a:r>
              <a:rPr lang="en-US" sz="1600" dirty="0"/>
              <a:t>Scharpf, M. (2021). </a:t>
            </a:r>
            <a:r>
              <a:rPr lang="en-US" sz="1600" dirty="0" err="1"/>
              <a:t>Konzeptionelle</a:t>
            </a:r>
            <a:r>
              <a:rPr lang="en-US" sz="1600" dirty="0"/>
              <a:t> </a:t>
            </a:r>
            <a:r>
              <a:rPr lang="en-US" sz="1600" dirty="0" err="1"/>
              <a:t>Überlegungen</a:t>
            </a:r>
            <a:r>
              <a:rPr lang="en-US" sz="1600" dirty="0"/>
              <a:t> </a:t>
            </a:r>
            <a:r>
              <a:rPr lang="en-US" sz="1600" dirty="0" err="1"/>
              <a:t>zu</a:t>
            </a:r>
            <a:r>
              <a:rPr lang="en-US" sz="1600" dirty="0"/>
              <a:t> </a:t>
            </a:r>
            <a:r>
              <a:rPr lang="en-US" sz="1600" dirty="0" err="1"/>
              <a:t>einem</a:t>
            </a:r>
            <a:r>
              <a:rPr lang="en-US" sz="1600" dirty="0"/>
              <a:t> Controlling in der </a:t>
            </a:r>
            <a:r>
              <a:rPr lang="en-US" sz="1600" dirty="0" err="1"/>
              <a:t>beruflichen</a:t>
            </a:r>
            <a:r>
              <a:rPr lang="en-US" sz="1600" dirty="0"/>
              <a:t> </a:t>
            </a:r>
            <a:r>
              <a:rPr lang="en-US" sz="1600" dirty="0" err="1"/>
              <a:t>Beratung</a:t>
            </a:r>
            <a:r>
              <a:rPr lang="en-US" sz="1600" dirty="0"/>
              <a:t>. In: B.-J. </a:t>
            </a:r>
            <a:r>
              <a:rPr lang="en-US" sz="1600" dirty="0" err="1"/>
              <a:t>Ertelt</a:t>
            </a:r>
            <a:r>
              <a:rPr lang="en-US" sz="1600" dirty="0"/>
              <a:t>; M. Scharpf (Eds.): </a:t>
            </a:r>
            <a:r>
              <a:rPr lang="en-US" sz="1600" dirty="0" err="1"/>
              <a:t>Beratung</a:t>
            </a:r>
            <a:r>
              <a:rPr lang="en-US" sz="1600" dirty="0"/>
              <a:t> und Controlling, 75-85, Wiesbaden: </a:t>
            </a:r>
            <a:r>
              <a:rPr lang="en-US" sz="1600" dirty="0" err="1"/>
              <a:t>SpringerGabler</a:t>
            </a:r>
            <a:r>
              <a:rPr lang="en-US" sz="1600" dirty="0"/>
              <a:t>.</a:t>
            </a:r>
          </a:p>
          <a:p>
            <a:pPr marL="355600" indent="-355600" algn="just">
              <a:buNone/>
            </a:pPr>
            <a:r>
              <a:rPr lang="en-US" sz="1600" dirty="0" err="1"/>
              <a:t>Sydow</a:t>
            </a:r>
            <a:r>
              <a:rPr lang="en-US" sz="1600" dirty="0"/>
              <a:t>, J. &amp; Lerch, F. (2013). </a:t>
            </a:r>
            <a:r>
              <a:rPr lang="en-US" sz="1600" dirty="0" err="1"/>
              <a:t>Netzwerkzeuge</a:t>
            </a:r>
            <a:r>
              <a:rPr lang="en-US" sz="1600" dirty="0"/>
              <a:t> – </a:t>
            </a:r>
            <a:r>
              <a:rPr lang="en-US" sz="1600" dirty="0" err="1"/>
              <a:t>Zum</a:t>
            </a:r>
            <a:r>
              <a:rPr lang="en-US" sz="1600" dirty="0"/>
              <a:t> </a:t>
            </a:r>
            <a:r>
              <a:rPr lang="en-US" sz="1600" dirty="0" err="1"/>
              <a:t>reflexiven</a:t>
            </a:r>
            <a:r>
              <a:rPr lang="en-US" sz="1600" dirty="0"/>
              <a:t> </a:t>
            </a:r>
            <a:r>
              <a:rPr lang="en-US" sz="1600" dirty="0" err="1"/>
              <a:t>Umgang</a:t>
            </a:r>
            <a:r>
              <a:rPr lang="en-US" sz="1600" dirty="0"/>
              <a:t> </a:t>
            </a:r>
            <a:r>
              <a:rPr lang="en-US" sz="1600" dirty="0" err="1"/>
              <a:t>mit</a:t>
            </a:r>
            <a:r>
              <a:rPr lang="en-US" sz="1600" dirty="0"/>
              <a:t> </a:t>
            </a:r>
            <a:r>
              <a:rPr lang="en-US" sz="1600" dirty="0" err="1"/>
              <a:t>Methoden</a:t>
            </a:r>
            <a:r>
              <a:rPr lang="en-US" sz="1600" dirty="0"/>
              <a:t> und </a:t>
            </a:r>
            <a:r>
              <a:rPr lang="en-US" sz="1600" dirty="0" err="1"/>
              <a:t>Instrumenten</a:t>
            </a:r>
            <a:r>
              <a:rPr lang="en-US" sz="1600" dirty="0"/>
              <a:t> des </a:t>
            </a:r>
            <a:r>
              <a:rPr lang="en-US" sz="1600" dirty="0" err="1"/>
              <a:t>Netzwerkmanagements</a:t>
            </a:r>
            <a:r>
              <a:rPr lang="en-US" sz="1600" dirty="0"/>
              <a:t>. In: J., </a:t>
            </a:r>
            <a:r>
              <a:rPr lang="en-US" sz="1600" dirty="0" err="1"/>
              <a:t>Sydow</a:t>
            </a:r>
            <a:r>
              <a:rPr lang="en-US" sz="1600" dirty="0"/>
              <a:t> &amp; S. </a:t>
            </a:r>
            <a:r>
              <a:rPr lang="en-US" sz="1600" dirty="0" err="1"/>
              <a:t>Duschek</a:t>
            </a:r>
            <a:r>
              <a:rPr lang="en-US" sz="1600" dirty="0"/>
              <a:t>, S. (Eds.): </a:t>
            </a:r>
            <a:r>
              <a:rPr lang="en-US" sz="1600" dirty="0" err="1"/>
              <a:t>Netzwerkzeuge</a:t>
            </a:r>
            <a:r>
              <a:rPr lang="en-US" sz="1600" dirty="0"/>
              <a:t> - Tools für das </a:t>
            </a:r>
            <a:r>
              <a:rPr lang="en-US" sz="1600" dirty="0" err="1"/>
              <a:t>Netzwerkmanagement</a:t>
            </a:r>
            <a:r>
              <a:rPr lang="en-US" sz="1600" dirty="0"/>
              <a:t>, 9-18. Wiesbaden: </a:t>
            </a:r>
            <a:r>
              <a:rPr lang="en-US" sz="1600" dirty="0" err="1"/>
              <a:t>SpringerGabler</a:t>
            </a:r>
            <a:r>
              <a:rPr lang="en-US" sz="1600" dirty="0"/>
              <a:t>.</a:t>
            </a: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err="1"/>
              <a:t>Referenties</a:t>
            </a:r>
          </a:p>
        </p:txBody>
      </p:sp>
    </p:spTree>
    <p:extLst>
      <p:ext uri="{BB962C8B-B14F-4D97-AF65-F5344CB8AC3E}">
        <p14:creationId xmlns:p14="http://schemas.microsoft.com/office/powerpoint/2010/main" val="144482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663D3E2B-2942-CFDB-58AD-E97B3ACEC96F}"/>
              </a:ext>
            </a:extLst>
          </p:cNvPr>
          <p:cNvSpPr>
            <a:spLocks noGrp="1"/>
          </p:cNvSpPr>
          <p:nvPr>
            <p:ph idx="1"/>
          </p:nvPr>
        </p:nvSpPr>
        <p:spPr>
          <a:xfrm>
            <a:off x="5568339" y="992258"/>
            <a:ext cx="6172200" cy="4873485"/>
          </a:xfrm>
        </p:spPr>
        <p:txBody>
          <a:bodyPr anchor="ctr">
            <a:normAutofit/>
          </a:bodyPr>
          <a:lstStyle/>
          <a:p>
            <a:pPr marL="455188" indent="-455188">
              <a:lnSpc>
                <a:spcPct val="200000"/>
              </a:lnSpc>
              <a:spcBef>
                <a:spcPts val="0"/>
              </a:spcBef>
            </a:pPr>
            <a:r>
              <a:rPr lang="en-GB" sz="2788" dirty="0">
                <a:latin typeface="Jost" pitchFamily="2" charset="0"/>
                <a:ea typeface="Jost" pitchFamily="2" charset="0"/>
              </a:rPr>
              <a:t>Context van een begeleidingsprofessional</a:t>
            </a:r>
          </a:p>
          <a:p>
            <a:pPr marL="455188" indent="-455188">
              <a:lnSpc>
                <a:spcPct val="200000"/>
              </a:lnSpc>
              <a:spcBef>
                <a:spcPts val="0"/>
              </a:spcBef>
            </a:pPr>
            <a:r>
              <a:rPr lang="en-GB" sz="2788" dirty="0">
                <a:latin typeface="Jost" pitchFamily="2" charset="0"/>
                <a:ea typeface="Jost" pitchFamily="2" charset="0"/>
              </a:rPr>
              <a:t>Eindreflectie</a:t>
            </a:r>
          </a:p>
        </p:txBody>
      </p:sp>
      <p:sp>
        <p:nvSpPr>
          <p:cNvPr id="3" name="Textplatzhalter 2">
            <a:extLst>
              <a:ext uri="{FF2B5EF4-FFF2-40B4-BE49-F238E27FC236}">
                <a16:creationId xmlns:a16="http://schemas.microsoft.com/office/drawing/2014/main" id="{1CECE98E-EAD8-1629-2FA9-B4256B8B3195}"/>
              </a:ext>
            </a:extLst>
          </p:cNvPr>
          <p:cNvSpPr>
            <a:spLocks noGrp="1"/>
          </p:cNvSpPr>
          <p:nvPr>
            <p:ph type="body" sz="half" idx="2"/>
          </p:nvPr>
        </p:nvSpPr>
        <p:spPr>
          <a:xfrm>
            <a:off x="451464" y="2275606"/>
            <a:ext cx="4469454" cy="1856127"/>
          </a:xfrm>
        </p:spPr>
        <p:txBody>
          <a:bodyPr>
            <a:noAutofit/>
          </a:bodyPr>
          <a:lstStyle/>
          <a:p>
            <a:pPr algn="ctr" defTabSz="910377">
              <a:spcBef>
                <a:spcPct val="0"/>
              </a:spcBef>
            </a:pPr>
            <a:r>
              <a:rPr lang="en-GB" sz="4400" b="1" i="0" dirty="0">
                <a:latin typeface="Jost" pitchFamily="2" charset="0"/>
                <a:ea typeface="Jost" pitchFamily="2" charset="0"/>
                <a:cs typeface="+mj-cs"/>
              </a:rPr>
              <a:t>AFSLUITING BIJSCHOLINGS</a:t>
            </a:r>
          </a:p>
          <a:p>
            <a:pPr algn="ctr" defTabSz="910377">
              <a:spcBef>
                <a:spcPct val="0"/>
              </a:spcBef>
            </a:pPr>
            <a:r>
              <a:rPr lang="en-GB" sz="4400" b="1" i="0" dirty="0">
                <a:latin typeface="Jost" pitchFamily="2" charset="0"/>
                <a:ea typeface="Jost" pitchFamily="2" charset="0"/>
                <a:cs typeface="+mj-cs"/>
              </a:rPr>
              <a:t>PROGRAMMA</a:t>
            </a:r>
          </a:p>
        </p:txBody>
      </p:sp>
      <p:sp>
        <p:nvSpPr>
          <p:cNvPr id="7" name="Foliennummernplatzhalter 6">
            <a:extLst>
              <a:ext uri="{FF2B5EF4-FFF2-40B4-BE49-F238E27FC236}">
                <a16:creationId xmlns:a16="http://schemas.microsoft.com/office/drawing/2014/main" id="{3D242164-565C-F73E-E786-56F403261C63}"/>
              </a:ext>
            </a:extLst>
          </p:cNvPr>
          <p:cNvSpPr>
            <a:spLocks noGrp="1"/>
          </p:cNvSpPr>
          <p:nvPr>
            <p:ph type="sldNum" sz="quarter" idx="12"/>
          </p:nvPr>
        </p:nvSpPr>
        <p:spPr/>
        <p:txBody>
          <a:bodyPr/>
          <a:lstStyle/>
          <a:p>
            <a:fld id="{F96B14D3-7D2A-2041-9DA6-67735C9926F2}" type="slidenum">
              <a:rPr lang="de-DE" smtClean="0"/>
              <a:t>1</a:t>
            </a:fld>
            <a:endParaRPr lang="de-DE"/>
          </a:p>
        </p:txBody>
      </p:sp>
    </p:spTree>
    <p:extLst>
      <p:ext uri="{BB962C8B-B14F-4D97-AF65-F5344CB8AC3E}">
        <p14:creationId xmlns:p14="http://schemas.microsoft.com/office/powerpoint/2010/main" val="70701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6976544-0DD6-146B-15E1-8E361457C862}"/>
              </a:ext>
            </a:extLst>
          </p:cNvPr>
          <p:cNvSpPr txBox="1"/>
          <p:nvPr/>
        </p:nvSpPr>
        <p:spPr>
          <a:xfrm>
            <a:off x="3436907" y="2656728"/>
            <a:ext cx="5318185" cy="1938992"/>
          </a:xfrm>
          <a:prstGeom prst="rect">
            <a:avLst/>
          </a:prstGeom>
          <a:noFill/>
        </p:spPr>
        <p:txBody>
          <a:bodyPr wrap="square" anchor="ctr">
            <a:spAutoFit/>
          </a:bodyPr>
          <a:lstStyle/>
          <a:p>
            <a:pPr algn="ctr"/>
            <a:r>
              <a:rPr lang="en-GB" sz="4000" b="1" dirty="0">
                <a:solidFill>
                  <a:schemeClr val="bg1"/>
                </a:solidFill>
              </a:rPr>
              <a:t>CONTEXT VAN EEN BEGELEIDINGS-PROFESSIONAL</a:t>
            </a:r>
          </a:p>
        </p:txBody>
      </p:sp>
      <p:sp>
        <p:nvSpPr>
          <p:cNvPr id="5" name="Foliennummernplatzhalter 4">
            <a:extLst>
              <a:ext uri="{FF2B5EF4-FFF2-40B4-BE49-F238E27FC236}">
                <a16:creationId xmlns:a16="http://schemas.microsoft.com/office/drawing/2014/main" id="{4F4361B8-D91E-9E47-641D-3EFB78E6A394}"/>
              </a:ext>
            </a:extLst>
          </p:cNvPr>
          <p:cNvSpPr>
            <a:spLocks noGrp="1"/>
          </p:cNvSpPr>
          <p:nvPr>
            <p:ph type="sldNum" sz="quarter" idx="12"/>
          </p:nvPr>
        </p:nvSpPr>
        <p:spPr/>
        <p:txBody>
          <a:bodyPr/>
          <a:lstStyle/>
          <a:p>
            <a:fld id="{F96B14D3-7D2A-2041-9DA6-67735C9926F2}" type="slidenum">
              <a:rPr lang="de-DE" smtClean="0"/>
              <a:t>2</a:t>
            </a:fld>
            <a:endParaRPr lang="de-DE"/>
          </a:p>
        </p:txBody>
      </p:sp>
    </p:spTree>
    <p:extLst>
      <p:ext uri="{BB962C8B-B14F-4D97-AF65-F5344CB8AC3E}">
        <p14:creationId xmlns:p14="http://schemas.microsoft.com/office/powerpoint/2010/main" val="23585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90947F-A32E-0F9B-D031-058BA0CA8971}"/>
              </a:ext>
            </a:extLst>
          </p:cNvPr>
          <p:cNvSpPr>
            <a:spLocks noGrp="1"/>
          </p:cNvSpPr>
          <p:nvPr>
            <p:ph idx="1"/>
          </p:nvPr>
        </p:nvSpPr>
        <p:spPr>
          <a:xfrm>
            <a:off x="838201" y="1711876"/>
            <a:ext cx="10515600" cy="4351213"/>
          </a:xfrm>
        </p:spPr>
        <p:txBody>
          <a:bodyPr>
            <a:normAutofit lnSpcReduction="10000"/>
          </a:bodyPr>
          <a:lstStyle/>
          <a:p>
            <a:pPr>
              <a:lnSpc>
                <a:spcPct val="150000"/>
              </a:lnSpc>
            </a:pPr>
            <a:r>
              <a:rPr lang="en-GB" dirty="0"/>
              <a:t>Agile, strategisch met digitale planningssoftware</a:t>
            </a:r>
          </a:p>
          <a:p>
            <a:pPr>
              <a:lnSpc>
                <a:spcPct val="150000"/>
              </a:lnSpc>
            </a:pPr>
            <a:r>
              <a:rPr lang="en-GB" dirty="0"/>
              <a:t>Digitale werving en personeelsmarketing</a:t>
            </a:r>
          </a:p>
          <a:p>
            <a:pPr>
              <a:lnSpc>
                <a:spcPct val="150000"/>
              </a:lnSpc>
            </a:pPr>
            <a:r>
              <a:rPr lang="en-GB" dirty="0"/>
              <a:t>Ontwikkeling en kwalificaties van digitaal personeel</a:t>
            </a:r>
          </a:p>
          <a:p>
            <a:pPr>
              <a:lnSpc>
                <a:spcPct val="150000"/>
              </a:lnSpc>
            </a:pPr>
            <a:r>
              <a:rPr lang="en-GB" dirty="0"/>
              <a:t>Inzet van digitaal personeel, personeelsbeoordeling en beloning</a:t>
            </a:r>
          </a:p>
          <a:p>
            <a:pPr>
              <a:lnSpc>
                <a:spcPct val="150000"/>
              </a:lnSpc>
            </a:pPr>
            <a:r>
              <a:rPr lang="en-GB" dirty="0"/>
              <a:t>Digitale personeelscontrole en personeelsadministratie</a:t>
            </a:r>
          </a:p>
          <a:p>
            <a:pPr>
              <a:lnSpc>
                <a:spcPct val="150000"/>
              </a:lnSpc>
            </a:pPr>
            <a:r>
              <a:rPr lang="en-GB" dirty="0"/>
              <a:t>Digitaal personeel - overdracht - beheer</a:t>
            </a:r>
          </a:p>
          <a:p>
            <a:endParaRPr lang="en-GB" dirty="0"/>
          </a:p>
        </p:txBody>
      </p:sp>
      <p:sp>
        <p:nvSpPr>
          <p:cNvPr id="3" name="Datumsplatzhalter 2">
            <a:extLst>
              <a:ext uri="{FF2B5EF4-FFF2-40B4-BE49-F238E27FC236}">
                <a16:creationId xmlns:a16="http://schemas.microsoft.com/office/drawing/2014/main" id="{B657B1F3-7E52-0E96-F941-30DC933709E4}"/>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B51579E3-D391-F315-CBCB-C87F6314FDE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F2E0E545-A920-80A0-AF39-E92ED417252D}"/>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Titel 5">
            <a:extLst>
              <a:ext uri="{FF2B5EF4-FFF2-40B4-BE49-F238E27FC236}">
                <a16:creationId xmlns:a16="http://schemas.microsoft.com/office/drawing/2014/main" id="{3A769CDB-9286-E20F-B371-D7BC4061B1D9}"/>
              </a:ext>
            </a:extLst>
          </p:cNvPr>
          <p:cNvSpPr>
            <a:spLocks noGrp="1"/>
          </p:cNvSpPr>
          <p:nvPr>
            <p:ph type="title"/>
          </p:nvPr>
        </p:nvSpPr>
        <p:spPr/>
        <p:txBody>
          <a:bodyPr/>
          <a:lstStyle/>
          <a:p>
            <a:r>
              <a:rPr lang="en-GB" dirty="0"/>
              <a:t>Digitaal HR/Begeleiding</a:t>
            </a:r>
          </a:p>
        </p:txBody>
      </p:sp>
    </p:spTree>
    <p:extLst>
      <p:ext uri="{BB962C8B-B14F-4D97-AF65-F5344CB8AC3E}">
        <p14:creationId xmlns:p14="http://schemas.microsoft.com/office/powerpoint/2010/main" val="906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EC523C-D040-C873-DA02-9B3A1C5E6820}"/>
              </a:ext>
            </a:extLst>
          </p:cNvPr>
          <p:cNvSpPr>
            <a:spLocks noGrp="1"/>
          </p:cNvSpPr>
          <p:nvPr>
            <p:ph idx="1"/>
          </p:nvPr>
        </p:nvSpPr>
        <p:spPr>
          <a:xfrm>
            <a:off x="838200" y="1577563"/>
            <a:ext cx="10515600" cy="4351338"/>
          </a:xfrm>
        </p:spPr>
        <p:txBody>
          <a:bodyPr>
            <a:normAutofit fontScale="92500"/>
          </a:bodyPr>
          <a:lstStyle/>
          <a:p>
            <a:pPr marL="12641" indent="0" defTabSz="455188" eaLnBrk="0" fontAlgn="base" hangingPunct="0">
              <a:lnSpc>
                <a:spcPct val="120000"/>
              </a:lnSpc>
              <a:spcBef>
                <a:spcPts val="95"/>
              </a:spcBef>
              <a:spcAft>
                <a:spcPct val="0"/>
              </a:spcAft>
              <a:buClr>
                <a:srgbClr val="FF0000"/>
              </a:buClr>
              <a:buNone/>
              <a:defRPr/>
            </a:pPr>
            <a:r>
              <a:rPr lang="en-US" sz="2389" dirty="0">
                <a:solidFill>
                  <a:prstClr val="black"/>
                </a:solidFill>
                <a:latin typeface="+mj-lt"/>
                <a:ea typeface="+mn-ea"/>
                <a:cs typeface="Calibri"/>
              </a:rPr>
              <a:t>Richtlijnen (IAVEG 2017) dienen als </a:t>
            </a:r>
            <a:r>
              <a:rPr lang="en-US" sz="2389" spc="-20" dirty="0">
                <a:solidFill>
                  <a:prstClr val="black"/>
                </a:solidFill>
                <a:latin typeface="+mj-lt"/>
                <a:ea typeface="+mn-ea"/>
                <a:cs typeface="Calibri"/>
              </a:rPr>
              <a:t>referentie </a:t>
            </a:r>
            <a:r>
              <a:rPr lang="en-US" sz="2389" spc="-25" dirty="0">
                <a:solidFill>
                  <a:prstClr val="black"/>
                </a:solidFill>
                <a:latin typeface="+mj-lt"/>
                <a:ea typeface="+mn-ea"/>
                <a:cs typeface="Calibri"/>
              </a:rPr>
              <a:t>voor</a:t>
            </a:r>
          </a:p>
          <a:p>
            <a:pPr marL="12641" indent="0" defTabSz="455188" eaLnBrk="0" fontAlgn="base" hangingPunct="0">
              <a:lnSpc>
                <a:spcPct val="120000"/>
              </a:lnSpc>
              <a:spcBef>
                <a:spcPts val="95"/>
              </a:spcBef>
              <a:spcAft>
                <a:spcPct val="0"/>
              </a:spcAft>
              <a:buClr>
                <a:srgbClr val="FF0000"/>
              </a:buClr>
              <a:buNone/>
              <a:defRPr/>
            </a:pPr>
            <a:endParaRPr lang="en-US" sz="2389" dirty="0">
              <a:solidFill>
                <a:prstClr val="black"/>
              </a:solidFill>
              <a:latin typeface="+mj-lt"/>
              <a:ea typeface="+mn-ea"/>
              <a:cs typeface="Calibri"/>
            </a:endParaRPr>
          </a:p>
          <a:p>
            <a:pPr marL="807644" indent="-363518" defTabSz="455188" eaLnBrk="0" fontAlgn="base" hangingPunct="0">
              <a:lnSpc>
                <a:spcPct val="120000"/>
              </a:lnSpc>
              <a:spcBef>
                <a:spcPts val="30"/>
              </a:spcBef>
              <a:spcAft>
                <a:spcPct val="0"/>
              </a:spcAft>
              <a:buClr>
                <a:schemeClr val="accent1"/>
              </a:buClr>
              <a:buFont typeface="+mj-lt"/>
              <a:buAutoNum type="alphaLcPeriod"/>
              <a:tabLst>
                <a:tab pos="525258" algn="l"/>
              </a:tabLst>
              <a:defRPr/>
            </a:pPr>
            <a:r>
              <a:rPr lang="en-US" sz="2389" dirty="0">
                <a:solidFill>
                  <a:prstClr val="black"/>
                </a:solidFill>
                <a:latin typeface="+mj-lt"/>
                <a:ea typeface="+mn-ea"/>
                <a:cs typeface="Calibri"/>
              </a:rPr>
              <a:t>beslissingen en maatregelen als </a:t>
            </a:r>
            <a:r>
              <a:rPr lang="en-US" sz="2389" dirty="0" err="1">
                <a:solidFill>
                  <a:prstClr val="black"/>
                </a:solidFill>
                <a:latin typeface="+mj-lt"/>
                <a:ea typeface="+mn-ea"/>
                <a:cs typeface="Calibri"/>
              </a:rPr>
              <a:t>individuele</a:t>
            </a:r>
            <a:r>
              <a:rPr lang="en-US" sz="2389" dirty="0">
                <a:solidFill>
                  <a:prstClr val="black"/>
                </a:solidFill>
                <a:latin typeface="+mj-lt"/>
                <a:ea typeface="+mn-ea"/>
                <a:cs typeface="Calibri"/>
              </a:rPr>
              <a:t> </a:t>
            </a:r>
            <a:r>
              <a:rPr lang="en-US" sz="2389" spc="-10" dirty="0" err="1">
                <a:solidFill>
                  <a:prstClr val="black"/>
                </a:solidFill>
                <a:latin typeface="+mj-lt"/>
                <a:ea typeface="+mn-ea"/>
                <a:cs typeface="Calibri"/>
              </a:rPr>
              <a:t>begeleiders</a:t>
            </a:r>
            <a:r>
              <a:rPr lang="en-US" sz="2389" spc="-10"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marR="1551123" indent="-363518" defTabSz="455188" eaLnBrk="0" fontAlgn="base" hangingPunct="0">
              <a:lnSpc>
                <a:spcPct val="120000"/>
              </a:lnSpc>
              <a:spcBef>
                <a:spcPct val="0"/>
              </a:spcBef>
              <a:spcAft>
                <a:spcPct val="0"/>
              </a:spcAft>
              <a:buClr>
                <a:schemeClr val="accent1"/>
              </a:buClr>
              <a:buFont typeface="+mj-lt"/>
              <a:buAutoNum type="alphaLcPeriod"/>
              <a:tabLst>
                <a:tab pos="421597" algn="l"/>
              </a:tabLst>
              <a:defRPr/>
            </a:pPr>
            <a:r>
              <a:rPr lang="en-US" sz="2389" dirty="0">
                <a:solidFill>
                  <a:prstClr val="black"/>
                </a:solidFill>
                <a:latin typeface="+mj-lt"/>
                <a:ea typeface="+mn-ea"/>
                <a:cs typeface="Calibri"/>
              </a:rPr>
              <a:t>de planning van beleid en diensten van </a:t>
            </a:r>
            <a:r>
              <a:rPr lang="en-US" sz="2389" spc="-10" dirty="0">
                <a:solidFill>
                  <a:prstClr val="black"/>
                </a:solidFill>
                <a:latin typeface="+mj-lt"/>
                <a:ea typeface="+mn-ea"/>
                <a:cs typeface="Calibri"/>
              </a:rPr>
              <a:t>begeleidingsinstellingen</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spc="-10" dirty="0">
                <a:solidFill>
                  <a:prstClr val="black"/>
                </a:solidFill>
                <a:latin typeface="+mj-lt"/>
                <a:ea typeface="+mn-ea"/>
                <a:cs typeface="Calibri"/>
              </a:rPr>
              <a:t>het publiek </a:t>
            </a:r>
            <a:r>
              <a:rPr lang="en-US" sz="2389" dirty="0">
                <a:solidFill>
                  <a:prstClr val="black"/>
                </a:solidFill>
                <a:latin typeface="+mj-lt"/>
                <a:ea typeface="+mn-ea"/>
                <a:cs typeface="Calibri"/>
              </a:rPr>
              <a:t>informeren over </a:t>
            </a:r>
            <a:r>
              <a:rPr lang="en-US" sz="2389" dirty="0" err="1">
                <a:solidFill>
                  <a:prstClr val="black"/>
                </a:solidFill>
                <a:latin typeface="+mj-lt"/>
                <a:ea typeface="+mn-ea"/>
                <a:cs typeface="Calibri"/>
              </a:rPr>
              <a:t>de</a:t>
            </a:r>
            <a:r>
              <a:rPr lang="en-US" sz="2389" spc="-10" dirty="0">
                <a:solidFill>
                  <a:prstClr val="black"/>
                </a:solidFill>
                <a:latin typeface="+mj-lt"/>
                <a:ea typeface="+mn-ea"/>
                <a:cs typeface="Calibri"/>
              </a:rPr>
              <a:t> verwachte </a:t>
            </a:r>
            <a:r>
              <a:rPr lang="en-US" sz="2389" dirty="0" err="1">
                <a:solidFill>
                  <a:prstClr val="black"/>
                </a:solidFill>
                <a:latin typeface="+mj-lt"/>
                <a:ea typeface="+mn-ea"/>
                <a:cs typeface="Calibri"/>
              </a:rPr>
              <a:t>normen </a:t>
            </a:r>
            <a:r>
              <a:rPr lang="en-US" sz="2389" dirty="0">
                <a:solidFill>
                  <a:prstClr val="black"/>
                </a:solidFill>
                <a:latin typeface="+mj-lt"/>
                <a:ea typeface="+mn-ea"/>
                <a:cs typeface="Calibri"/>
              </a:rPr>
              <a:t>voor beroepspraktijk en </a:t>
            </a:r>
            <a:r>
              <a:rPr lang="en-US" sz="2389" spc="-10" dirty="0">
                <a:solidFill>
                  <a:prstClr val="black"/>
                </a:solidFill>
                <a:latin typeface="+mj-lt"/>
                <a:ea typeface="+mn-ea"/>
                <a:cs typeface="Calibri"/>
              </a:rPr>
              <a:t>gedrag</a:t>
            </a:r>
            <a:r>
              <a:rPr lang="en-US" sz="2389" spc="-25" dirty="0">
                <a:solidFill>
                  <a:prstClr val="black"/>
                </a:solidFill>
                <a:latin typeface="+mj-lt"/>
                <a:ea typeface="+mn-ea"/>
                <a:cs typeface="Calibri"/>
              </a:rPr>
              <a:t>,</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dirty="0">
                <a:solidFill>
                  <a:prstClr val="black"/>
                </a:solidFill>
                <a:latin typeface="+mj-lt"/>
                <a:ea typeface="+mn-ea"/>
                <a:cs typeface="Calibri"/>
              </a:rPr>
              <a:t>het aanleggen van beoordelingscriteria </a:t>
            </a:r>
            <a:r>
              <a:rPr lang="en-US" sz="2389" spc="-25" dirty="0">
                <a:solidFill>
                  <a:prstClr val="black"/>
                </a:solidFill>
                <a:latin typeface="+mj-lt"/>
                <a:ea typeface="+mn-ea"/>
                <a:cs typeface="Calibri"/>
              </a:rPr>
              <a:t>voor </a:t>
            </a:r>
            <a:r>
              <a:rPr lang="en-US" sz="2389" dirty="0">
                <a:solidFill>
                  <a:prstClr val="black"/>
                </a:solidFill>
                <a:latin typeface="+mj-lt"/>
                <a:ea typeface="+mn-ea"/>
                <a:cs typeface="Calibri"/>
              </a:rPr>
              <a:t>zelfevaluatie, collegiale </a:t>
            </a:r>
            <a:r>
              <a:rPr lang="en-US" sz="2389" spc="-20" dirty="0">
                <a:solidFill>
                  <a:prstClr val="black"/>
                </a:solidFill>
                <a:latin typeface="+mj-lt"/>
                <a:ea typeface="+mn-ea"/>
                <a:cs typeface="Calibri"/>
              </a:rPr>
              <a:t>toetsing </a:t>
            </a:r>
            <a:r>
              <a:rPr lang="en-US" sz="2389" dirty="0">
                <a:solidFill>
                  <a:prstClr val="black"/>
                </a:solidFill>
                <a:latin typeface="+mj-lt"/>
                <a:ea typeface="+mn-ea"/>
                <a:cs typeface="Calibri"/>
              </a:rPr>
              <a:t>en supervisie </a:t>
            </a:r>
            <a:r>
              <a:rPr lang="en-US" sz="2389" spc="-25" dirty="0">
                <a:solidFill>
                  <a:prstClr val="black"/>
                </a:solidFill>
                <a:latin typeface="+mj-lt"/>
                <a:ea typeface="+mn-ea"/>
                <a:cs typeface="Calibri"/>
              </a:rPr>
              <a:t>om </a:t>
            </a:r>
            <a:r>
              <a:rPr lang="en-US" sz="2389" spc="-10" dirty="0">
                <a:solidFill>
                  <a:prstClr val="black"/>
                </a:solidFill>
                <a:latin typeface="+mj-lt"/>
                <a:ea typeface="+mn-ea"/>
                <a:cs typeface="Calibri"/>
              </a:rPr>
              <a:t>kwaliteitsnormen </a:t>
            </a:r>
            <a:r>
              <a:rPr lang="en-US" sz="2389" spc="-25" dirty="0">
                <a:solidFill>
                  <a:prstClr val="black"/>
                </a:solidFill>
                <a:latin typeface="+mj-lt"/>
                <a:ea typeface="+mn-ea"/>
                <a:cs typeface="Calibri"/>
              </a:rPr>
              <a:t>in de </a:t>
            </a:r>
            <a:r>
              <a:rPr lang="en-US" sz="2389" dirty="0">
                <a:solidFill>
                  <a:prstClr val="black"/>
                </a:solidFill>
                <a:latin typeface="+mj-lt"/>
                <a:ea typeface="+mn-ea"/>
                <a:cs typeface="Calibri"/>
              </a:rPr>
              <a:t>dienstverlening te waarborgen; </a:t>
            </a:r>
            <a:r>
              <a:rPr lang="en-US" sz="2389" spc="-25" dirty="0">
                <a:solidFill>
                  <a:prstClr val="black"/>
                </a:solidFill>
                <a:latin typeface="+mj-lt"/>
                <a:ea typeface="+mn-ea"/>
                <a:cs typeface="Calibri"/>
              </a:rPr>
              <a:t>en</a:t>
            </a:r>
            <a:endParaRPr lang="en-US" sz="2389" dirty="0">
              <a:solidFill>
                <a:prstClr val="black"/>
              </a:solidFill>
              <a:latin typeface="+mj-lt"/>
              <a:ea typeface="+mn-ea"/>
              <a:cs typeface="Calibri"/>
            </a:endParaRPr>
          </a:p>
          <a:p>
            <a:pPr marL="807644" indent="-363518" defTabSz="455188" eaLnBrk="0" fontAlgn="base" hangingPunct="0">
              <a:lnSpc>
                <a:spcPct val="120000"/>
              </a:lnSpc>
              <a:spcBef>
                <a:spcPct val="0"/>
              </a:spcBef>
              <a:spcAft>
                <a:spcPct val="0"/>
              </a:spcAft>
              <a:buClr>
                <a:schemeClr val="accent1"/>
              </a:buClr>
              <a:buFont typeface="+mj-lt"/>
              <a:buAutoNum type="alphaLcPeriod"/>
              <a:tabLst>
                <a:tab pos="389993" algn="l"/>
              </a:tabLst>
              <a:defRPr/>
            </a:pPr>
            <a:r>
              <a:rPr lang="en-US" sz="2389" spc="-10" dirty="0" err="1">
                <a:solidFill>
                  <a:prstClr val="black"/>
                </a:solidFill>
                <a:latin typeface="+mj-lt"/>
                <a:ea typeface="+mn-ea"/>
                <a:cs typeface="Calibri"/>
              </a:rPr>
              <a:t>organisatorische </a:t>
            </a:r>
            <a:r>
              <a:rPr lang="en-US" sz="2389" spc="-10" dirty="0">
                <a:solidFill>
                  <a:prstClr val="black"/>
                </a:solidFill>
                <a:latin typeface="+mj-lt"/>
                <a:ea typeface="+mn-ea"/>
                <a:cs typeface="Calibri"/>
              </a:rPr>
              <a:t>steun </a:t>
            </a:r>
            <a:r>
              <a:rPr lang="en-US" sz="2389" dirty="0">
                <a:solidFill>
                  <a:prstClr val="black"/>
                </a:solidFill>
                <a:latin typeface="+mj-lt"/>
                <a:ea typeface="+mn-ea"/>
                <a:cs typeface="Calibri"/>
              </a:rPr>
              <a:t>zoeken voor hun </a:t>
            </a:r>
            <a:r>
              <a:rPr lang="en-US" sz="2389" spc="-10" dirty="0">
                <a:solidFill>
                  <a:prstClr val="black"/>
                </a:solidFill>
                <a:latin typeface="+mj-lt"/>
                <a:ea typeface="+mn-ea"/>
                <a:cs typeface="Calibri"/>
              </a:rPr>
              <a:t>eigen </a:t>
            </a:r>
            <a:r>
              <a:rPr lang="en-US" sz="2389" dirty="0">
                <a:solidFill>
                  <a:prstClr val="black"/>
                </a:solidFill>
                <a:latin typeface="+mj-lt"/>
                <a:ea typeface="+mn-ea"/>
                <a:cs typeface="Calibri"/>
              </a:rPr>
              <a:t>professionele </a:t>
            </a:r>
            <a:r>
              <a:rPr lang="en-US" sz="2389" spc="-10" dirty="0">
                <a:solidFill>
                  <a:prstClr val="black"/>
                </a:solidFill>
                <a:latin typeface="+mj-lt"/>
                <a:ea typeface="+mn-ea"/>
                <a:cs typeface="Calibri"/>
              </a:rPr>
              <a:t>ontwikkeling.</a:t>
            </a:r>
            <a:endParaRPr lang="en-US" sz="2389" dirty="0">
              <a:solidFill>
                <a:prstClr val="black"/>
              </a:solidFill>
              <a:latin typeface="+mj-lt"/>
              <a:ea typeface="+mn-ea"/>
              <a:cs typeface="Calibri"/>
            </a:endParaRPr>
          </a:p>
          <a:p>
            <a:endParaRPr lang="en-GB" dirty="0"/>
          </a:p>
        </p:txBody>
      </p:sp>
      <p:sp>
        <p:nvSpPr>
          <p:cNvPr id="3" name="Datumsplatzhalter 2">
            <a:extLst>
              <a:ext uri="{FF2B5EF4-FFF2-40B4-BE49-F238E27FC236}">
                <a16:creationId xmlns:a16="http://schemas.microsoft.com/office/drawing/2014/main" id="{06928A66-D929-F015-7962-B3099DFDC832}"/>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4" name="Fußzeilenplatzhalter 3">
            <a:extLst>
              <a:ext uri="{FF2B5EF4-FFF2-40B4-BE49-F238E27FC236}">
                <a16:creationId xmlns:a16="http://schemas.microsoft.com/office/drawing/2014/main" id="{3AE081CE-80B3-9AAB-D3E5-D8F7F5765E05}"/>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5EAEA63-B962-02AC-A49D-702E15205E9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005700AD-B44D-4775-8FD1-75CCD1138644}"/>
              </a:ext>
            </a:extLst>
          </p:cNvPr>
          <p:cNvSpPr>
            <a:spLocks noGrp="1"/>
          </p:cNvSpPr>
          <p:nvPr>
            <p:ph type="title"/>
          </p:nvPr>
        </p:nvSpPr>
        <p:spPr>
          <a:xfrm>
            <a:off x="1083917" y="372727"/>
            <a:ext cx="10024166" cy="780562"/>
          </a:xfrm>
        </p:spPr>
        <p:txBody>
          <a:bodyPr/>
          <a:lstStyle/>
          <a:p>
            <a:r>
              <a:rPr lang="en-GB" sz="5874" dirty="0" err="1"/>
              <a:t>Introductie</a:t>
            </a:r>
            <a:r>
              <a:rPr lang="en-GB" sz="5874" dirty="0"/>
              <a:t> ethische richtlijnen</a:t>
            </a:r>
          </a:p>
        </p:txBody>
      </p:sp>
    </p:spTree>
    <p:extLst>
      <p:ext uri="{BB962C8B-B14F-4D97-AF65-F5344CB8AC3E}">
        <p14:creationId xmlns:p14="http://schemas.microsoft.com/office/powerpoint/2010/main" val="45741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999983" y="1916482"/>
            <a:ext cx="6713951" cy="3769969"/>
          </a:xfrm>
        </p:spPr>
        <p:txBody>
          <a:bodyPr>
            <a:normAutofit/>
          </a:bodyPr>
          <a:lstStyle/>
          <a:p>
            <a:pPr marL="0" lvl="1" algn="ctr">
              <a:lnSpc>
                <a:spcPct val="150000"/>
              </a:lnSpc>
              <a:spcAft>
                <a:spcPts val="2400"/>
              </a:spcAft>
            </a:pPr>
            <a:r>
              <a:rPr lang="en-GB" sz="2389" i="1" dirty="0"/>
              <a:t>Geven de ethische </a:t>
            </a:r>
            <a:r>
              <a:rPr lang="en-GB" sz="2389" i="1" dirty="0" err="1"/>
              <a:t>normen</a:t>
            </a:r>
            <a:r>
              <a:rPr lang="en-GB" sz="2389" i="1" dirty="0"/>
              <a:t> </a:t>
            </a:r>
            <a:r>
              <a:rPr lang="en-GB" sz="2389" i="1" dirty="0" err="1"/>
              <a:t>voldoende</a:t>
            </a:r>
            <a:r>
              <a:rPr lang="en-GB" sz="2389" i="1" dirty="0"/>
              <a:t> </a:t>
            </a:r>
            <a:r>
              <a:rPr lang="en-GB" sz="2389" i="1" dirty="0" err="1"/>
              <a:t>richtlijnen</a:t>
            </a:r>
            <a:r>
              <a:rPr lang="en-GB" sz="2389" i="1" dirty="0"/>
              <a:t> over </a:t>
            </a:r>
            <a:r>
              <a:rPr lang="en-GB" sz="2389" i="1" dirty="0" err="1"/>
              <a:t>geschikte</a:t>
            </a:r>
            <a:r>
              <a:rPr lang="en-GB" sz="2389" i="1" dirty="0"/>
              <a:t> </a:t>
            </a:r>
            <a:r>
              <a:rPr lang="en-GB" sz="2389" i="1" dirty="0" err="1"/>
              <a:t>benaderingen</a:t>
            </a:r>
            <a:r>
              <a:rPr lang="en-GB" sz="2389" i="1" dirty="0"/>
              <a:t> </a:t>
            </a:r>
            <a:r>
              <a:rPr lang="en-GB" sz="2389" i="1" dirty="0" err="1"/>
              <a:t>voor</a:t>
            </a:r>
            <a:r>
              <a:rPr lang="en-GB" sz="2389" i="1" dirty="0"/>
              <a:t> </a:t>
            </a:r>
            <a:r>
              <a:rPr lang="en-GB" sz="2389" i="1" dirty="0" err="1"/>
              <a:t>begeleiding</a:t>
            </a:r>
            <a:r>
              <a:rPr lang="en-GB" sz="2389" i="1" dirty="0"/>
              <a:t>//</a:t>
            </a:r>
            <a:r>
              <a:rPr lang="en-GB" sz="2389" i="1" dirty="0" err="1"/>
              <a:t>theorieën</a:t>
            </a:r>
            <a:r>
              <a:rPr lang="en-GB" sz="2389" i="1" dirty="0"/>
              <a:t> om de doelen te </a:t>
            </a:r>
            <a:r>
              <a:rPr lang="en-GB" sz="2389" i="1" dirty="0" err="1"/>
              <a:t>bereiken</a:t>
            </a:r>
            <a:r>
              <a:rPr lang="en-GB" sz="2389" i="1" dirty="0"/>
              <a:t>?</a:t>
            </a:r>
          </a:p>
          <a:p>
            <a:pPr marL="0" lvl="1" algn="ctr">
              <a:lnSpc>
                <a:spcPct val="150000"/>
              </a:lnSpc>
              <a:spcAft>
                <a:spcPts val="2400"/>
              </a:spcAft>
            </a:pPr>
            <a:r>
              <a:rPr lang="en-GB" sz="2389" i="1" dirty="0" err="1"/>
              <a:t>Zijn</a:t>
            </a:r>
            <a:r>
              <a:rPr lang="en-GB" sz="2389" i="1" dirty="0"/>
              <a:t> de gebruikte theorieën en methoden geschikt voor het gegeven kader?</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5</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a:bodyPr>
          <a:lstStyle/>
          <a:p>
            <a:pPr algn="ctr">
              <a:lnSpc>
                <a:spcPct val="100000"/>
              </a:lnSpc>
              <a:spcBef>
                <a:spcPts val="1000"/>
              </a:spcBef>
              <a:buClr>
                <a:srgbClr val="E86507"/>
              </a:buClr>
              <a:defRPr/>
            </a:pPr>
            <a:r>
              <a:rPr lang="de-DE" b="1" dirty="0">
                <a:latin typeface="+mn-lt"/>
              </a:rPr>
              <a:t>KRITISCHE VRAGEN</a:t>
            </a:r>
            <a:endParaRPr lang="de-DE"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049642" y="1990748"/>
            <a:ext cx="10092715" cy="4546576"/>
          </a:xfrm>
        </p:spPr>
        <p:txBody>
          <a:bodyPr>
            <a:normAutofit/>
          </a:bodyPr>
          <a:lstStyle/>
          <a:p>
            <a:pPr marL="0" lvl="1" algn="ctr">
              <a:lnSpc>
                <a:spcPct val="250000"/>
              </a:lnSpc>
              <a:spcBef>
                <a:spcPts val="0"/>
              </a:spcBef>
            </a:pPr>
            <a:r>
              <a:rPr lang="en-GB" sz="2389" i="1" dirty="0"/>
              <a:t>Hoeveel mensen kunnen door de acties geholpen worden en in welke mate?</a:t>
            </a:r>
          </a:p>
          <a:p>
            <a:pPr marL="0" lvl="1" algn="ctr">
              <a:lnSpc>
                <a:spcPct val="250000"/>
              </a:lnSpc>
              <a:spcBef>
                <a:spcPts val="0"/>
              </a:spcBef>
            </a:pPr>
            <a:r>
              <a:rPr lang="en-GB" sz="2389" i="1" dirty="0"/>
              <a:t>Wat gebeurt er als je niets doet?</a:t>
            </a:r>
          </a:p>
          <a:p>
            <a:pPr marL="0" lvl="1" algn="ctr">
              <a:lnSpc>
                <a:spcPct val="250000"/>
              </a:lnSpc>
              <a:spcBef>
                <a:spcPts val="0"/>
              </a:spcBef>
            </a:pPr>
            <a:r>
              <a:rPr lang="en-GB" sz="2389" i="1" dirty="0"/>
              <a:t>Wat is de kans op succes?</a:t>
            </a:r>
          </a:p>
          <a:p>
            <a:pPr marL="0" lvl="1" algn="ctr">
              <a:lnSpc>
                <a:spcPct val="250000"/>
              </a:lnSpc>
              <a:spcBef>
                <a:spcPts val="0"/>
              </a:spcBef>
            </a:pPr>
            <a:r>
              <a:rPr lang="en-GB" sz="2389" i="1" dirty="0"/>
              <a:t>Hoe sterk zal de sociale impact van de carrière zijn?</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6</a:t>
            </a:fld>
            <a:endParaRPr lang="de-DE" dirty="0"/>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124140" y="339707"/>
            <a:ext cx="7943721" cy="1468396"/>
          </a:xfrm>
        </p:spPr>
        <p:txBody>
          <a:bodyPr>
            <a:normAutofit fontScale="90000"/>
          </a:bodyPr>
          <a:lstStyle/>
          <a:p>
            <a:pPr algn="ctr">
              <a:lnSpc>
                <a:spcPct val="100000"/>
              </a:lnSpc>
              <a:spcBef>
                <a:spcPts val="1000"/>
              </a:spcBef>
              <a:buClr>
                <a:srgbClr val="E86507"/>
              </a:buClr>
              <a:defRPr/>
            </a:pPr>
            <a:r>
              <a:rPr lang="de-DE" b="1" dirty="0">
                <a:latin typeface="+mn-lt"/>
              </a:rPr>
              <a:t>EFFECTIEF ALTRUÏSME?</a:t>
            </a:r>
            <a:endParaRPr lang="de-DE" dirty="0">
              <a:latin typeface="+mn-lt"/>
            </a:endParaRPr>
          </a:p>
        </p:txBody>
      </p:sp>
    </p:spTree>
    <p:extLst>
      <p:ext uri="{BB962C8B-B14F-4D97-AF65-F5344CB8AC3E}">
        <p14:creationId xmlns:p14="http://schemas.microsoft.com/office/powerpoint/2010/main" val="258668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FF57536-ABB4-518B-0CD4-25A3FB9E130F}"/>
              </a:ext>
            </a:extLst>
          </p:cNvPr>
          <p:cNvSpPr>
            <a:spLocks noGrp="1"/>
          </p:cNvSpPr>
          <p:nvPr>
            <p:ph type="dt" sz="half" idx="10"/>
          </p:nvPr>
        </p:nvSpPr>
        <p:spPr/>
        <p:txBody>
          <a:bodyPr/>
          <a:lstStyle/>
          <a:p>
            <a:fld id="{9ACB708D-6937-D443-98E8-5A7F91CC60A1}" type="datetime1">
              <a:rPr lang="de-DE" noProof="0" smtClean="0"/>
              <a:t>20.11.2024</a:t>
            </a:fld>
            <a:endParaRPr lang="en-GB" noProof="0"/>
          </a:p>
        </p:txBody>
      </p:sp>
      <p:sp>
        <p:nvSpPr>
          <p:cNvPr id="4" name="Fußzeilenplatzhalter 3">
            <a:extLst>
              <a:ext uri="{FF2B5EF4-FFF2-40B4-BE49-F238E27FC236}">
                <a16:creationId xmlns:a16="http://schemas.microsoft.com/office/drawing/2014/main" id="{40CF5546-2300-B768-9B00-D55BF59F0349}"/>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2AF1C39C-F223-EF77-1A15-6B255F03308A}"/>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7" name="Titel 6">
            <a:extLst>
              <a:ext uri="{FF2B5EF4-FFF2-40B4-BE49-F238E27FC236}">
                <a16:creationId xmlns:a16="http://schemas.microsoft.com/office/drawing/2014/main" id="{31A581AF-C074-5F1A-4A38-C119652F35C6}"/>
              </a:ext>
            </a:extLst>
          </p:cNvPr>
          <p:cNvSpPr>
            <a:spLocks noGrp="1"/>
          </p:cNvSpPr>
          <p:nvPr>
            <p:ph type="title"/>
          </p:nvPr>
        </p:nvSpPr>
        <p:spPr>
          <a:xfrm>
            <a:off x="838201" y="372727"/>
            <a:ext cx="9744848" cy="780562"/>
          </a:xfrm>
        </p:spPr>
        <p:txBody>
          <a:bodyPr/>
          <a:lstStyle/>
          <a:p>
            <a:r>
              <a:rPr lang="en-GB" sz="4800" dirty="0"/>
              <a:t>Bruto/netto effecten van </a:t>
            </a:r>
            <a:r>
              <a:rPr lang="en-GB" sz="4800" dirty="0" err="1"/>
              <a:t>begeleiding</a:t>
            </a:r>
            <a:endParaRPr lang="en-GB" sz="5400" dirty="0"/>
          </a:p>
        </p:txBody>
      </p:sp>
      <p:grpSp>
        <p:nvGrpSpPr>
          <p:cNvPr id="58" name="Gruppieren 57">
            <a:extLst>
              <a:ext uri="{FF2B5EF4-FFF2-40B4-BE49-F238E27FC236}">
                <a16:creationId xmlns:a16="http://schemas.microsoft.com/office/drawing/2014/main" id="{D83E8167-5202-F919-871E-F9258229AFEC}"/>
              </a:ext>
            </a:extLst>
          </p:cNvPr>
          <p:cNvGrpSpPr/>
          <p:nvPr/>
        </p:nvGrpSpPr>
        <p:grpSpPr>
          <a:xfrm>
            <a:off x="2370856" y="1613341"/>
            <a:ext cx="8214019" cy="4625005"/>
            <a:chOff x="2381351" y="1620384"/>
            <a:chExt cx="8250383" cy="4645481"/>
          </a:xfrm>
        </p:grpSpPr>
        <p:cxnSp>
          <p:nvCxnSpPr>
            <p:cNvPr id="9" name="Gerade Verbindung mit Pfeil 8">
              <a:extLst>
                <a:ext uri="{FF2B5EF4-FFF2-40B4-BE49-F238E27FC236}">
                  <a16:creationId xmlns:a16="http://schemas.microsoft.com/office/drawing/2014/main" id="{3CDF311E-B629-59CE-0972-D3FA767A5C55}"/>
                </a:ext>
              </a:extLst>
            </p:cNvPr>
            <p:cNvCxnSpPr>
              <a:cxnSpLocks/>
            </p:cNvCxnSpPr>
            <p:nvPr/>
          </p:nvCxnSpPr>
          <p:spPr>
            <a:xfrm flipV="1">
              <a:off x="2763984" y="1620384"/>
              <a:ext cx="0" cy="40212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60F24602-A55B-DDE2-45E8-E8EF8B9D2872}"/>
                </a:ext>
              </a:extLst>
            </p:cNvPr>
            <p:cNvCxnSpPr>
              <a:cxnSpLocks/>
            </p:cNvCxnSpPr>
            <p:nvPr/>
          </p:nvCxnSpPr>
          <p:spPr>
            <a:xfrm>
              <a:off x="2763984" y="5641665"/>
              <a:ext cx="77536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B551FA81-F629-A767-DB4B-C68C6C708629}"/>
                </a:ext>
              </a:extLst>
            </p:cNvPr>
            <p:cNvCxnSpPr>
              <a:cxnSpLocks/>
            </p:cNvCxnSpPr>
            <p:nvPr/>
          </p:nvCxnSpPr>
          <p:spPr>
            <a:xfrm>
              <a:off x="2763984" y="2295792"/>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C25E76D9-C263-8A2D-3226-BC44D23E5112}"/>
                </a:ext>
              </a:extLst>
            </p:cNvPr>
            <p:cNvCxnSpPr>
              <a:cxnSpLocks/>
            </p:cNvCxnSpPr>
            <p:nvPr/>
          </p:nvCxnSpPr>
          <p:spPr>
            <a:xfrm flipV="1">
              <a:off x="8925794"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D3FACD7D-6FB6-7367-26B8-389253A59607}"/>
                </a:ext>
              </a:extLst>
            </p:cNvPr>
            <p:cNvCxnSpPr>
              <a:cxnSpLocks/>
            </p:cNvCxnSpPr>
            <p:nvPr/>
          </p:nvCxnSpPr>
          <p:spPr>
            <a:xfrm flipH="1">
              <a:off x="2763984" y="5246810"/>
              <a:ext cx="616181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F82748B1-BA04-5000-3868-600821984674}"/>
                </a:ext>
              </a:extLst>
            </p:cNvPr>
            <p:cNvCxnSpPr>
              <a:cxnSpLocks/>
            </p:cNvCxnSpPr>
            <p:nvPr/>
          </p:nvCxnSpPr>
          <p:spPr>
            <a:xfrm flipV="1">
              <a:off x="3127667" y="2295792"/>
              <a:ext cx="0" cy="33458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078BA127-8116-3A47-1AE7-2ED295599818}"/>
                </a:ext>
              </a:extLst>
            </p:cNvPr>
            <p:cNvCxnSpPr>
              <a:cxnSpLocks/>
            </p:cNvCxnSpPr>
            <p:nvPr/>
          </p:nvCxnSpPr>
          <p:spPr>
            <a:xfrm flipH="1">
              <a:off x="3127667" y="2295792"/>
              <a:ext cx="5798127" cy="2951018"/>
            </a:xfrm>
            <a:prstGeom prst="line">
              <a:avLst/>
            </a:prstGeom>
            <a:ln w="571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11566453-F326-9DD5-28D5-FDBA1EEBF3EE}"/>
                </a:ext>
              </a:extLst>
            </p:cNvPr>
            <p:cNvCxnSpPr>
              <a:cxnSpLocks/>
            </p:cNvCxnSpPr>
            <p:nvPr/>
          </p:nvCxnSpPr>
          <p:spPr>
            <a:xfrm flipH="1">
              <a:off x="3127667" y="4228501"/>
              <a:ext cx="5798127" cy="1018309"/>
            </a:xfrm>
            <a:prstGeom prst="line">
              <a:avLst/>
            </a:prstGeom>
            <a:ln w="57150">
              <a:solidFill>
                <a:schemeClr val="accent1">
                  <a:lumMod val="40000"/>
                  <a:lumOff val="6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Geschweifte Klammer rechts 42">
              <a:extLst>
                <a:ext uri="{FF2B5EF4-FFF2-40B4-BE49-F238E27FC236}">
                  <a16:creationId xmlns:a16="http://schemas.microsoft.com/office/drawing/2014/main" id="{86AAA739-48BF-1C3F-D674-4369D39B8057}"/>
                </a:ext>
              </a:extLst>
            </p:cNvPr>
            <p:cNvSpPr/>
            <p:nvPr/>
          </p:nvSpPr>
          <p:spPr>
            <a:xfrm>
              <a:off x="9071267" y="2295792"/>
              <a:ext cx="218204" cy="2951015"/>
            </a:xfrm>
            <a:prstGeom prst="rightBrace">
              <a:avLst>
                <a:gd name="adj1" fmla="val 8333"/>
                <a:gd name="adj2" fmla="val 817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4" name="Geschweifte Klammer rechts 43">
              <a:extLst>
                <a:ext uri="{FF2B5EF4-FFF2-40B4-BE49-F238E27FC236}">
                  <a16:creationId xmlns:a16="http://schemas.microsoft.com/office/drawing/2014/main" id="{27415A82-9221-E408-4D20-EC18938A26C6}"/>
                </a:ext>
              </a:extLst>
            </p:cNvPr>
            <p:cNvSpPr/>
            <p:nvPr/>
          </p:nvSpPr>
          <p:spPr>
            <a:xfrm>
              <a:off x="9332769" y="2295792"/>
              <a:ext cx="218204" cy="19327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2"/>
            </a:p>
          </p:txBody>
        </p:sp>
        <p:sp>
          <p:nvSpPr>
            <p:cNvPr id="47" name="Textfeld 46">
              <a:extLst>
                <a:ext uri="{FF2B5EF4-FFF2-40B4-BE49-F238E27FC236}">
                  <a16:creationId xmlns:a16="http://schemas.microsoft.com/office/drawing/2014/main" id="{4FE2C34D-CFAC-79A3-667D-3B5735C097D4}"/>
                </a:ext>
              </a:extLst>
            </p:cNvPr>
            <p:cNvSpPr txBox="1"/>
            <p:nvPr/>
          </p:nvSpPr>
          <p:spPr>
            <a:xfrm>
              <a:off x="9594271" y="3092870"/>
              <a:ext cx="1037463" cy="338554"/>
            </a:xfrm>
            <a:prstGeom prst="rect">
              <a:avLst/>
            </a:prstGeom>
            <a:noFill/>
          </p:spPr>
          <p:txBody>
            <a:bodyPr wrap="none" rtlCol="0">
              <a:spAutoFit/>
            </a:bodyPr>
            <a:lstStyle/>
            <a:p>
              <a:r>
                <a:rPr lang="en-GB" sz="1593" dirty="0"/>
                <a:t>Netto-effect</a:t>
              </a:r>
            </a:p>
          </p:txBody>
        </p:sp>
        <p:sp>
          <p:nvSpPr>
            <p:cNvPr id="48" name="Textfeld 47">
              <a:extLst>
                <a:ext uri="{FF2B5EF4-FFF2-40B4-BE49-F238E27FC236}">
                  <a16:creationId xmlns:a16="http://schemas.microsoft.com/office/drawing/2014/main" id="{25370A6B-F029-2FEA-1F8A-4DDDF0FA0561}"/>
                </a:ext>
              </a:extLst>
            </p:cNvPr>
            <p:cNvSpPr txBox="1"/>
            <p:nvPr/>
          </p:nvSpPr>
          <p:spPr>
            <a:xfrm>
              <a:off x="9286197" y="4568921"/>
              <a:ext cx="1231427" cy="338554"/>
            </a:xfrm>
            <a:prstGeom prst="rect">
              <a:avLst/>
            </a:prstGeom>
            <a:noFill/>
          </p:spPr>
          <p:txBody>
            <a:bodyPr wrap="none" rtlCol="0">
              <a:spAutoFit/>
            </a:bodyPr>
            <a:lstStyle/>
            <a:p>
              <a:r>
                <a:rPr lang="en-GB" sz="1593" dirty="0"/>
                <a:t>Bruto effect</a:t>
              </a:r>
            </a:p>
          </p:txBody>
        </p:sp>
        <p:sp>
          <p:nvSpPr>
            <p:cNvPr id="49" name="Textfeld 48">
              <a:extLst>
                <a:ext uri="{FF2B5EF4-FFF2-40B4-BE49-F238E27FC236}">
                  <a16:creationId xmlns:a16="http://schemas.microsoft.com/office/drawing/2014/main" id="{EA70C94D-BFED-E6A3-72CE-3D0D3FAD37FD}"/>
                </a:ext>
              </a:extLst>
            </p:cNvPr>
            <p:cNvSpPr txBox="1"/>
            <p:nvPr/>
          </p:nvSpPr>
          <p:spPr>
            <a:xfrm>
              <a:off x="8620996" y="1864885"/>
              <a:ext cx="304798" cy="368114"/>
            </a:xfrm>
            <a:prstGeom prst="rect">
              <a:avLst/>
            </a:prstGeom>
            <a:noFill/>
          </p:spPr>
          <p:txBody>
            <a:bodyPr wrap="square" rtlCol="0">
              <a:spAutoFit/>
            </a:bodyPr>
            <a:lstStyle/>
            <a:p>
              <a:r>
                <a:rPr lang="en-GB" sz="1792" b="1" dirty="0"/>
                <a:t>A</a:t>
              </a:r>
            </a:p>
          </p:txBody>
        </p:sp>
        <p:sp>
          <p:nvSpPr>
            <p:cNvPr id="50" name="Textfeld 49">
              <a:extLst>
                <a:ext uri="{FF2B5EF4-FFF2-40B4-BE49-F238E27FC236}">
                  <a16:creationId xmlns:a16="http://schemas.microsoft.com/office/drawing/2014/main" id="{73BB29BF-8303-2E3C-7C8A-E6F983AFD73F}"/>
                </a:ext>
              </a:extLst>
            </p:cNvPr>
            <p:cNvSpPr txBox="1"/>
            <p:nvPr/>
          </p:nvSpPr>
          <p:spPr>
            <a:xfrm>
              <a:off x="3073263" y="4715668"/>
              <a:ext cx="304798" cy="368114"/>
            </a:xfrm>
            <a:prstGeom prst="rect">
              <a:avLst/>
            </a:prstGeom>
            <a:noFill/>
          </p:spPr>
          <p:txBody>
            <a:bodyPr wrap="square" rtlCol="0">
              <a:spAutoFit/>
            </a:bodyPr>
            <a:lstStyle/>
            <a:p>
              <a:r>
                <a:rPr lang="en-GB" sz="1792" b="1" dirty="0"/>
                <a:t>B</a:t>
              </a:r>
            </a:p>
          </p:txBody>
        </p:sp>
        <p:sp>
          <p:nvSpPr>
            <p:cNvPr id="51" name="Textfeld 50">
              <a:extLst>
                <a:ext uri="{FF2B5EF4-FFF2-40B4-BE49-F238E27FC236}">
                  <a16:creationId xmlns:a16="http://schemas.microsoft.com/office/drawing/2014/main" id="{92059CE8-3917-3873-C8A5-70063AFB25EA}"/>
                </a:ext>
              </a:extLst>
            </p:cNvPr>
            <p:cNvSpPr txBox="1"/>
            <p:nvPr/>
          </p:nvSpPr>
          <p:spPr>
            <a:xfrm>
              <a:off x="8620996" y="3812993"/>
              <a:ext cx="304798" cy="368114"/>
            </a:xfrm>
            <a:prstGeom prst="rect">
              <a:avLst/>
            </a:prstGeom>
            <a:noFill/>
          </p:spPr>
          <p:txBody>
            <a:bodyPr wrap="square" rtlCol="0">
              <a:spAutoFit/>
            </a:bodyPr>
            <a:lstStyle/>
            <a:p>
              <a:r>
                <a:rPr lang="en-GB" sz="1792" b="1" dirty="0"/>
                <a:t>C</a:t>
              </a:r>
            </a:p>
          </p:txBody>
        </p:sp>
        <p:sp>
          <p:nvSpPr>
            <p:cNvPr id="52" name="Textfeld 51">
              <a:extLst>
                <a:ext uri="{FF2B5EF4-FFF2-40B4-BE49-F238E27FC236}">
                  <a16:creationId xmlns:a16="http://schemas.microsoft.com/office/drawing/2014/main" id="{53497834-089F-60CE-5651-66A203C535C0}"/>
                </a:ext>
              </a:extLst>
            </p:cNvPr>
            <p:cNvSpPr txBox="1"/>
            <p:nvPr/>
          </p:nvSpPr>
          <p:spPr>
            <a:xfrm>
              <a:off x="2486984" y="5680691"/>
              <a:ext cx="1281365" cy="585174"/>
            </a:xfrm>
            <a:prstGeom prst="rect">
              <a:avLst/>
            </a:prstGeom>
            <a:noFill/>
          </p:spPr>
          <p:txBody>
            <a:bodyPr wrap="square" rtlCol="0">
              <a:spAutoFit/>
            </a:bodyPr>
            <a:lstStyle/>
            <a:p>
              <a:pPr algn="ctr"/>
              <a:r>
                <a:rPr lang="en-GB" sz="1593" dirty="0" err="1"/>
                <a:t>Voor</a:t>
              </a:r>
              <a:r>
                <a:rPr lang="en-GB" sz="1593" dirty="0"/>
                <a:t> </a:t>
              </a:r>
              <a:r>
                <a:rPr lang="en-GB" sz="1593" dirty="0" err="1"/>
                <a:t>begeleiding</a:t>
              </a:r>
              <a:endParaRPr lang="en-GB" sz="1593" dirty="0"/>
            </a:p>
          </p:txBody>
        </p:sp>
        <p:sp>
          <p:nvSpPr>
            <p:cNvPr id="53" name="Textfeld 52">
              <a:extLst>
                <a:ext uri="{FF2B5EF4-FFF2-40B4-BE49-F238E27FC236}">
                  <a16:creationId xmlns:a16="http://schemas.microsoft.com/office/drawing/2014/main" id="{3158004E-AAE8-3F7A-E309-A385D777A884}"/>
                </a:ext>
              </a:extLst>
            </p:cNvPr>
            <p:cNvSpPr txBox="1"/>
            <p:nvPr/>
          </p:nvSpPr>
          <p:spPr>
            <a:xfrm>
              <a:off x="8315400" y="5680691"/>
              <a:ext cx="1212191" cy="584775"/>
            </a:xfrm>
            <a:prstGeom prst="rect">
              <a:avLst/>
            </a:prstGeom>
            <a:noFill/>
          </p:spPr>
          <p:txBody>
            <a:bodyPr wrap="none" rtlCol="0">
              <a:spAutoFit/>
            </a:bodyPr>
            <a:lstStyle/>
            <a:p>
              <a:pPr algn="ctr"/>
              <a:r>
                <a:rPr lang="en-GB" sz="1593" dirty="0"/>
                <a:t>Na</a:t>
              </a:r>
            </a:p>
            <a:p>
              <a:pPr algn="ctr"/>
              <a:r>
                <a:rPr lang="en-GB" sz="1593" dirty="0"/>
                <a:t>Begeleiding</a:t>
              </a:r>
            </a:p>
          </p:txBody>
        </p:sp>
        <p:sp>
          <p:nvSpPr>
            <p:cNvPr id="54" name="Textfeld 53">
              <a:extLst>
                <a:ext uri="{FF2B5EF4-FFF2-40B4-BE49-F238E27FC236}">
                  <a16:creationId xmlns:a16="http://schemas.microsoft.com/office/drawing/2014/main" id="{6A077CDE-39C9-1EC3-DB6E-EBBAE35ACD8F}"/>
                </a:ext>
              </a:extLst>
            </p:cNvPr>
            <p:cNvSpPr txBox="1"/>
            <p:nvPr/>
          </p:nvSpPr>
          <p:spPr>
            <a:xfrm rot="16200000">
              <a:off x="1628715" y="3608168"/>
              <a:ext cx="1843825" cy="338554"/>
            </a:xfrm>
            <a:prstGeom prst="rect">
              <a:avLst/>
            </a:prstGeom>
            <a:noFill/>
          </p:spPr>
          <p:txBody>
            <a:bodyPr wrap="square" rtlCol="0">
              <a:spAutoFit/>
            </a:bodyPr>
            <a:lstStyle/>
            <a:p>
              <a:pPr algn="ctr"/>
              <a:r>
                <a:rPr lang="en-GB" sz="1593" dirty="0"/>
                <a:t>Effectindicatoren</a:t>
              </a:r>
            </a:p>
          </p:txBody>
        </p:sp>
        <p:sp>
          <p:nvSpPr>
            <p:cNvPr id="55" name="Textfeld 54">
              <a:extLst>
                <a:ext uri="{FF2B5EF4-FFF2-40B4-BE49-F238E27FC236}">
                  <a16:creationId xmlns:a16="http://schemas.microsoft.com/office/drawing/2014/main" id="{32285FC2-D5B1-C4C7-DEA1-C704ED8F807F}"/>
                </a:ext>
              </a:extLst>
            </p:cNvPr>
            <p:cNvSpPr txBox="1"/>
            <p:nvPr/>
          </p:nvSpPr>
          <p:spPr>
            <a:xfrm rot="19980000">
              <a:off x="4812351" y="3325928"/>
              <a:ext cx="2572557" cy="338959"/>
            </a:xfrm>
            <a:prstGeom prst="rect">
              <a:avLst/>
            </a:prstGeom>
            <a:noFill/>
          </p:spPr>
          <p:txBody>
            <a:bodyPr wrap="square" rtlCol="0">
              <a:spAutoFit/>
            </a:bodyPr>
            <a:lstStyle/>
            <a:p>
              <a:pPr algn="ctr"/>
              <a:r>
                <a:rPr lang="en-GB" sz="1593" dirty="0"/>
                <a:t>Impact met </a:t>
              </a:r>
              <a:r>
                <a:rPr lang="en-GB" sz="1593" dirty="0" err="1"/>
                <a:t>begeleiding</a:t>
              </a:r>
              <a:endParaRPr lang="en-GB" sz="1593" dirty="0"/>
            </a:p>
          </p:txBody>
        </p:sp>
        <p:sp>
          <p:nvSpPr>
            <p:cNvPr id="56" name="Textfeld 55">
              <a:extLst>
                <a:ext uri="{FF2B5EF4-FFF2-40B4-BE49-F238E27FC236}">
                  <a16:creationId xmlns:a16="http://schemas.microsoft.com/office/drawing/2014/main" id="{5F83F666-2DA6-7CF1-4BE6-17C3281C2BA5}"/>
                </a:ext>
              </a:extLst>
            </p:cNvPr>
            <p:cNvSpPr txBox="1"/>
            <p:nvPr/>
          </p:nvSpPr>
          <p:spPr>
            <a:xfrm rot="21000000">
              <a:off x="5115231" y="4315944"/>
              <a:ext cx="2572557" cy="338959"/>
            </a:xfrm>
            <a:prstGeom prst="rect">
              <a:avLst/>
            </a:prstGeom>
            <a:noFill/>
          </p:spPr>
          <p:txBody>
            <a:bodyPr wrap="square" rtlCol="0">
              <a:spAutoFit/>
            </a:bodyPr>
            <a:lstStyle/>
            <a:p>
              <a:pPr algn="ctr"/>
              <a:r>
                <a:rPr lang="en-GB" sz="1593" dirty="0"/>
                <a:t>Impact </a:t>
              </a:r>
              <a:r>
                <a:rPr lang="en-GB" sz="1593" dirty="0" err="1"/>
                <a:t>zonder</a:t>
              </a:r>
              <a:r>
                <a:rPr lang="en-GB" sz="1593" dirty="0"/>
                <a:t> </a:t>
              </a:r>
              <a:r>
                <a:rPr lang="en-GB" sz="1593" dirty="0" err="1"/>
                <a:t>begeleiding</a:t>
              </a:r>
              <a:endParaRPr lang="en-GB" sz="1593" dirty="0"/>
            </a:p>
          </p:txBody>
        </p:sp>
      </p:grpSp>
    </p:spTree>
    <p:extLst>
      <p:ext uri="{BB962C8B-B14F-4D97-AF65-F5344CB8AC3E}">
        <p14:creationId xmlns:p14="http://schemas.microsoft.com/office/powerpoint/2010/main" val="109990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6">
            <a:extLst>
              <a:ext uri="{FF2B5EF4-FFF2-40B4-BE49-F238E27FC236}">
                <a16:creationId xmlns:a16="http://schemas.microsoft.com/office/drawing/2014/main" id="{30D8EE14-B09D-44EB-81FD-4C8659656041}"/>
              </a:ext>
            </a:extLst>
          </p:cNvPr>
          <p:cNvGrpSpPr>
            <a:grpSpLocks/>
          </p:cNvGrpSpPr>
          <p:nvPr/>
        </p:nvGrpSpPr>
        <p:grpSpPr bwMode="auto">
          <a:xfrm>
            <a:off x="838201" y="2578124"/>
            <a:ext cx="7323920" cy="3041565"/>
            <a:chOff x="884" y="1162"/>
            <a:chExt cx="3901" cy="1916"/>
          </a:xfrm>
        </p:grpSpPr>
        <p:sp>
          <p:nvSpPr>
            <p:cNvPr id="6" name="Rectangle 12">
              <a:extLst>
                <a:ext uri="{FF2B5EF4-FFF2-40B4-BE49-F238E27FC236}">
                  <a16:creationId xmlns:a16="http://schemas.microsoft.com/office/drawing/2014/main" id="{BCBD7D7F-397B-46D6-93EC-4EFFD9DBD1D2}"/>
                </a:ext>
              </a:extLst>
            </p:cNvPr>
            <p:cNvSpPr>
              <a:spLocks noChangeArrowheads="1"/>
            </p:cNvSpPr>
            <p:nvPr/>
          </p:nvSpPr>
          <p:spPr bwMode="auto">
            <a:xfrm>
              <a:off x="938" y="2851"/>
              <a:ext cx="178" cy="27"/>
            </a:xfrm>
            <a:prstGeom prst="rect">
              <a:avLst/>
            </a:prstGeom>
            <a:noFill/>
            <a:ln w="9525">
              <a:noFill/>
              <a:miter lim="800000"/>
              <a:headEnd/>
              <a:tailEn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7" name="Rectangle 13">
              <a:extLst>
                <a:ext uri="{FF2B5EF4-FFF2-40B4-BE49-F238E27FC236}">
                  <a16:creationId xmlns:a16="http://schemas.microsoft.com/office/drawing/2014/main" id="{07C5716E-2D4E-474D-8FE5-D32F5FEF5D07}"/>
                </a:ext>
              </a:extLst>
            </p:cNvPr>
            <p:cNvSpPr>
              <a:spLocks noChangeArrowheads="1"/>
            </p:cNvSpPr>
            <p:nvPr/>
          </p:nvSpPr>
          <p:spPr bwMode="auto">
            <a:xfrm>
              <a:off x="884" y="1162"/>
              <a:ext cx="3901" cy="1638"/>
            </a:xfrm>
            <a:prstGeom prst="rect">
              <a:avLst/>
            </a:prstGeom>
            <a:solidFill>
              <a:srgbClr val="F8F8F8"/>
            </a:solidFill>
            <a:ln w="12700">
              <a:solidFill>
                <a:srgbClr val="000000"/>
              </a:solidFill>
              <a:miter lim="800000"/>
              <a:headEnd/>
              <a:tailEnd/>
            </a:ln>
            <a:effectLst/>
          </p:spPr>
          <p:txBody>
            <a:bodyPr wrap="none" anchor="ctr"/>
            <a:lstStyle/>
            <a:p>
              <a:pPr algn="ctr" defTabSz="914382">
                <a:defRPr/>
              </a:pPr>
              <a:endParaRPr lang="en-GB" sz="2000" kern="0" dirty="0">
                <a:solidFill>
                  <a:srgbClr val="FFFFFF"/>
                </a:solidFill>
                <a:effectLst>
                  <a:outerShdw blurRad="38100" dist="38100" dir="2700000" algn="tl">
                    <a:srgbClr val="C0C0C0"/>
                  </a:outerShdw>
                </a:effectLst>
                <a:ea typeface="Cambria Math" panose="02040503050406030204" pitchFamily="18" charset="0"/>
                <a:cs typeface="Ebrima" panose="02000000000000000000" pitchFamily="2" charset="0"/>
              </a:endParaRPr>
            </a:p>
          </p:txBody>
        </p:sp>
        <p:sp>
          <p:nvSpPr>
            <p:cNvPr id="8" name="Rectangle 14">
              <a:extLst>
                <a:ext uri="{FF2B5EF4-FFF2-40B4-BE49-F238E27FC236}">
                  <a16:creationId xmlns:a16="http://schemas.microsoft.com/office/drawing/2014/main" id="{94B2192B-FAB4-43D1-8A28-6EB0AE044D58}"/>
                </a:ext>
              </a:extLst>
            </p:cNvPr>
            <p:cNvSpPr>
              <a:spLocks noChangeArrowheads="1"/>
            </p:cNvSpPr>
            <p:nvPr/>
          </p:nvSpPr>
          <p:spPr bwMode="auto">
            <a:xfrm>
              <a:off x="884" y="2110"/>
              <a:ext cx="3901" cy="957"/>
            </a:xfrm>
            <a:prstGeom prst="rect">
              <a:avLst/>
            </a:prstGeom>
            <a:solidFill>
              <a:schemeClr val="accent2">
                <a:lumMod val="40000"/>
                <a:lumOff val="60000"/>
              </a:schemeClr>
            </a:solidFill>
            <a:ln w="12700">
              <a:solidFill>
                <a:srgbClr val="000000"/>
              </a:solidFill>
              <a:miter lim="800000"/>
              <a:headEnd/>
              <a:tailEnd/>
            </a:ln>
          </p:spPr>
          <p:txBody>
            <a:bodyPr wrap="none" anchor="ct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914382" eaLnBrk="1" hangingPunct="1">
                <a:spcBef>
                  <a:spcPct val="0"/>
                </a:spcBef>
                <a:buClrTx/>
                <a:buSzTx/>
                <a:buNone/>
                <a:defRPr/>
              </a:pPr>
              <a:endParaRPr lang="en-GB" altLang="de-DE" sz="2400" kern="0" dirty="0">
                <a:solidFill>
                  <a:srgbClr val="FFFFFF"/>
                </a:solidFill>
                <a:latin typeface="+mn-lt"/>
                <a:ea typeface="Cambria Math" panose="02040503050406030204" pitchFamily="18" charset="0"/>
                <a:cs typeface="Ebrima" panose="02000000000000000000" pitchFamily="2" charset="0"/>
              </a:endParaRPr>
            </a:p>
          </p:txBody>
        </p:sp>
        <p:sp>
          <p:nvSpPr>
            <p:cNvPr id="9" name="Rectangle 15">
              <a:extLst>
                <a:ext uri="{FF2B5EF4-FFF2-40B4-BE49-F238E27FC236}">
                  <a16:creationId xmlns:a16="http://schemas.microsoft.com/office/drawing/2014/main" id="{6358DB20-3DFE-455D-8A2C-0AC77562ABDA}"/>
                </a:ext>
              </a:extLst>
            </p:cNvPr>
            <p:cNvSpPr>
              <a:spLocks noChangeArrowheads="1"/>
            </p:cNvSpPr>
            <p:nvPr/>
          </p:nvSpPr>
          <p:spPr bwMode="auto">
            <a:xfrm>
              <a:off x="1006" y="1986"/>
              <a:ext cx="852"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Doeltreffendheid</a:t>
              </a:r>
            </a:p>
          </p:txBody>
        </p:sp>
        <p:sp>
          <p:nvSpPr>
            <p:cNvPr id="10" name="Rectangle 16">
              <a:extLst>
                <a:ext uri="{FF2B5EF4-FFF2-40B4-BE49-F238E27FC236}">
                  <a16:creationId xmlns:a16="http://schemas.microsoft.com/office/drawing/2014/main" id="{3017DB2C-8EE6-4F73-88E3-3D6479C84FAB}"/>
                </a:ext>
              </a:extLst>
            </p:cNvPr>
            <p:cNvSpPr>
              <a:spLocks noChangeArrowheads="1"/>
            </p:cNvSpPr>
            <p:nvPr/>
          </p:nvSpPr>
          <p:spPr bwMode="auto">
            <a:xfrm>
              <a:off x="2235" y="1986"/>
              <a:ext cx="848" cy="220"/>
            </a:xfrm>
            <a:prstGeom prst="rect">
              <a:avLst/>
            </a:prstGeom>
            <a:solidFill>
              <a:srgbClr val="FFFFFF">
                <a:lumMod val="50000"/>
              </a:srgbClr>
            </a:solidFill>
            <a:ln w="12700">
              <a:solidFill>
                <a:srgbClr val="000000"/>
              </a:solidFill>
              <a:miter lim="800000"/>
              <a:headEnd/>
              <a:tailEnd/>
            </a:ln>
          </p:spPr>
          <p:txBody>
            <a:bodyPr wrap="none" lIns="82548" tIns="41274" rIns="82548" bIns="41274" anchor="ctr"/>
            <a:lstStyle/>
            <a:p>
              <a:pPr algn="ctr" defTabSz="617526">
                <a:lnSpc>
                  <a:spcPct val="90000"/>
                </a:lnSpc>
                <a:defRPr/>
              </a:pPr>
              <a:r>
                <a:rPr lang="en-GB" sz="1400" b="1" kern="0" dirty="0">
                  <a:solidFill>
                    <a:srgbClr val="FFFFFF"/>
                  </a:solidFill>
                </a:rPr>
                <a:t>Efficiëntie</a:t>
              </a:r>
            </a:p>
          </p:txBody>
        </p:sp>
        <p:sp>
          <p:nvSpPr>
            <p:cNvPr id="11" name="Oval 17">
              <a:extLst>
                <a:ext uri="{FF2B5EF4-FFF2-40B4-BE49-F238E27FC236}">
                  <a16:creationId xmlns:a16="http://schemas.microsoft.com/office/drawing/2014/main" id="{27FCDFA8-8A3B-4892-A444-37134548BF68}"/>
                </a:ext>
              </a:extLst>
            </p:cNvPr>
            <p:cNvSpPr>
              <a:spLocks noChangeArrowheads="1"/>
            </p:cNvSpPr>
            <p:nvPr/>
          </p:nvSpPr>
          <p:spPr bwMode="auto">
            <a:xfrm>
              <a:off x="3328" y="1890"/>
              <a:ext cx="1404" cy="403"/>
            </a:xfrm>
            <a:prstGeom prst="ellipse">
              <a:avLst/>
            </a:prstGeom>
            <a:solidFill>
              <a:srgbClr val="FFFFFF"/>
            </a:solidFill>
            <a:ln w="12700">
              <a:solidFill>
                <a:srgbClr val="000000"/>
              </a:solidFill>
              <a:prstDash val="dash"/>
              <a:round/>
              <a:headEnd/>
              <a:tailEnd/>
            </a:ln>
          </p:spPr>
          <p:txBody>
            <a:bodyPr wrap="none" lIns="82548" tIns="41274" rIns="82548" bIns="41274" anchor="ct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617526" eaLnBrk="1" hangingPunct="1">
                <a:lnSpc>
                  <a:spcPct val="70000"/>
                </a:lnSpc>
                <a:spcBef>
                  <a:spcPct val="0"/>
                </a:spcBef>
                <a:buClrTx/>
                <a:buSzTx/>
                <a:buNone/>
                <a:defRPr/>
              </a:pPr>
              <a:r>
                <a:rPr lang="en-GB" altLang="de-DE" sz="1200" b="1" kern="0" dirty="0">
                  <a:solidFill>
                    <a:srgbClr val="000000"/>
                  </a:solidFill>
                  <a:latin typeface="Arial" panose="020B0604020202020204" pitchFamily="34" charset="0"/>
                </a:rPr>
                <a:t>Begeleidingsproces </a:t>
              </a:r>
              <a:endParaRPr lang="en-GB" altLang="de-DE" sz="1200" b="1" kern="0" dirty="0">
                <a:solidFill>
                  <a:srgbClr val="000000"/>
                </a:solidFill>
                <a:latin typeface="Arial" panose="020B0604020202020204" pitchFamily="34" charset="0"/>
                <a:ea typeface="Cambria Math" panose="02040503050406030204" pitchFamily="18" charset="0"/>
              </a:endParaRPr>
            </a:p>
          </p:txBody>
        </p:sp>
        <p:sp>
          <p:nvSpPr>
            <p:cNvPr id="12" name="Rectangle 18">
              <a:extLst>
                <a:ext uri="{FF2B5EF4-FFF2-40B4-BE49-F238E27FC236}">
                  <a16:creationId xmlns:a16="http://schemas.microsoft.com/office/drawing/2014/main" id="{0CA36D30-EE49-4B6C-87FB-6ACE52C40A97}"/>
                </a:ext>
              </a:extLst>
            </p:cNvPr>
            <p:cNvSpPr>
              <a:spLocks noChangeArrowheads="1"/>
            </p:cNvSpPr>
            <p:nvPr/>
          </p:nvSpPr>
          <p:spPr bwMode="auto">
            <a:xfrm>
              <a:off x="923" y="1225"/>
              <a:ext cx="9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Planningsniveau</a:t>
              </a:r>
            </a:p>
          </p:txBody>
        </p:sp>
        <p:sp>
          <p:nvSpPr>
            <p:cNvPr id="13" name="Rectangle 19">
              <a:extLst>
                <a:ext uri="{FF2B5EF4-FFF2-40B4-BE49-F238E27FC236}">
                  <a16:creationId xmlns:a16="http://schemas.microsoft.com/office/drawing/2014/main" id="{012EDEE2-0688-4498-B4E9-7BC2F23791E0}"/>
                </a:ext>
              </a:extLst>
            </p:cNvPr>
            <p:cNvSpPr>
              <a:spLocks noChangeArrowheads="1"/>
            </p:cNvSpPr>
            <p:nvPr/>
          </p:nvSpPr>
          <p:spPr bwMode="auto">
            <a:xfrm>
              <a:off x="923" y="2781"/>
              <a:ext cx="118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48" tIns="41274" rIns="82548" bIns="41274">
              <a:spAutoFit/>
            </a:bodyPr>
            <a:lstStyle>
              <a:lvl1pPr defTabSz="617538"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617538"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617538"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617538"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617538"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617538"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defTabSz="617526" eaLnBrk="1" hangingPunct="1">
                <a:lnSpc>
                  <a:spcPct val="90000"/>
                </a:lnSpc>
                <a:spcBef>
                  <a:spcPct val="0"/>
                </a:spcBef>
                <a:buClrTx/>
                <a:buSzTx/>
                <a:buNone/>
                <a:defRPr/>
              </a:pPr>
              <a:r>
                <a:rPr lang="en-GB" altLang="de-DE" sz="1400" b="1" kern="0" dirty="0">
                  <a:solidFill>
                    <a:srgbClr val="000000"/>
                  </a:solidFill>
                  <a:latin typeface="+mn-lt"/>
                </a:rPr>
                <a:t>Implementatie</a:t>
              </a:r>
            </a:p>
            <a:p>
              <a:pPr defTabSz="617526" eaLnBrk="1" hangingPunct="1">
                <a:lnSpc>
                  <a:spcPct val="90000"/>
                </a:lnSpc>
                <a:spcBef>
                  <a:spcPct val="0"/>
                </a:spcBef>
                <a:buClrTx/>
                <a:buSzTx/>
                <a:buNone/>
                <a:defRPr/>
              </a:pPr>
              <a:r>
                <a:rPr lang="en-GB" altLang="de-DE" sz="1400" b="1" kern="0" dirty="0" err="1">
                  <a:solidFill>
                    <a:srgbClr val="000000"/>
                  </a:solidFill>
                  <a:latin typeface="+mn-lt"/>
                </a:rPr>
                <a:t>en</a:t>
              </a:r>
              <a:r>
                <a:rPr lang="en-GB" altLang="de-DE" sz="1400" b="1" kern="0" dirty="0">
                  <a:solidFill>
                    <a:srgbClr val="000000"/>
                  </a:solidFill>
                  <a:latin typeface="+mn-lt"/>
                </a:rPr>
                <a:t> monitoring</a:t>
              </a:r>
            </a:p>
          </p:txBody>
        </p:sp>
        <p:sp>
          <p:nvSpPr>
            <p:cNvPr id="14" name="Rectangle 20">
              <a:extLst>
                <a:ext uri="{FF2B5EF4-FFF2-40B4-BE49-F238E27FC236}">
                  <a16:creationId xmlns:a16="http://schemas.microsoft.com/office/drawing/2014/main" id="{1CDAA582-CAC1-44BB-9CA7-E70D38B02AEF}"/>
                </a:ext>
              </a:extLst>
            </p:cNvPr>
            <p:cNvSpPr>
              <a:spLocks noChangeArrowheads="1"/>
            </p:cNvSpPr>
            <p:nvPr/>
          </p:nvSpPr>
          <p:spPr bwMode="auto">
            <a:xfrm>
              <a:off x="1066" y="1509"/>
              <a:ext cx="725" cy="19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Doelstellingen</a:t>
              </a:r>
            </a:p>
          </p:txBody>
        </p:sp>
        <p:sp>
          <p:nvSpPr>
            <p:cNvPr id="15" name="Rectangle 21">
              <a:extLst>
                <a:ext uri="{FF2B5EF4-FFF2-40B4-BE49-F238E27FC236}">
                  <a16:creationId xmlns:a16="http://schemas.microsoft.com/office/drawing/2014/main" id="{01802F1B-7936-4A20-A4BB-9BDF74E16FB6}"/>
                </a:ext>
              </a:extLst>
            </p:cNvPr>
            <p:cNvSpPr>
              <a:spLocks noChangeArrowheads="1"/>
            </p:cNvSpPr>
            <p:nvPr/>
          </p:nvSpPr>
          <p:spPr bwMode="auto">
            <a:xfrm>
              <a:off x="2321" y="1594"/>
              <a:ext cx="679" cy="211"/>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Invoer</a:t>
              </a:r>
            </a:p>
          </p:txBody>
        </p:sp>
        <p:sp>
          <p:nvSpPr>
            <p:cNvPr id="16" name="Rectangle 22">
              <a:extLst>
                <a:ext uri="{FF2B5EF4-FFF2-40B4-BE49-F238E27FC236}">
                  <a16:creationId xmlns:a16="http://schemas.microsoft.com/office/drawing/2014/main" id="{AE2E8C13-0F6B-46CB-92EE-BA2864407F0D}"/>
                </a:ext>
              </a:extLst>
            </p:cNvPr>
            <p:cNvSpPr>
              <a:spLocks noChangeArrowheads="1"/>
            </p:cNvSpPr>
            <p:nvPr/>
          </p:nvSpPr>
          <p:spPr bwMode="auto">
            <a:xfrm>
              <a:off x="2296" y="2428"/>
              <a:ext cx="731" cy="217"/>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Uitgang</a:t>
              </a:r>
            </a:p>
          </p:txBody>
        </p:sp>
        <p:sp>
          <p:nvSpPr>
            <p:cNvPr id="17" name="Rectangle 23">
              <a:extLst>
                <a:ext uri="{FF2B5EF4-FFF2-40B4-BE49-F238E27FC236}">
                  <a16:creationId xmlns:a16="http://schemas.microsoft.com/office/drawing/2014/main" id="{724C1673-684A-4D55-B140-28FD4302B798}"/>
                </a:ext>
              </a:extLst>
            </p:cNvPr>
            <p:cNvSpPr>
              <a:spLocks noChangeArrowheads="1"/>
            </p:cNvSpPr>
            <p:nvPr/>
          </p:nvSpPr>
          <p:spPr bwMode="auto">
            <a:xfrm>
              <a:off x="3560" y="2617"/>
              <a:ext cx="953" cy="204"/>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Rechtmatigheid</a:t>
              </a:r>
            </a:p>
          </p:txBody>
        </p:sp>
        <p:sp>
          <p:nvSpPr>
            <p:cNvPr id="18" name="Rectangle 24">
              <a:extLst>
                <a:ext uri="{FF2B5EF4-FFF2-40B4-BE49-F238E27FC236}">
                  <a16:creationId xmlns:a16="http://schemas.microsoft.com/office/drawing/2014/main" id="{EB6154DB-8936-4A9E-B8EA-203E23159DD9}"/>
                </a:ext>
              </a:extLst>
            </p:cNvPr>
            <p:cNvSpPr>
              <a:spLocks noChangeArrowheads="1"/>
            </p:cNvSpPr>
            <p:nvPr/>
          </p:nvSpPr>
          <p:spPr bwMode="auto">
            <a:xfrm>
              <a:off x="3609" y="1384"/>
              <a:ext cx="837" cy="205"/>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Kwaliteit</a:t>
              </a:r>
            </a:p>
          </p:txBody>
        </p:sp>
        <p:cxnSp>
          <p:nvCxnSpPr>
            <p:cNvPr id="19" name="AutoShape 25">
              <a:extLst>
                <a:ext uri="{FF2B5EF4-FFF2-40B4-BE49-F238E27FC236}">
                  <a16:creationId xmlns:a16="http://schemas.microsoft.com/office/drawing/2014/main" id="{49BCF7D4-FD7D-420E-AC7E-4C4DA89796AB}"/>
                </a:ext>
              </a:extLst>
            </p:cNvPr>
            <p:cNvCxnSpPr>
              <a:cxnSpLocks noChangeShapeType="1"/>
              <a:stCxn id="18" idx="2"/>
              <a:endCxn id="11" idx="0"/>
            </p:cNvCxnSpPr>
            <p:nvPr/>
          </p:nvCxnSpPr>
          <p:spPr bwMode="auto">
            <a:xfrm>
              <a:off x="4027" y="1589"/>
              <a:ext cx="3" cy="30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6">
              <a:extLst>
                <a:ext uri="{FF2B5EF4-FFF2-40B4-BE49-F238E27FC236}">
                  <a16:creationId xmlns:a16="http://schemas.microsoft.com/office/drawing/2014/main" id="{5C66E26B-061B-42E0-A747-0F01EFF95FC2}"/>
                </a:ext>
              </a:extLst>
            </p:cNvPr>
            <p:cNvCxnSpPr>
              <a:cxnSpLocks noChangeShapeType="1"/>
              <a:endCxn id="11" idx="4"/>
            </p:cNvCxnSpPr>
            <p:nvPr/>
          </p:nvCxnSpPr>
          <p:spPr bwMode="auto">
            <a:xfrm flipV="1">
              <a:off x="4029" y="2293"/>
              <a:ext cx="1" cy="2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7">
              <a:extLst>
                <a:ext uri="{FF2B5EF4-FFF2-40B4-BE49-F238E27FC236}">
                  <a16:creationId xmlns:a16="http://schemas.microsoft.com/office/drawing/2014/main" id="{AD795861-8B95-4D5D-9083-16C0706156FB}"/>
                </a:ext>
              </a:extLst>
            </p:cNvPr>
            <p:cNvCxnSpPr>
              <a:cxnSpLocks noChangeShapeType="1"/>
              <a:stCxn id="14" idx="3"/>
              <a:endCxn id="15" idx="1"/>
            </p:cNvCxnSpPr>
            <p:nvPr/>
          </p:nvCxnSpPr>
          <p:spPr bwMode="auto">
            <a:xfrm>
              <a:off x="1791" y="1607"/>
              <a:ext cx="530" cy="9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AutoShape 28">
              <a:extLst>
                <a:ext uri="{FF2B5EF4-FFF2-40B4-BE49-F238E27FC236}">
                  <a16:creationId xmlns:a16="http://schemas.microsoft.com/office/drawing/2014/main" id="{5F25E176-F502-4934-87E9-A6AD136A776F}"/>
                </a:ext>
              </a:extLst>
            </p:cNvPr>
            <p:cNvCxnSpPr>
              <a:cxnSpLocks noChangeShapeType="1"/>
              <a:endCxn id="11" idx="1"/>
            </p:cNvCxnSpPr>
            <p:nvPr/>
          </p:nvCxnSpPr>
          <p:spPr bwMode="auto">
            <a:xfrm>
              <a:off x="3002" y="1752"/>
              <a:ext cx="532" cy="19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29">
              <a:extLst>
                <a:ext uri="{FF2B5EF4-FFF2-40B4-BE49-F238E27FC236}">
                  <a16:creationId xmlns:a16="http://schemas.microsoft.com/office/drawing/2014/main" id="{DA8E0AC0-C85C-4471-B700-1310ABC602ED}"/>
                </a:ext>
              </a:extLst>
            </p:cNvPr>
            <p:cNvCxnSpPr>
              <a:cxnSpLocks noChangeShapeType="1"/>
              <a:stCxn id="16" idx="1"/>
              <a:endCxn id="29" idx="3"/>
            </p:cNvCxnSpPr>
            <p:nvPr/>
          </p:nvCxnSpPr>
          <p:spPr bwMode="auto">
            <a:xfrm flipH="1">
              <a:off x="1846" y="2537"/>
              <a:ext cx="450" cy="4"/>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30">
              <a:extLst>
                <a:ext uri="{FF2B5EF4-FFF2-40B4-BE49-F238E27FC236}">
                  <a16:creationId xmlns:a16="http://schemas.microsoft.com/office/drawing/2014/main" id="{378C12FB-25DB-4063-B09E-609C30456174}"/>
                </a:ext>
              </a:extLst>
            </p:cNvPr>
            <p:cNvCxnSpPr>
              <a:cxnSpLocks noChangeShapeType="1"/>
              <a:stCxn id="11" idx="3"/>
              <a:endCxn id="16" idx="3"/>
            </p:cNvCxnSpPr>
            <p:nvPr/>
          </p:nvCxnSpPr>
          <p:spPr bwMode="auto">
            <a:xfrm flipH="1">
              <a:off x="3027" y="2234"/>
              <a:ext cx="507" cy="303"/>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AutoShape 31">
              <a:extLst>
                <a:ext uri="{FF2B5EF4-FFF2-40B4-BE49-F238E27FC236}">
                  <a16:creationId xmlns:a16="http://schemas.microsoft.com/office/drawing/2014/main" id="{115C09A5-8CCC-4433-A42A-49A2F1320D86}"/>
                </a:ext>
              </a:extLst>
            </p:cNvPr>
            <p:cNvCxnSpPr>
              <a:cxnSpLocks noChangeShapeType="1"/>
              <a:stCxn id="10" idx="0"/>
              <a:endCxn id="15" idx="2"/>
            </p:cNvCxnSpPr>
            <p:nvPr/>
          </p:nvCxnSpPr>
          <p:spPr bwMode="auto">
            <a:xfrm flipV="1">
              <a:off x="2659" y="1805"/>
              <a:ext cx="2" cy="18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Line 32">
              <a:extLst>
                <a:ext uri="{FF2B5EF4-FFF2-40B4-BE49-F238E27FC236}">
                  <a16:creationId xmlns:a16="http://schemas.microsoft.com/office/drawing/2014/main" id="{98A94308-1B54-49F4-A5F6-84977F148C49}"/>
                </a:ext>
              </a:extLst>
            </p:cNvPr>
            <p:cNvSpPr>
              <a:spLocks noChangeShapeType="1"/>
            </p:cNvSpPr>
            <p:nvPr/>
          </p:nvSpPr>
          <p:spPr bwMode="auto">
            <a:xfrm flipH="1">
              <a:off x="1429" y="1703"/>
              <a:ext cx="6" cy="282"/>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7" name="Line 33">
              <a:extLst>
                <a:ext uri="{FF2B5EF4-FFF2-40B4-BE49-F238E27FC236}">
                  <a16:creationId xmlns:a16="http://schemas.microsoft.com/office/drawing/2014/main" id="{F60F81D2-DCB6-427B-9809-92851E6EF47F}"/>
                </a:ext>
              </a:extLst>
            </p:cNvPr>
            <p:cNvSpPr>
              <a:spLocks noChangeShapeType="1"/>
            </p:cNvSpPr>
            <p:nvPr/>
          </p:nvSpPr>
          <p:spPr bwMode="auto">
            <a:xfrm flipV="1">
              <a:off x="1429" y="2203"/>
              <a:ext cx="6" cy="301"/>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8" name="Line 34">
              <a:extLst>
                <a:ext uri="{FF2B5EF4-FFF2-40B4-BE49-F238E27FC236}">
                  <a16:creationId xmlns:a16="http://schemas.microsoft.com/office/drawing/2014/main" id="{A95541C0-CBD1-4E63-8353-AB0C68CF6D94}"/>
                </a:ext>
              </a:extLst>
            </p:cNvPr>
            <p:cNvSpPr>
              <a:spLocks noChangeShapeType="1"/>
            </p:cNvSpPr>
            <p:nvPr/>
          </p:nvSpPr>
          <p:spPr bwMode="auto">
            <a:xfrm>
              <a:off x="2657" y="2225"/>
              <a:ext cx="0" cy="199"/>
            </a:xfrm>
            <a:prstGeom prst="line">
              <a:avLst/>
            </a:prstGeom>
            <a:noFill/>
            <a:ln w="12700">
              <a:solidFill>
                <a:srgbClr val="000000"/>
              </a:solidFill>
              <a:round/>
              <a:headEnd/>
              <a:tailEnd type="triangle" w="med" len="med"/>
            </a:ln>
            <a:effectLst/>
          </p:spPr>
          <p:txBody>
            <a:bodyPr wrap="none" anchor="ctr"/>
            <a:lstStyle/>
            <a:p>
              <a:pPr defTabSz="914382">
                <a:defRPr/>
              </a:pPr>
              <a:endParaRPr lang="en-GB" sz="2000" kern="0" dirty="0">
                <a:solidFill>
                  <a:srgbClr val="FFFFFF"/>
                </a:solidFill>
                <a:effectLst>
                  <a:outerShdw blurRad="38100" dist="38100" dir="2700000" algn="tl">
                    <a:srgbClr val="000000">
                      <a:alpha val="43137"/>
                    </a:srgbClr>
                  </a:outerShdw>
                </a:effectLst>
                <a:ea typeface="Cambria Math" panose="02040503050406030204" pitchFamily="18" charset="0"/>
                <a:cs typeface="Ebrima" panose="02000000000000000000" pitchFamily="2" charset="0"/>
              </a:endParaRPr>
            </a:p>
          </p:txBody>
        </p:sp>
        <p:sp>
          <p:nvSpPr>
            <p:cNvPr id="29" name="Rectangle 35">
              <a:extLst>
                <a:ext uri="{FF2B5EF4-FFF2-40B4-BE49-F238E27FC236}">
                  <a16:creationId xmlns:a16="http://schemas.microsoft.com/office/drawing/2014/main" id="{8565BEAC-D0AC-4CC9-8675-17620631D315}"/>
                </a:ext>
              </a:extLst>
            </p:cNvPr>
            <p:cNvSpPr>
              <a:spLocks noChangeArrowheads="1"/>
            </p:cNvSpPr>
            <p:nvPr/>
          </p:nvSpPr>
          <p:spPr bwMode="auto">
            <a:xfrm>
              <a:off x="1008" y="2387"/>
              <a:ext cx="838" cy="308"/>
            </a:xfrm>
            <a:prstGeom prst="rect">
              <a:avLst/>
            </a:prstGeom>
            <a:solidFill>
              <a:srgbClr val="FFFFFF"/>
            </a:solidFill>
            <a:ln w="12700">
              <a:solidFill>
                <a:srgbClr val="000000"/>
              </a:solidFill>
              <a:miter lim="800000"/>
              <a:headEnd/>
              <a:tailEnd/>
            </a:ln>
          </p:spPr>
          <p:txBody>
            <a:bodyPr wrap="none" lIns="65086" tIns="33337" rIns="65086" bIns="33337" anchor="ctr"/>
            <a:lstStyle>
              <a:lvl1pPr defTabSz="393700"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defTabSz="39370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defTabSz="3937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defTabSz="3937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defTabSz="3937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defTabSz="3937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algn="ctr" defTabSz="393692" eaLnBrk="1" hangingPunct="1">
                <a:lnSpc>
                  <a:spcPct val="90000"/>
                </a:lnSpc>
                <a:spcBef>
                  <a:spcPct val="0"/>
                </a:spcBef>
                <a:buClrTx/>
                <a:buSzTx/>
                <a:buNone/>
                <a:defRPr/>
              </a:pPr>
              <a:r>
                <a:rPr lang="en-GB" altLang="de-DE" sz="1400" b="1" kern="0" dirty="0">
                  <a:solidFill>
                    <a:srgbClr val="000000"/>
                  </a:solidFill>
                  <a:latin typeface="+mn-lt"/>
                </a:rPr>
                <a:t>Resultaat</a:t>
              </a:r>
            </a:p>
          </p:txBody>
        </p:sp>
      </p:grpSp>
      <p:sp>
        <p:nvSpPr>
          <p:cNvPr id="30" name="Text Box 9">
            <a:extLst>
              <a:ext uri="{FF2B5EF4-FFF2-40B4-BE49-F238E27FC236}">
                <a16:creationId xmlns:a16="http://schemas.microsoft.com/office/drawing/2014/main" id="{DF6EDB23-58EF-4B92-867D-A68140182906}"/>
              </a:ext>
            </a:extLst>
          </p:cNvPr>
          <p:cNvSpPr txBox="1">
            <a:spLocks noChangeArrowheads="1"/>
          </p:cNvSpPr>
          <p:nvPr/>
        </p:nvSpPr>
        <p:spPr bwMode="auto">
          <a:xfrm>
            <a:off x="8198090" y="3520310"/>
            <a:ext cx="3993911" cy="954079"/>
          </a:xfrm>
          <a:prstGeom prst="rect">
            <a:avLst/>
          </a:prstGeom>
          <a:noFill/>
          <a:ln>
            <a:noFill/>
          </a:ln>
        </p:spPr>
        <p:txBody>
          <a:bodyPr wrap="square">
            <a:spAutoFit/>
          </a:bodyPr>
          <a:lstStyle>
            <a:lvl1pPr marL="282575" indent="-282575" eaLnBrk="0" hangingPunct="0">
              <a:spcBef>
                <a:spcPct val="20000"/>
              </a:spcBef>
              <a:buClr>
                <a:schemeClr val="tx2"/>
              </a:buClr>
              <a:buSzPct val="75000"/>
              <a:buFont typeface="Wingdings" pitchFamily="2" charset="2"/>
              <a:buChar char="n"/>
              <a:tabLst>
                <a:tab pos="1042988" algn="l"/>
              </a:tabLst>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tabLst>
                <a:tab pos="1042988" algn="l"/>
              </a:tabLst>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tabLst>
                <a:tab pos="1042988" algn="l"/>
              </a:tabLs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tabLst>
                <a:tab pos="1042988" algn="l"/>
              </a:tabLst>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tabLst>
                <a:tab pos="1042988" algn="l"/>
              </a:tabLst>
              <a:defRPr sz="3200">
                <a:solidFill>
                  <a:schemeClr val="tx1"/>
                </a:solidFill>
                <a:latin typeface="Times New Roman" pitchFamily="18" charset="0"/>
              </a:defRPr>
            </a:lvl9pPr>
          </a:lstStyle>
          <a:p>
            <a:pPr defTabSz="914382">
              <a:spcBef>
                <a:spcPct val="50000"/>
              </a:spcBef>
              <a:buClr>
                <a:srgbClr val="EA0000"/>
              </a:buClr>
              <a:buSzPct val="85000"/>
              <a:buFont typeface="Wingdings" pitchFamily="2" charset="2"/>
              <a:buChar char="§"/>
            </a:pPr>
            <a:r>
              <a:rPr lang="en-GB" altLang="de-DE" sz="1400" b="1" dirty="0">
                <a:latin typeface="+mn-lt"/>
              </a:rPr>
              <a:t>Input </a:t>
            </a:r>
            <a:r>
              <a:rPr lang="en-GB" altLang="de-DE" sz="1400" dirty="0">
                <a:latin typeface="+mn-lt"/>
              </a:rPr>
              <a:t>- capaciteit, middelen, competenties </a:t>
            </a:r>
          </a:p>
          <a:p>
            <a:pPr defTabSz="914382">
              <a:spcBef>
                <a:spcPct val="50000"/>
              </a:spcBef>
              <a:buClr>
                <a:srgbClr val="EA0000"/>
              </a:buClr>
              <a:buSzPct val="85000"/>
              <a:buFont typeface="Wingdings" pitchFamily="2" charset="2"/>
              <a:buChar char="§"/>
            </a:pPr>
            <a:r>
              <a:rPr lang="en-GB" altLang="de-DE" sz="1400" b="1" dirty="0">
                <a:latin typeface="+mn-lt"/>
              </a:rPr>
              <a:t>Output </a:t>
            </a:r>
            <a:r>
              <a:rPr lang="en-GB" altLang="de-DE" sz="1400" dirty="0">
                <a:latin typeface="+mn-lt"/>
              </a:rPr>
              <a:t>- aantal sessies met cliënten </a:t>
            </a:r>
          </a:p>
          <a:p>
            <a:pPr defTabSz="914382">
              <a:spcBef>
                <a:spcPct val="50000"/>
              </a:spcBef>
              <a:buClr>
                <a:srgbClr val="EA0000"/>
              </a:buClr>
              <a:buSzPct val="85000"/>
              <a:buFont typeface="Wingdings" pitchFamily="2" charset="2"/>
              <a:buChar char="§"/>
            </a:pPr>
            <a:r>
              <a:rPr lang="en-GB" altLang="de-DE" sz="1400" b="1" dirty="0">
                <a:latin typeface="+mn-lt"/>
              </a:rPr>
              <a:t>Resultaat </a:t>
            </a:r>
            <a:r>
              <a:rPr lang="en-GB" altLang="de-DE" sz="1400" dirty="0">
                <a:latin typeface="+mn-lt"/>
              </a:rPr>
              <a:t>- bijv. succes </a:t>
            </a:r>
            <a:r>
              <a:rPr lang="en-GB" altLang="de-DE" sz="1400" dirty="0" err="1">
                <a:latin typeface="+mn-lt"/>
              </a:rPr>
              <a:t>bij</a:t>
            </a:r>
            <a:r>
              <a:rPr lang="en-GB" altLang="de-DE" sz="1400" dirty="0">
                <a:latin typeface="+mn-lt"/>
              </a:rPr>
              <a:t> </a:t>
            </a:r>
            <a:r>
              <a:rPr lang="en-GB" altLang="de-DE" sz="1400" dirty="0" err="1">
                <a:latin typeface="+mn-lt"/>
              </a:rPr>
              <a:t>begeleiding</a:t>
            </a:r>
            <a:endParaRPr lang="de-DE" altLang="de-DE" sz="1400" dirty="0">
              <a:latin typeface="+mn-lt"/>
              <a:ea typeface="Cambria Math" panose="02040503050406030204" pitchFamily="18" charset="0"/>
              <a:cs typeface="Ebrima" panose="02000000000000000000" pitchFamily="2" charset="0"/>
            </a:endParaRPr>
          </a:p>
        </p:txBody>
      </p:sp>
      <p:sp>
        <p:nvSpPr>
          <p:cNvPr id="3" name="Titel 2">
            <a:extLst>
              <a:ext uri="{FF2B5EF4-FFF2-40B4-BE49-F238E27FC236}">
                <a16:creationId xmlns:a16="http://schemas.microsoft.com/office/drawing/2014/main" id="{B514F975-976D-6342-8D91-68C3BF73548E}"/>
              </a:ext>
            </a:extLst>
          </p:cNvPr>
          <p:cNvSpPr>
            <a:spLocks noGrp="1"/>
          </p:cNvSpPr>
          <p:nvPr>
            <p:ph type="title"/>
          </p:nvPr>
        </p:nvSpPr>
        <p:spPr>
          <a:xfrm>
            <a:off x="838201" y="372727"/>
            <a:ext cx="9435972" cy="780562"/>
          </a:xfrm>
        </p:spPr>
        <p:txBody>
          <a:bodyPr/>
          <a:lstStyle/>
          <a:p>
            <a:r>
              <a:rPr lang="en-GB" sz="6571"/>
              <a:t>Effectiviteit en efficiëntie</a:t>
            </a:r>
            <a:br>
              <a:rPr lang="en-GB" sz="6571"/>
            </a:br>
            <a:endParaRPr lang="en-GB" sz="6571"/>
          </a:p>
        </p:txBody>
      </p:sp>
      <p:sp>
        <p:nvSpPr>
          <p:cNvPr id="34" name="Textfeld 33">
            <a:extLst>
              <a:ext uri="{FF2B5EF4-FFF2-40B4-BE49-F238E27FC236}">
                <a16:creationId xmlns:a16="http://schemas.microsoft.com/office/drawing/2014/main" id="{24D7D176-29B3-F2F8-395E-F5EE052960C8}"/>
              </a:ext>
            </a:extLst>
          </p:cNvPr>
          <p:cNvSpPr txBox="1"/>
          <p:nvPr/>
        </p:nvSpPr>
        <p:spPr>
          <a:xfrm>
            <a:off x="838201" y="1866088"/>
            <a:ext cx="9237586" cy="459630"/>
          </a:xfrm>
          <a:prstGeom prst="rect">
            <a:avLst/>
          </a:prstGeom>
          <a:noFill/>
        </p:spPr>
        <p:txBody>
          <a:bodyPr wrap="square" rtlCol="0">
            <a:spAutoFit/>
          </a:bodyPr>
          <a:lstStyle/>
          <a:p>
            <a:r>
              <a:rPr lang="en-GB" sz="2389" dirty="0">
                <a:solidFill>
                  <a:schemeClr val="accent1"/>
                </a:solidFill>
              </a:rPr>
              <a:t>Model met 3 niveaus</a:t>
            </a:r>
          </a:p>
        </p:txBody>
      </p:sp>
      <p:sp>
        <p:nvSpPr>
          <p:cNvPr id="41" name="Datumsplatzhalter 40">
            <a:extLst>
              <a:ext uri="{FF2B5EF4-FFF2-40B4-BE49-F238E27FC236}">
                <a16:creationId xmlns:a16="http://schemas.microsoft.com/office/drawing/2014/main" id="{39C6D51B-B6ED-675D-5362-8D9AEC0899CC}"/>
              </a:ext>
            </a:extLst>
          </p:cNvPr>
          <p:cNvSpPr>
            <a:spLocks noGrp="1"/>
          </p:cNvSpPr>
          <p:nvPr>
            <p:ph type="dt" sz="half" idx="10"/>
          </p:nvPr>
        </p:nvSpPr>
        <p:spPr/>
        <p:txBody>
          <a:bodyPr/>
          <a:lstStyle/>
          <a:p>
            <a:fld id="{B28BDD4A-9CF8-9B49-AE1B-FF0BE29DF12A}" type="datetime1">
              <a:rPr lang="de-DE" smtClean="0"/>
              <a:t>20.11.2024</a:t>
            </a:fld>
            <a:endParaRPr lang="de-DE"/>
          </a:p>
        </p:txBody>
      </p:sp>
      <p:sp>
        <p:nvSpPr>
          <p:cNvPr id="42" name="Fußzeilenplatzhalter 41">
            <a:extLst>
              <a:ext uri="{FF2B5EF4-FFF2-40B4-BE49-F238E27FC236}">
                <a16:creationId xmlns:a16="http://schemas.microsoft.com/office/drawing/2014/main" id="{447B980F-FEC4-6BC7-D7C9-61FC00E60F24}"/>
              </a:ext>
            </a:extLst>
          </p:cNvPr>
          <p:cNvSpPr>
            <a:spLocks noGrp="1"/>
          </p:cNvSpPr>
          <p:nvPr>
            <p:ph type="ftr" sz="quarter" idx="11"/>
          </p:nvPr>
        </p:nvSpPr>
        <p:spPr/>
        <p:txBody>
          <a:bodyPr/>
          <a:lstStyle/>
          <a:p>
            <a:r>
              <a:rPr lang="de-DE"/>
              <a:t>ERASMUS+ DIGIGEN 
Project Ref. No. 2021-1-DE02-KA220-VET-000025335</a:t>
            </a:r>
          </a:p>
        </p:txBody>
      </p:sp>
      <p:sp>
        <p:nvSpPr>
          <p:cNvPr id="43" name="Foliennummernplatzhalter 42">
            <a:extLst>
              <a:ext uri="{FF2B5EF4-FFF2-40B4-BE49-F238E27FC236}">
                <a16:creationId xmlns:a16="http://schemas.microsoft.com/office/drawing/2014/main" id="{62176824-FDCF-F964-47C9-56DB49955F8F}"/>
              </a:ext>
            </a:extLst>
          </p:cNvPr>
          <p:cNvSpPr>
            <a:spLocks noGrp="1"/>
          </p:cNvSpPr>
          <p:nvPr>
            <p:ph type="sldNum" sz="quarter" idx="12"/>
          </p:nvPr>
        </p:nvSpPr>
        <p:spPr/>
        <p:txBody>
          <a:bodyPr/>
          <a:lstStyle/>
          <a:p>
            <a:fld id="{F96B14D3-7D2A-2041-9DA6-67735C9926F2}" type="slidenum">
              <a:rPr lang="de-DE" smtClean="0"/>
              <a:t>8</a:t>
            </a:fld>
            <a:endParaRPr lang="de-DE"/>
          </a:p>
        </p:txBody>
      </p:sp>
    </p:spTree>
    <p:extLst>
      <p:ext uri="{BB962C8B-B14F-4D97-AF65-F5344CB8AC3E}">
        <p14:creationId xmlns:p14="http://schemas.microsoft.com/office/powerpoint/2010/main" val="3355010702"/>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807EB028-D40D-4D87-AC13-E2CFE565356E}">
  <ds:schemaRef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cf28526a-872d-4332-a3be-d415821f5f21"/>
    <ds:schemaRef ds:uri="http://schemas.microsoft.com/office/infopath/2007/PartnerControls"/>
    <ds:schemaRef ds:uri="http://schemas.openxmlformats.org/package/2006/metadata/core-properties"/>
    <ds:schemaRef ds:uri="ebad3182-2dc0-43e0-9217-85dfa6f0ff35"/>
  </ds:schemaRefs>
</ds:datastoreItem>
</file>

<file path=customXml/itemProps3.xml><?xml version="1.0" encoding="utf-8"?>
<ds:datastoreItem xmlns:ds="http://schemas.openxmlformats.org/officeDocument/2006/customXml" ds:itemID="{2C55A8F1-09A3-4FBC-8077-7B74DF879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1089</Words>
  <Application>Microsoft Office PowerPoint</Application>
  <PresentationFormat>Breitbild</PresentationFormat>
  <Paragraphs>230</Paragraphs>
  <Slides>19</Slides>
  <Notes>7</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19</vt:i4>
      </vt:variant>
    </vt:vector>
  </HeadingPairs>
  <TitlesOfParts>
    <vt:vector size="29" baseType="lpstr">
      <vt:lpstr>Arial</vt:lpstr>
      <vt:lpstr>Calibri</vt:lpstr>
      <vt:lpstr>Cambria Math</vt:lpstr>
      <vt:lpstr>Jost</vt:lpstr>
      <vt:lpstr>Jost Bold Italic</vt:lpstr>
      <vt:lpstr>Segoe UI</vt:lpstr>
      <vt:lpstr>Wingdings</vt:lpstr>
      <vt:lpstr>1_Office</vt:lpstr>
      <vt:lpstr>1_Office</vt:lpstr>
      <vt:lpstr>2_Office</vt:lpstr>
      <vt:lpstr>DIGIGEN Bijscholingsprogramma</vt:lpstr>
      <vt:lpstr>PowerPoint-Präsentation</vt:lpstr>
      <vt:lpstr>PowerPoint-Präsentation</vt:lpstr>
      <vt:lpstr>Digitaal HR/Begeleiding</vt:lpstr>
      <vt:lpstr>Introductie ethische richtlijnen</vt:lpstr>
      <vt:lpstr>KRITISCHE VRAGEN</vt:lpstr>
      <vt:lpstr>EFFECTIEF ALTRUÏSME?</vt:lpstr>
      <vt:lpstr>Bruto/netto effecten van begeleiding</vt:lpstr>
      <vt:lpstr>Effectiviteit en efficiëntie </vt:lpstr>
      <vt:lpstr>Controle- en kwaliteitsbeheer </vt:lpstr>
      <vt:lpstr>Netwerken</vt:lpstr>
      <vt:lpstr>Relevante netwerkpartners identificeren</vt:lpstr>
      <vt:lpstr>PowerPoint-Präsentation</vt:lpstr>
      <vt:lpstr>Eindreflectie</vt:lpstr>
      <vt:lpstr>Eindreflectie</vt:lpstr>
      <vt:lpstr>Eindreflectie</vt:lpstr>
      <vt:lpstr>UW OPDRACHT Evalueer het bijscholingsprogramma</vt:lpstr>
      <vt:lpstr>PowerPoint-Präsentation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docId:AF666027EEA3AD8990B27A42E3E99D07</cp:keywords>
  <cp:lastModifiedBy>Anke Reuter</cp:lastModifiedBy>
  <cp:revision>14</cp:revision>
  <dcterms:created xsi:type="dcterms:W3CDTF">2023-06-07T08:02:36Z</dcterms:created>
  <dcterms:modified xsi:type="dcterms:W3CDTF">2024-11-20T15:11:35Z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